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5" r:id="rId4"/>
    <p:sldId id="286" r:id="rId5"/>
    <p:sldId id="287" r:id="rId6"/>
    <p:sldId id="288" r:id="rId7"/>
    <p:sldId id="297" r:id="rId8"/>
    <p:sldId id="298" r:id="rId9"/>
    <p:sldId id="289" r:id="rId10"/>
    <p:sldId id="290" r:id="rId11"/>
    <p:sldId id="291" r:id="rId12"/>
    <p:sldId id="294" r:id="rId13"/>
    <p:sldId id="292" r:id="rId14"/>
    <p:sldId id="295" r:id="rId15"/>
    <p:sldId id="293" r:id="rId16"/>
    <p:sldId id="296" r:id="rId17"/>
    <p:sldId id="299" r:id="rId18"/>
    <p:sldId id="300" r:id="rId19"/>
    <p:sldId id="301" r:id="rId20"/>
    <p:sldId id="302" r:id="rId21"/>
    <p:sldId id="303" r:id="rId22"/>
    <p:sldId id="304" r:id="rId23"/>
    <p:sldId id="305" r:id="rId24"/>
    <p:sldId id="306" r:id="rId25"/>
    <p:sldId id="315" r:id="rId26"/>
    <p:sldId id="316" r:id="rId27"/>
    <p:sldId id="317" r:id="rId28"/>
    <p:sldId id="318" r:id="rId29"/>
    <p:sldId id="319" r:id="rId30"/>
    <p:sldId id="320" r:id="rId31"/>
    <p:sldId id="321" r:id="rId32"/>
    <p:sldId id="322" r:id="rId33"/>
    <p:sldId id="323" r:id="rId34"/>
    <p:sldId id="324" r:id="rId35"/>
    <p:sldId id="325" r:id="rId36"/>
    <p:sldId id="326" r:id="rId37"/>
    <p:sldId id="327" r:id="rId38"/>
    <p:sldId id="328" r:id="rId39"/>
    <p:sldId id="341" r:id="rId40"/>
    <p:sldId id="342" r:id="rId41"/>
    <p:sldId id="329" r:id="rId42"/>
    <p:sldId id="330" r:id="rId43"/>
    <p:sldId id="333" r:id="rId44"/>
    <p:sldId id="334" r:id="rId45"/>
    <p:sldId id="335" r:id="rId46"/>
    <p:sldId id="336" r:id="rId47"/>
    <p:sldId id="337" r:id="rId48"/>
    <p:sldId id="338" r:id="rId49"/>
    <p:sldId id="339" r:id="rId50"/>
    <p:sldId id="340" r:id="rId51"/>
    <p:sldId id="343" r:id="rId52"/>
    <p:sldId id="344" r:id="rId53"/>
    <p:sldId id="345" r:id="rId54"/>
    <p:sldId id="346" r:id="rId55"/>
    <p:sldId id="347" r:id="rId56"/>
    <p:sldId id="331" r:id="rId57"/>
    <p:sldId id="349" r:id="rId58"/>
    <p:sldId id="350" r:id="rId59"/>
    <p:sldId id="351" r:id="rId60"/>
    <p:sldId id="332" r:id="rId61"/>
    <p:sldId id="352" r:id="rId62"/>
    <p:sldId id="353" r:id="rId63"/>
    <p:sldId id="348" r:id="rId64"/>
    <p:sldId id="354" r:id="rId65"/>
    <p:sldId id="355" r:id="rId66"/>
    <p:sldId id="357" r:id="rId67"/>
    <p:sldId id="356" r:id="rId68"/>
  </p:sldIdLst>
  <p:sldSz cx="9144000" cy="6858000" type="screen4x3"/>
  <p:notesSz cx="6794500" cy="9931400"/>
  <p:defaultTextStyle>
    <a:defPPr>
      <a:defRPr lang="es-E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4660" autoAdjust="0"/>
  </p:normalViewPr>
  <p:slideViewPr>
    <p:cSldViewPr>
      <p:cViewPr varScale="1">
        <p:scale>
          <a:sx n="69" d="100"/>
          <a:sy n="69" d="100"/>
        </p:scale>
        <p:origin x="-1446" y="-102"/>
      </p:cViewPr>
      <p:guideLst>
        <p:guide orient="horz" pos="2160"/>
        <p:guide pos="2880"/>
      </p:guideLst>
    </p:cSldViewPr>
  </p:slideViewPr>
  <p:notesTextViewPr>
    <p:cViewPr>
      <p:scale>
        <a:sx n="100" d="100"/>
        <a:sy n="100" d="100"/>
      </p:scale>
      <p:origin x="0" y="0"/>
    </p:cViewPr>
  </p:notesTextViewPr>
  <p:gridSpacing cx="73733025" cy="7373302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noProof="1" smtClean="0"/>
              <a:t>Haga clic para modificar el estilo de título del patrón</a:t>
            </a:r>
            <a:endParaRPr lang="es-ES" noProof="1"/>
          </a:p>
        </p:txBody>
      </p:sp>
      <p:sp>
        <p:nvSpPr>
          <p:cNvPr id="3" name="2 Subtítulo"/>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noProof="1" smtClean="0"/>
              <a:t>Haga clic para modificar el estilo de subtítulo del patrón</a:t>
            </a:r>
            <a:endParaRPr lang="es-ES" noProof="1"/>
          </a:p>
        </p:txBody>
      </p:sp>
      <p:sp>
        <p:nvSpPr>
          <p:cNvPr id="4" name="3 Marcador de fecha"/>
          <p:cNvSpPr>
            <a:spLocks noGrp="1"/>
          </p:cNvSpPr>
          <p:nvPr>
            <p:ph type="dt" sz="half" idx="10"/>
          </p:nvPr>
        </p:nvSpPr>
        <p:spPr/>
        <p:txBody>
          <a:bodyPr/>
          <a:lstStyle>
            <a:lvl1pPr>
              <a:defRPr/>
            </a:lvl1pPr>
          </a:lstStyle>
          <a:p>
            <a:fld id="{87800F35-74A5-4DEF-9058-85485C311CEE}" type="datetimeFigureOut">
              <a:rPr lang="es-ES"/>
              <a:pPr/>
              <a:t>16/07/2021</a:t>
            </a:fld>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481D8001-611A-4EB6-8F48-66E8C9176621}" type="slidenum">
              <a:rPr lang="es-ES" altLang="zh-CN"/>
              <a:pPr/>
              <a:t>‹Nº›</a:t>
            </a:fld>
            <a:endParaRPr lang="es-E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noProof="1" smtClean="0"/>
              <a:t>Haga clic para modificar el estilo de título del patrón</a:t>
            </a:r>
            <a:endParaRPr lang="es-ES" noProof="1"/>
          </a:p>
        </p:txBody>
      </p:sp>
      <p:sp>
        <p:nvSpPr>
          <p:cNvPr id="3" name="2 Marcador de texto vertical"/>
          <p:cNvSpPr>
            <a:spLocks noGrp="1"/>
          </p:cNvSpPr>
          <p:nvPr>
            <p:ph type="body" orient="vert" idx="1" hasCustomPrompt="1"/>
          </p:nvPr>
        </p:nvSpPr>
        <p:spPr/>
        <p:txBody>
          <a:bodyPr vert="eaVert"/>
          <a:lstStyle/>
          <a:p>
            <a:pPr lvl="0"/>
            <a:r>
              <a:rPr lang="es-ES" noProof="1" smtClean="0"/>
              <a:t>Haga clic para modificar el estilo de texto del patrón</a:t>
            </a:r>
          </a:p>
          <a:p>
            <a:pPr lvl="1"/>
            <a:r>
              <a:rPr lang="es-ES" noProof="1" smtClean="0"/>
              <a:t>Segundo nivel</a:t>
            </a:r>
          </a:p>
          <a:p>
            <a:pPr lvl="2"/>
            <a:r>
              <a:rPr lang="es-ES" noProof="1" smtClean="0"/>
              <a:t>Tercer nivel</a:t>
            </a:r>
          </a:p>
          <a:p>
            <a:pPr lvl="3"/>
            <a:r>
              <a:rPr lang="es-ES" noProof="1" smtClean="0"/>
              <a:t>Cuarto nivel</a:t>
            </a:r>
          </a:p>
          <a:p>
            <a:pPr lvl="4"/>
            <a:r>
              <a:rPr lang="es-ES" noProof="1" smtClean="0"/>
              <a:t>Quinto nivel</a:t>
            </a:r>
            <a:endParaRPr lang="es-ES" noProof="1"/>
          </a:p>
        </p:txBody>
      </p:sp>
      <p:sp>
        <p:nvSpPr>
          <p:cNvPr id="4" name="3 Marcador de fecha"/>
          <p:cNvSpPr>
            <a:spLocks noGrp="1"/>
          </p:cNvSpPr>
          <p:nvPr>
            <p:ph type="dt" sz="half" idx="10"/>
          </p:nvPr>
        </p:nvSpPr>
        <p:spPr/>
        <p:txBody>
          <a:bodyPr/>
          <a:lstStyle>
            <a:lvl1pPr>
              <a:defRPr/>
            </a:lvl1pPr>
          </a:lstStyle>
          <a:p>
            <a:fld id="{87800F35-74A5-4DEF-9058-85485C311CEE}" type="datetimeFigureOut">
              <a:rPr lang="es-ES"/>
              <a:pPr/>
              <a:t>16/07/2021</a:t>
            </a:fld>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6C13E30A-2FE5-4D75-9604-1DE8F431E955}" type="slidenum">
              <a:rPr lang="es-ES" altLang="zh-CN"/>
              <a:pPr/>
              <a:t>‹Nº›</a:t>
            </a:fld>
            <a:endParaRPr lang="es-E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noProof="1" smtClean="0"/>
              <a:t>Haga clic para modificar el estilo de título del patrón</a:t>
            </a:r>
            <a:endParaRPr lang="es-ES" noProof="1"/>
          </a:p>
        </p:txBody>
      </p:sp>
      <p:sp>
        <p:nvSpPr>
          <p:cNvPr id="3" name="2 Marcador de texto vertical"/>
          <p:cNvSpPr>
            <a:spLocks noGrp="1"/>
          </p:cNvSpPr>
          <p:nvPr>
            <p:ph type="body" orient="vert" idx="1" hasCustomPrompt="1"/>
          </p:nvPr>
        </p:nvSpPr>
        <p:spPr>
          <a:xfrm>
            <a:off x="457200" y="274638"/>
            <a:ext cx="6019800" cy="5851525"/>
          </a:xfrm>
        </p:spPr>
        <p:txBody>
          <a:bodyPr vert="eaVert"/>
          <a:lstStyle/>
          <a:p>
            <a:pPr lvl="0"/>
            <a:r>
              <a:rPr lang="es-ES" noProof="1" smtClean="0"/>
              <a:t>Haga clic para modificar el estilo de texto del patrón</a:t>
            </a:r>
          </a:p>
          <a:p>
            <a:pPr lvl="1"/>
            <a:r>
              <a:rPr lang="es-ES" noProof="1" smtClean="0"/>
              <a:t>Segundo nivel</a:t>
            </a:r>
          </a:p>
          <a:p>
            <a:pPr lvl="2"/>
            <a:r>
              <a:rPr lang="es-ES" noProof="1" smtClean="0"/>
              <a:t>Tercer nivel</a:t>
            </a:r>
          </a:p>
          <a:p>
            <a:pPr lvl="3"/>
            <a:r>
              <a:rPr lang="es-ES" noProof="1" smtClean="0"/>
              <a:t>Cuarto nivel</a:t>
            </a:r>
          </a:p>
          <a:p>
            <a:pPr lvl="4"/>
            <a:r>
              <a:rPr lang="es-ES" noProof="1" smtClean="0"/>
              <a:t>Quinto nivel</a:t>
            </a:r>
            <a:endParaRPr lang="es-ES" noProof="1"/>
          </a:p>
        </p:txBody>
      </p:sp>
      <p:sp>
        <p:nvSpPr>
          <p:cNvPr id="4" name="3 Marcador de fecha"/>
          <p:cNvSpPr>
            <a:spLocks noGrp="1"/>
          </p:cNvSpPr>
          <p:nvPr>
            <p:ph type="dt" sz="half" idx="10"/>
          </p:nvPr>
        </p:nvSpPr>
        <p:spPr/>
        <p:txBody>
          <a:bodyPr/>
          <a:lstStyle>
            <a:lvl1pPr>
              <a:defRPr/>
            </a:lvl1pPr>
          </a:lstStyle>
          <a:p>
            <a:fld id="{87800F35-74A5-4DEF-9058-85485C311CEE}" type="datetimeFigureOut">
              <a:rPr lang="es-ES"/>
              <a:pPr/>
              <a:t>16/07/2021</a:t>
            </a:fld>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E5C96880-4EFF-47E9-BEB9-BDD01BB6E5C5}" type="slidenum">
              <a:rPr lang="es-ES" altLang="zh-CN"/>
              <a:pPr/>
              <a:t>‹Nº›</a:t>
            </a:fld>
            <a:endParaRPr lang="es-E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noProof="1" smtClean="0"/>
              <a:t>Haga clic para modificar el estilo de título del patrón</a:t>
            </a:r>
            <a:endParaRPr lang="es-ES" noProof="1"/>
          </a:p>
        </p:txBody>
      </p:sp>
      <p:sp>
        <p:nvSpPr>
          <p:cNvPr id="3" name="2 Marcador de contenido"/>
          <p:cNvSpPr>
            <a:spLocks noGrp="1"/>
          </p:cNvSpPr>
          <p:nvPr>
            <p:ph idx="1" hasCustomPrompt="1"/>
          </p:nvPr>
        </p:nvSpPr>
        <p:spPr/>
        <p:txBody>
          <a:bodyPr/>
          <a:lstStyle/>
          <a:p>
            <a:pPr lvl="0"/>
            <a:r>
              <a:rPr lang="es-ES" noProof="1" smtClean="0"/>
              <a:t>Haga clic para modificar el estilo de texto del patrón</a:t>
            </a:r>
          </a:p>
          <a:p>
            <a:pPr lvl="1"/>
            <a:r>
              <a:rPr lang="es-ES" noProof="1" smtClean="0"/>
              <a:t>Segundo nivel</a:t>
            </a:r>
          </a:p>
          <a:p>
            <a:pPr lvl="2"/>
            <a:r>
              <a:rPr lang="es-ES" noProof="1" smtClean="0"/>
              <a:t>Tercer nivel</a:t>
            </a:r>
          </a:p>
          <a:p>
            <a:pPr lvl="3"/>
            <a:r>
              <a:rPr lang="es-ES" noProof="1" smtClean="0"/>
              <a:t>Cuarto nivel</a:t>
            </a:r>
          </a:p>
          <a:p>
            <a:pPr lvl="4"/>
            <a:r>
              <a:rPr lang="es-ES" noProof="1" smtClean="0"/>
              <a:t>Quinto nivel</a:t>
            </a:r>
            <a:endParaRPr lang="es-ES" noProof="1"/>
          </a:p>
        </p:txBody>
      </p:sp>
      <p:sp>
        <p:nvSpPr>
          <p:cNvPr id="4" name="3 Marcador de fecha"/>
          <p:cNvSpPr>
            <a:spLocks noGrp="1"/>
          </p:cNvSpPr>
          <p:nvPr>
            <p:ph type="dt" sz="half" idx="10"/>
          </p:nvPr>
        </p:nvSpPr>
        <p:spPr/>
        <p:txBody>
          <a:bodyPr/>
          <a:lstStyle>
            <a:lvl1pPr>
              <a:defRPr/>
            </a:lvl1pPr>
          </a:lstStyle>
          <a:p>
            <a:fld id="{87800F35-74A5-4DEF-9058-85485C311CEE}" type="datetimeFigureOut">
              <a:rPr lang="es-ES"/>
              <a:pPr/>
              <a:t>16/07/2021</a:t>
            </a:fld>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222965A7-D92E-4C89-95A8-94907B41CB96}" type="slidenum">
              <a:rPr lang="es-ES" altLang="zh-CN"/>
              <a:pPr/>
              <a:t>‹Nº›</a:t>
            </a:fld>
            <a:endParaRPr lang="es-E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noProof="1" smtClean="0"/>
              <a:t>Haga clic para modificar el estilo de título del patrón</a:t>
            </a:r>
            <a:endParaRPr lang="es-ES" noProof="1"/>
          </a:p>
        </p:txBody>
      </p:sp>
      <p:sp>
        <p:nvSpPr>
          <p:cNvPr id="3" name="2 Marcador de texto"/>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noProof="1"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fld id="{87800F35-74A5-4DEF-9058-85485C311CEE}" type="datetimeFigureOut">
              <a:rPr lang="es-ES"/>
              <a:pPr/>
              <a:t>16/07/2021</a:t>
            </a:fld>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A2D7AE73-71D1-47AE-BCCE-B1AB9016DBE7}" type="slidenum">
              <a:rPr lang="es-ES" altLang="zh-CN"/>
              <a:pPr/>
              <a:t>‹Nº›</a:t>
            </a:fld>
            <a:endParaRPr lang="es-E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noProof="1" smtClean="0"/>
              <a:t>Haga clic para modificar el estilo de título del patrón</a:t>
            </a:r>
            <a:endParaRPr lang="es-ES" noProof="1"/>
          </a:p>
        </p:txBody>
      </p:sp>
      <p:sp>
        <p:nvSpPr>
          <p:cNvPr id="3" name="2 Marcador de contenido"/>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noProof="1" smtClean="0"/>
              <a:t>Haga clic para modificar el estilo de texto del patrón</a:t>
            </a:r>
          </a:p>
          <a:p>
            <a:pPr lvl="1"/>
            <a:r>
              <a:rPr lang="es-ES" noProof="1" smtClean="0"/>
              <a:t>Segundo nivel</a:t>
            </a:r>
          </a:p>
          <a:p>
            <a:pPr lvl="2"/>
            <a:r>
              <a:rPr lang="es-ES" noProof="1" smtClean="0"/>
              <a:t>Tercer nivel</a:t>
            </a:r>
          </a:p>
          <a:p>
            <a:pPr lvl="3"/>
            <a:r>
              <a:rPr lang="es-ES" noProof="1" smtClean="0"/>
              <a:t>Cuarto nivel</a:t>
            </a:r>
          </a:p>
          <a:p>
            <a:pPr lvl="4"/>
            <a:r>
              <a:rPr lang="es-ES" noProof="1" smtClean="0"/>
              <a:t>Quinto nivel</a:t>
            </a:r>
            <a:endParaRPr lang="es-ES" noProof="1"/>
          </a:p>
        </p:txBody>
      </p:sp>
      <p:sp>
        <p:nvSpPr>
          <p:cNvPr id="4" name="3 Marcador de contenido"/>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noProof="1" smtClean="0"/>
              <a:t>Haga clic para modificar el estilo de texto del patrón</a:t>
            </a:r>
          </a:p>
          <a:p>
            <a:pPr lvl="1"/>
            <a:r>
              <a:rPr lang="es-ES" noProof="1" smtClean="0"/>
              <a:t>Segundo nivel</a:t>
            </a:r>
          </a:p>
          <a:p>
            <a:pPr lvl="2"/>
            <a:r>
              <a:rPr lang="es-ES" noProof="1" smtClean="0"/>
              <a:t>Tercer nivel</a:t>
            </a:r>
          </a:p>
          <a:p>
            <a:pPr lvl="3"/>
            <a:r>
              <a:rPr lang="es-ES" noProof="1" smtClean="0"/>
              <a:t>Cuarto nivel</a:t>
            </a:r>
          </a:p>
          <a:p>
            <a:pPr lvl="4"/>
            <a:r>
              <a:rPr lang="es-ES" noProof="1" smtClean="0"/>
              <a:t>Quinto nivel</a:t>
            </a:r>
            <a:endParaRPr lang="es-ES" noProof="1"/>
          </a:p>
        </p:txBody>
      </p:sp>
      <p:sp>
        <p:nvSpPr>
          <p:cNvPr id="5" name="3 Marcador de fecha"/>
          <p:cNvSpPr>
            <a:spLocks noGrp="1"/>
          </p:cNvSpPr>
          <p:nvPr>
            <p:ph type="dt" sz="half" idx="10"/>
          </p:nvPr>
        </p:nvSpPr>
        <p:spPr/>
        <p:txBody>
          <a:bodyPr/>
          <a:lstStyle>
            <a:lvl1pPr>
              <a:defRPr/>
            </a:lvl1pPr>
          </a:lstStyle>
          <a:p>
            <a:fld id="{87800F35-74A5-4DEF-9058-85485C311CEE}" type="datetimeFigureOut">
              <a:rPr lang="es-ES"/>
              <a:pPr/>
              <a:t>16/07/2021</a:t>
            </a:fld>
            <a:endParaRPr lang="es-ES"/>
          </a:p>
        </p:txBody>
      </p:sp>
      <p:sp>
        <p:nvSpPr>
          <p:cNvPr id="6" name="4 Marcador de pie de página"/>
          <p:cNvSpPr>
            <a:spLocks noGrp="1"/>
          </p:cNvSpPr>
          <p:nvPr>
            <p:ph type="ftr" sz="quarter" idx="11"/>
          </p:nvPr>
        </p:nvSpPr>
        <p:spPr/>
        <p:txBody>
          <a:bodyPr/>
          <a:lstStyle>
            <a:lvl1pPr>
              <a:defRPr/>
            </a:lvl1pPr>
          </a:lstStyle>
          <a:p>
            <a:endParaRPr lang="es-ES"/>
          </a:p>
        </p:txBody>
      </p:sp>
      <p:sp>
        <p:nvSpPr>
          <p:cNvPr id="7" name="5 Marcador de número de diapositiva"/>
          <p:cNvSpPr>
            <a:spLocks noGrp="1"/>
          </p:cNvSpPr>
          <p:nvPr>
            <p:ph type="sldNum" sz="quarter" idx="12"/>
          </p:nvPr>
        </p:nvSpPr>
        <p:spPr/>
        <p:txBody>
          <a:bodyPr/>
          <a:lstStyle>
            <a:lvl1pPr>
              <a:defRPr/>
            </a:lvl1pPr>
          </a:lstStyle>
          <a:p>
            <a:fld id="{395A8464-6AD2-4DE4-879B-7CF9EA3FEF68}" type="slidenum">
              <a:rPr lang="es-ES" altLang="zh-CN"/>
              <a:pPr/>
              <a:t>‹Nº›</a:t>
            </a:fld>
            <a:endParaRPr lang="es-E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noProof="1" smtClean="0"/>
              <a:t>Haga clic para modificar el estilo de título del patrón</a:t>
            </a:r>
            <a:endParaRPr lang="es-ES" noProof="1"/>
          </a:p>
        </p:txBody>
      </p:sp>
      <p:sp>
        <p:nvSpPr>
          <p:cNvPr id="3" name="2 Marcador de texto"/>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noProof="1" smtClean="0"/>
              <a:t>Haga clic para modificar el estilo de texto del patrón</a:t>
            </a:r>
          </a:p>
        </p:txBody>
      </p:sp>
      <p:sp>
        <p:nvSpPr>
          <p:cNvPr id="4" name="3 Marcador de contenido"/>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noProof="1" smtClean="0"/>
              <a:t>Haga clic para modificar el estilo de texto del patrón</a:t>
            </a:r>
          </a:p>
          <a:p>
            <a:pPr lvl="1"/>
            <a:r>
              <a:rPr lang="es-ES" noProof="1" smtClean="0"/>
              <a:t>Segundo nivel</a:t>
            </a:r>
          </a:p>
          <a:p>
            <a:pPr lvl="2"/>
            <a:r>
              <a:rPr lang="es-ES" noProof="1" smtClean="0"/>
              <a:t>Tercer nivel</a:t>
            </a:r>
          </a:p>
          <a:p>
            <a:pPr lvl="3"/>
            <a:r>
              <a:rPr lang="es-ES" noProof="1" smtClean="0"/>
              <a:t>Cuarto nivel</a:t>
            </a:r>
          </a:p>
          <a:p>
            <a:pPr lvl="4"/>
            <a:r>
              <a:rPr lang="es-ES" noProof="1" smtClean="0"/>
              <a:t>Quinto nivel</a:t>
            </a:r>
            <a:endParaRPr lang="es-ES" noProof="1"/>
          </a:p>
        </p:txBody>
      </p:sp>
      <p:sp>
        <p:nvSpPr>
          <p:cNvPr id="5" name="4 Marcador de texto"/>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noProof="1" smtClean="0"/>
              <a:t>Haga clic para modificar el estilo de texto del patrón</a:t>
            </a:r>
          </a:p>
        </p:txBody>
      </p:sp>
      <p:sp>
        <p:nvSpPr>
          <p:cNvPr id="6" name="5 Marcador de contenido"/>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noProof="1" smtClean="0"/>
              <a:t>Haga clic para modificar el estilo de texto del patrón</a:t>
            </a:r>
          </a:p>
          <a:p>
            <a:pPr lvl="1"/>
            <a:r>
              <a:rPr lang="es-ES" noProof="1" smtClean="0"/>
              <a:t>Segundo nivel</a:t>
            </a:r>
          </a:p>
          <a:p>
            <a:pPr lvl="2"/>
            <a:r>
              <a:rPr lang="es-ES" noProof="1" smtClean="0"/>
              <a:t>Tercer nivel</a:t>
            </a:r>
          </a:p>
          <a:p>
            <a:pPr lvl="3"/>
            <a:r>
              <a:rPr lang="es-ES" noProof="1" smtClean="0"/>
              <a:t>Cuarto nivel</a:t>
            </a:r>
          </a:p>
          <a:p>
            <a:pPr lvl="4"/>
            <a:r>
              <a:rPr lang="es-ES" noProof="1" smtClean="0"/>
              <a:t>Quinto nivel</a:t>
            </a:r>
            <a:endParaRPr lang="es-ES" noProof="1"/>
          </a:p>
        </p:txBody>
      </p:sp>
      <p:sp>
        <p:nvSpPr>
          <p:cNvPr id="7" name="3 Marcador de fecha"/>
          <p:cNvSpPr>
            <a:spLocks noGrp="1"/>
          </p:cNvSpPr>
          <p:nvPr>
            <p:ph type="dt" sz="half" idx="10"/>
          </p:nvPr>
        </p:nvSpPr>
        <p:spPr/>
        <p:txBody>
          <a:bodyPr/>
          <a:lstStyle>
            <a:lvl1pPr>
              <a:defRPr/>
            </a:lvl1pPr>
          </a:lstStyle>
          <a:p>
            <a:fld id="{87800F35-74A5-4DEF-9058-85485C311CEE}" type="datetimeFigureOut">
              <a:rPr lang="es-ES"/>
              <a:pPr/>
              <a:t>16/07/2021</a:t>
            </a:fld>
            <a:endParaRPr lang="es-ES"/>
          </a:p>
        </p:txBody>
      </p:sp>
      <p:sp>
        <p:nvSpPr>
          <p:cNvPr id="8" name="4 Marcador de pie de página"/>
          <p:cNvSpPr>
            <a:spLocks noGrp="1"/>
          </p:cNvSpPr>
          <p:nvPr>
            <p:ph type="ftr" sz="quarter" idx="11"/>
          </p:nvPr>
        </p:nvSpPr>
        <p:spPr/>
        <p:txBody>
          <a:bodyPr/>
          <a:lstStyle>
            <a:lvl1pPr>
              <a:defRPr/>
            </a:lvl1pPr>
          </a:lstStyle>
          <a:p>
            <a:endParaRPr lang="es-ES"/>
          </a:p>
        </p:txBody>
      </p:sp>
      <p:sp>
        <p:nvSpPr>
          <p:cNvPr id="9" name="5 Marcador de número de diapositiva"/>
          <p:cNvSpPr>
            <a:spLocks noGrp="1"/>
          </p:cNvSpPr>
          <p:nvPr>
            <p:ph type="sldNum" sz="quarter" idx="12"/>
          </p:nvPr>
        </p:nvSpPr>
        <p:spPr/>
        <p:txBody>
          <a:bodyPr/>
          <a:lstStyle>
            <a:lvl1pPr>
              <a:defRPr/>
            </a:lvl1pPr>
          </a:lstStyle>
          <a:p>
            <a:fld id="{32FF87D1-A56F-44D9-9F06-C99A825E5255}" type="slidenum">
              <a:rPr lang="es-ES" altLang="zh-CN"/>
              <a:pPr/>
              <a:t>‹Nº›</a:t>
            </a:fld>
            <a:endParaRPr lang="es-E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noProof="1" smtClean="0"/>
              <a:t>Haga clic para modificar el estilo de título del patrón</a:t>
            </a:r>
            <a:endParaRPr lang="es-ES" noProof="1"/>
          </a:p>
        </p:txBody>
      </p:sp>
      <p:sp>
        <p:nvSpPr>
          <p:cNvPr id="3" name="3 Marcador de fecha"/>
          <p:cNvSpPr>
            <a:spLocks noGrp="1"/>
          </p:cNvSpPr>
          <p:nvPr>
            <p:ph type="dt" sz="half" idx="10"/>
          </p:nvPr>
        </p:nvSpPr>
        <p:spPr/>
        <p:txBody>
          <a:bodyPr/>
          <a:lstStyle>
            <a:lvl1pPr>
              <a:defRPr/>
            </a:lvl1pPr>
          </a:lstStyle>
          <a:p>
            <a:fld id="{87800F35-74A5-4DEF-9058-85485C311CEE}" type="datetimeFigureOut">
              <a:rPr lang="es-ES"/>
              <a:pPr/>
              <a:t>16/07/2021</a:t>
            </a:fld>
            <a:endParaRPr lang="es-ES"/>
          </a:p>
        </p:txBody>
      </p:sp>
      <p:sp>
        <p:nvSpPr>
          <p:cNvPr id="4" name="4 Marcador de pie de página"/>
          <p:cNvSpPr>
            <a:spLocks noGrp="1"/>
          </p:cNvSpPr>
          <p:nvPr>
            <p:ph type="ftr" sz="quarter" idx="11"/>
          </p:nvPr>
        </p:nvSpPr>
        <p:spPr/>
        <p:txBody>
          <a:bodyPr/>
          <a:lstStyle>
            <a:lvl1pPr>
              <a:defRPr/>
            </a:lvl1pPr>
          </a:lstStyle>
          <a:p>
            <a:endParaRPr lang="es-ES"/>
          </a:p>
        </p:txBody>
      </p:sp>
      <p:sp>
        <p:nvSpPr>
          <p:cNvPr id="5" name="5 Marcador de número de diapositiva"/>
          <p:cNvSpPr>
            <a:spLocks noGrp="1"/>
          </p:cNvSpPr>
          <p:nvPr>
            <p:ph type="sldNum" sz="quarter" idx="12"/>
          </p:nvPr>
        </p:nvSpPr>
        <p:spPr/>
        <p:txBody>
          <a:bodyPr/>
          <a:lstStyle>
            <a:lvl1pPr>
              <a:defRPr/>
            </a:lvl1pPr>
          </a:lstStyle>
          <a:p>
            <a:fld id="{3393DFC0-8FAB-4D95-99AE-56DE2DC69689}" type="slidenum">
              <a:rPr lang="es-ES" altLang="zh-CN"/>
              <a:pPr/>
              <a:t>‹Nº›</a:t>
            </a:fld>
            <a:endParaRPr lang="es-E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fld id="{87800F35-74A5-4DEF-9058-85485C311CEE}" type="datetimeFigureOut">
              <a:rPr lang="es-ES"/>
              <a:pPr/>
              <a:t>16/07/2021</a:t>
            </a:fld>
            <a:endParaRPr lang="es-ES"/>
          </a:p>
        </p:txBody>
      </p:sp>
      <p:sp>
        <p:nvSpPr>
          <p:cNvPr id="3" name="4 Marcador de pie de página"/>
          <p:cNvSpPr>
            <a:spLocks noGrp="1"/>
          </p:cNvSpPr>
          <p:nvPr>
            <p:ph type="ftr" sz="quarter" idx="11"/>
          </p:nvPr>
        </p:nvSpPr>
        <p:spPr/>
        <p:txBody>
          <a:bodyPr/>
          <a:lstStyle>
            <a:lvl1pPr>
              <a:defRPr/>
            </a:lvl1pPr>
          </a:lstStyle>
          <a:p>
            <a:endParaRPr lang="es-ES"/>
          </a:p>
        </p:txBody>
      </p:sp>
      <p:sp>
        <p:nvSpPr>
          <p:cNvPr id="4" name="5 Marcador de número de diapositiva"/>
          <p:cNvSpPr>
            <a:spLocks noGrp="1"/>
          </p:cNvSpPr>
          <p:nvPr>
            <p:ph type="sldNum" sz="quarter" idx="12"/>
          </p:nvPr>
        </p:nvSpPr>
        <p:spPr/>
        <p:txBody>
          <a:bodyPr/>
          <a:lstStyle>
            <a:lvl1pPr>
              <a:defRPr/>
            </a:lvl1pPr>
          </a:lstStyle>
          <a:p>
            <a:fld id="{31209366-B078-473E-A786-481C4E527400}" type="slidenum">
              <a:rPr lang="es-ES" altLang="zh-CN"/>
              <a:pPr/>
              <a:t>‹Nº›</a:t>
            </a:fld>
            <a:endParaRPr lang="es-E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noProof="1" smtClean="0"/>
              <a:t>Haga clic para modificar el estilo de título del patrón</a:t>
            </a:r>
            <a:endParaRPr lang="es-ES" noProof="1"/>
          </a:p>
        </p:txBody>
      </p:sp>
      <p:sp>
        <p:nvSpPr>
          <p:cNvPr id="3" name="2 Marcador de contenido"/>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noProof="1" smtClean="0"/>
              <a:t>Haga clic para modificar el estilo de texto del patrón</a:t>
            </a:r>
          </a:p>
          <a:p>
            <a:pPr lvl="1"/>
            <a:r>
              <a:rPr lang="es-ES" noProof="1" smtClean="0"/>
              <a:t>Segundo nivel</a:t>
            </a:r>
          </a:p>
          <a:p>
            <a:pPr lvl="2"/>
            <a:r>
              <a:rPr lang="es-ES" noProof="1" smtClean="0"/>
              <a:t>Tercer nivel</a:t>
            </a:r>
          </a:p>
          <a:p>
            <a:pPr lvl="3"/>
            <a:r>
              <a:rPr lang="es-ES" noProof="1" smtClean="0"/>
              <a:t>Cuarto nivel</a:t>
            </a:r>
          </a:p>
          <a:p>
            <a:pPr lvl="4"/>
            <a:r>
              <a:rPr lang="es-ES" noProof="1" smtClean="0"/>
              <a:t>Quinto nivel</a:t>
            </a:r>
            <a:endParaRPr lang="es-ES" noProof="1"/>
          </a:p>
        </p:txBody>
      </p:sp>
      <p:sp>
        <p:nvSpPr>
          <p:cNvPr id="4" name="3 Marcador de texto"/>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noProof="1"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fld id="{87800F35-74A5-4DEF-9058-85485C311CEE}" type="datetimeFigureOut">
              <a:rPr lang="es-ES"/>
              <a:pPr/>
              <a:t>16/07/2021</a:t>
            </a:fld>
            <a:endParaRPr lang="es-ES"/>
          </a:p>
        </p:txBody>
      </p:sp>
      <p:sp>
        <p:nvSpPr>
          <p:cNvPr id="6" name="4 Marcador de pie de página"/>
          <p:cNvSpPr>
            <a:spLocks noGrp="1"/>
          </p:cNvSpPr>
          <p:nvPr>
            <p:ph type="ftr" sz="quarter" idx="11"/>
          </p:nvPr>
        </p:nvSpPr>
        <p:spPr/>
        <p:txBody>
          <a:bodyPr/>
          <a:lstStyle>
            <a:lvl1pPr>
              <a:defRPr/>
            </a:lvl1pPr>
          </a:lstStyle>
          <a:p>
            <a:endParaRPr lang="es-ES"/>
          </a:p>
        </p:txBody>
      </p:sp>
      <p:sp>
        <p:nvSpPr>
          <p:cNvPr id="7" name="5 Marcador de número de diapositiva"/>
          <p:cNvSpPr>
            <a:spLocks noGrp="1"/>
          </p:cNvSpPr>
          <p:nvPr>
            <p:ph type="sldNum" sz="quarter" idx="12"/>
          </p:nvPr>
        </p:nvSpPr>
        <p:spPr/>
        <p:txBody>
          <a:bodyPr/>
          <a:lstStyle>
            <a:lvl1pPr>
              <a:defRPr/>
            </a:lvl1pPr>
          </a:lstStyle>
          <a:p>
            <a:fld id="{D79D31A5-0E70-4CDC-ABF2-01787EEF0939}" type="slidenum">
              <a:rPr lang="es-ES" altLang="zh-CN"/>
              <a:pPr/>
              <a:t>‹Nº›</a:t>
            </a:fld>
            <a:endParaRPr lang="es-E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noProof="1" smtClean="0"/>
              <a:t>Haga clic para modificar el estilo de título del patrón</a:t>
            </a:r>
            <a:endParaRPr lang="es-ES" noProof="1"/>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noProof="1"/>
          </a:p>
        </p:txBody>
      </p:sp>
      <p:sp>
        <p:nvSpPr>
          <p:cNvPr id="4" name="3 Marcador de texto"/>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noProof="1"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fld id="{87800F35-74A5-4DEF-9058-85485C311CEE}" type="datetimeFigureOut">
              <a:rPr lang="es-ES"/>
              <a:pPr/>
              <a:t>16/07/2021</a:t>
            </a:fld>
            <a:endParaRPr lang="es-ES"/>
          </a:p>
        </p:txBody>
      </p:sp>
      <p:sp>
        <p:nvSpPr>
          <p:cNvPr id="6" name="4 Marcador de pie de página"/>
          <p:cNvSpPr>
            <a:spLocks noGrp="1"/>
          </p:cNvSpPr>
          <p:nvPr>
            <p:ph type="ftr" sz="quarter" idx="11"/>
          </p:nvPr>
        </p:nvSpPr>
        <p:spPr/>
        <p:txBody>
          <a:bodyPr/>
          <a:lstStyle>
            <a:lvl1pPr>
              <a:defRPr/>
            </a:lvl1pPr>
          </a:lstStyle>
          <a:p>
            <a:endParaRPr lang="es-ES"/>
          </a:p>
        </p:txBody>
      </p:sp>
      <p:sp>
        <p:nvSpPr>
          <p:cNvPr id="7" name="5 Marcador de número de diapositiva"/>
          <p:cNvSpPr>
            <a:spLocks noGrp="1"/>
          </p:cNvSpPr>
          <p:nvPr>
            <p:ph type="sldNum" sz="quarter" idx="12"/>
          </p:nvPr>
        </p:nvSpPr>
        <p:spPr/>
        <p:txBody>
          <a:bodyPr/>
          <a:lstStyle>
            <a:lvl1pPr>
              <a:defRPr/>
            </a:lvl1pPr>
          </a:lstStyle>
          <a:p>
            <a:fld id="{38C2EB96-EB4F-492A-AD0C-DC3CAD364F5B}" type="slidenum">
              <a:rPr lang="es-ES" altLang="zh-CN"/>
              <a:pPr/>
              <a:t>‹Nº›</a:t>
            </a:fld>
            <a:endParaRPr lang="es-E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noChangeArrowheads="1"/>
          </p:cNvSpPr>
          <p:nvPr>
            <p:ph type="title" idx="4294967295"/>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ltLang="zh-CN" smtClean="0"/>
              <a:t>Haga clic para modificar el estilo de título del patrón</a:t>
            </a:r>
          </a:p>
        </p:txBody>
      </p:sp>
      <p:sp>
        <p:nvSpPr>
          <p:cNvPr id="1027" name="2 Marcador de texto"/>
          <p:cNvSpPr>
            <a:spLocks noGrp="1" noChangeArrowheads="1"/>
          </p:cNvSpPr>
          <p:nvPr>
            <p:ph type="body" idx="4294967295"/>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ltLang="zh-CN" smtClean="0"/>
              <a:t>Haga clic para modificar el estilo de texto del patrón</a:t>
            </a:r>
          </a:p>
          <a:p>
            <a:pPr lvl="1"/>
            <a:r>
              <a:rPr lang="es-ES" altLang="zh-CN" smtClean="0"/>
              <a:t>Segundo nivel</a:t>
            </a:r>
          </a:p>
          <a:p>
            <a:pPr lvl="2"/>
            <a:r>
              <a:rPr lang="es-ES" altLang="zh-CN" smtClean="0"/>
              <a:t>Tercer nivel</a:t>
            </a:r>
          </a:p>
          <a:p>
            <a:pPr lvl="3"/>
            <a:r>
              <a:rPr lang="es-ES" altLang="zh-CN" smtClean="0"/>
              <a:t>Cuarto nivel</a:t>
            </a:r>
          </a:p>
          <a:p>
            <a:pPr lvl="4"/>
            <a:r>
              <a:rPr lang="es-ES" altLang="zh-CN"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defRPr sz="1200" noProof="1">
                <a:solidFill>
                  <a:schemeClr val="tx1">
                    <a:tint val="75000"/>
                  </a:schemeClr>
                </a:solidFill>
                <a:latin typeface="+mn-lt"/>
              </a:defRPr>
            </a:lvl1pPr>
          </a:lstStyle>
          <a:p>
            <a:fld id="{87800F35-74A5-4DEF-9058-85485C311CEE}" type="datetimeFigureOut">
              <a:rPr lang="es-ES"/>
              <a:pPr/>
              <a:t>16/07/2021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9701CF6-EC40-4BAF-B212-5092461FBC68}" type="slidenum">
              <a:rPr lang="es-ES" altLang="zh-CN"/>
              <a:pPr/>
              <a:t>‹Nº›</a:t>
            </a:fld>
            <a:endParaRPr lang="es-ES" altLang="zh-CN"/>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1 Título"/>
          <p:cNvSpPr>
            <a:spLocks noGrp="1" noChangeArrowheads="1"/>
          </p:cNvSpPr>
          <p:nvPr>
            <p:ph type="ctrTitle"/>
          </p:nvPr>
        </p:nvSpPr>
        <p:spPr/>
        <p:txBody>
          <a:bodyPr/>
          <a:lstStyle/>
          <a:p>
            <a:r>
              <a:rPr lang="es-ES" altLang="zh-CN" smtClean="0"/>
              <a:t>DERECHO COLECTIVO</a:t>
            </a:r>
          </a:p>
        </p:txBody>
      </p:sp>
      <p:sp>
        <p:nvSpPr>
          <p:cNvPr id="3" name="2 Subtítulo"/>
          <p:cNvSpPr>
            <a:spLocks noGrp="1"/>
          </p:cNvSpPr>
          <p:nvPr>
            <p:ph type="subTitle" idx="1"/>
          </p:nvPr>
        </p:nvSpPr>
        <p:spPr>
          <a:xfrm>
            <a:off x="1371600" y="3641725"/>
            <a:ext cx="6400800" cy="1752600"/>
          </a:xfrm>
        </p:spPr>
        <p:txBody>
          <a:bodyPr/>
          <a:lstStyle/>
          <a:p>
            <a:pPr fontAlgn="auto"/>
            <a:r>
              <a:rPr lang="es-ES" b="1" noProof="1" smtClean="0"/>
              <a:t>¿Qué es?</a:t>
            </a:r>
            <a:endParaRPr lang="es-ES" b="1" noProof="1"/>
          </a:p>
        </p:txBody>
      </p:sp>
      <p:pic>
        <p:nvPicPr>
          <p:cNvPr id="2051" name="Imagen 3"/>
          <p:cNvPicPr>
            <a:picLocks noChangeAspect="1" noChangeArrowheads="1"/>
          </p:cNvPicPr>
          <p:nvPr/>
        </p:nvPicPr>
        <p:blipFill>
          <a:blip r:embed="rId2" cstate="print"/>
          <a:srcRect/>
          <a:stretch>
            <a:fillRect/>
          </a:stretch>
        </p:blipFill>
        <p:spPr bwMode="auto">
          <a:xfrm>
            <a:off x="3059113" y="908050"/>
            <a:ext cx="2262187" cy="1246188"/>
          </a:xfrm>
          <a:prstGeom prst="rect">
            <a:avLst/>
          </a:prstGeom>
          <a:noFill/>
          <a:ln w="9525">
            <a:noFill/>
            <a:miter lim="800000"/>
            <a:headEnd/>
            <a:tailEnd/>
          </a:ln>
        </p:spPr>
      </p:pic>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sp>
        <p:nvSpPr>
          <p:cNvPr id="7"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1 Título"/>
          <p:cNvSpPr>
            <a:spLocks noGrp="1" noChangeArrowheads="1"/>
          </p:cNvSpPr>
          <p:nvPr>
            <p:ph type="title"/>
          </p:nvPr>
        </p:nvSpPr>
        <p:spPr/>
        <p:txBody>
          <a:bodyPr/>
          <a:lstStyle/>
          <a:p>
            <a:r>
              <a:rPr lang="es-ES" altLang="zh-CN" smtClean="0"/>
              <a:t>         Materias objeto de NC</a:t>
            </a:r>
          </a:p>
        </p:txBody>
      </p:sp>
      <p:sp>
        <p:nvSpPr>
          <p:cNvPr id="3" name="2 Marcador de contenido"/>
          <p:cNvSpPr>
            <a:spLocks noGrp="1"/>
          </p:cNvSpPr>
          <p:nvPr>
            <p:ph idx="1"/>
          </p:nvPr>
        </p:nvSpPr>
        <p:spPr>
          <a:xfrm>
            <a:off x="457200" y="1600200"/>
            <a:ext cx="8229600" cy="4781550"/>
          </a:xfrm>
        </p:spPr>
        <p:txBody>
          <a:bodyPr>
            <a:normAutofit fontScale="92500" lnSpcReduction="20000"/>
          </a:bodyPr>
          <a:lstStyle/>
          <a:p>
            <a:pPr fontAlgn="auto"/>
            <a:endParaRPr lang="es-ES" noProof="1" smtClean="0"/>
          </a:p>
          <a:p>
            <a:pPr fontAlgn="auto">
              <a:buFontTx/>
              <a:buChar char="-"/>
            </a:pPr>
            <a:r>
              <a:rPr lang="es-ES" noProof="1" smtClean="0"/>
              <a:t>Condiciones de trabajo – sentido amplio (CIT 154)</a:t>
            </a:r>
          </a:p>
          <a:p>
            <a:pPr fontAlgn="auto">
              <a:buFontTx/>
              <a:buChar char="-"/>
            </a:pPr>
            <a:r>
              <a:rPr lang="es-ES" noProof="1" smtClean="0"/>
              <a:t>Condiciones de empleo</a:t>
            </a:r>
          </a:p>
          <a:p>
            <a:pPr algn="just" fontAlgn="auto">
              <a:buFontTx/>
              <a:buChar char="-"/>
            </a:pPr>
            <a:r>
              <a:rPr lang="es-ES" noProof="1" smtClean="0"/>
              <a:t>Se Excluye: facultades derivadas del poder de dirección (asignación de tareas o contratación), clausulas discriminatorias o contrarias al orden público.</a:t>
            </a:r>
          </a:p>
          <a:p>
            <a:pPr algn="just" fontAlgn="auto">
              <a:buFontTx/>
              <a:buChar char="-"/>
            </a:pPr>
            <a:r>
              <a:rPr lang="es-ES" noProof="1" smtClean="0"/>
              <a:t>Los CS quedan reservados para fijar salarios mínimos y actualizar remuneraciones. Sólo puede negociar condiciones de trabajo si existe acuerdo entre las partes.</a:t>
            </a:r>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11269"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1 Título"/>
          <p:cNvSpPr>
            <a:spLocks noGrp="1" noChangeArrowheads="1"/>
          </p:cNvSpPr>
          <p:nvPr>
            <p:ph type="title"/>
          </p:nvPr>
        </p:nvSpPr>
        <p:spPr/>
        <p:txBody>
          <a:bodyPr/>
          <a:lstStyle/>
          <a:p>
            <a:r>
              <a:rPr lang="es-ES" altLang="zh-CN" smtClean="0"/>
              <a:t>         Ambito de aplicación</a:t>
            </a:r>
          </a:p>
        </p:txBody>
      </p:sp>
      <p:sp>
        <p:nvSpPr>
          <p:cNvPr id="12290" name="2 Marcador de contenido"/>
          <p:cNvSpPr>
            <a:spLocks noGrp="1" noChangeArrowheads="1"/>
          </p:cNvSpPr>
          <p:nvPr>
            <p:ph idx="1"/>
          </p:nvPr>
        </p:nvSpPr>
        <p:spPr>
          <a:xfrm>
            <a:off x="457200" y="1600200"/>
            <a:ext cx="8229600" cy="4781550"/>
          </a:xfrm>
        </p:spPr>
        <p:txBody>
          <a:bodyPr/>
          <a:lstStyle/>
          <a:p>
            <a:pPr algn="ctr">
              <a:lnSpc>
                <a:spcPct val="90000"/>
              </a:lnSpc>
            </a:pPr>
            <a:r>
              <a:rPr lang="es-ES" altLang="zh-CN" smtClean="0"/>
              <a:t>Existen 3 niveles o ámbitos reconocidos:</a:t>
            </a:r>
          </a:p>
          <a:p>
            <a:pPr>
              <a:lnSpc>
                <a:spcPct val="90000"/>
              </a:lnSpc>
            </a:pPr>
            <a:endParaRPr lang="es-ES" altLang="zh-CN" smtClean="0"/>
          </a:p>
          <a:p>
            <a:pPr algn="just">
              <a:lnSpc>
                <a:spcPct val="90000"/>
              </a:lnSpc>
              <a:buFont typeface="Arial" pitchFamily="34" charset="0"/>
              <a:buNone/>
            </a:pPr>
            <a:r>
              <a:rPr lang="es-ES" altLang="zh-CN" smtClean="0"/>
              <a:t>1) PRIMER NIVEL: </a:t>
            </a:r>
            <a:r>
              <a:rPr lang="es-ES" altLang="zh-CN" b="1" smtClean="0"/>
              <a:t>Consejo Superior Tripartito </a:t>
            </a:r>
            <a:r>
              <a:rPr lang="es-ES" altLang="zh-CN" smtClean="0"/>
              <a:t>(CST). Es el órgano de coordinación y gobernanza de las relaciones laborales colectivas. Se integra en forma tripartita por representantes del Poder Ejecutivo (6), organización más representativa de empleadores (6) y organización más representativa de trabajadores (6)</a:t>
            </a:r>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12293"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1 Título"/>
          <p:cNvSpPr>
            <a:spLocks noGrp="1" noChangeArrowheads="1"/>
          </p:cNvSpPr>
          <p:nvPr>
            <p:ph type="title"/>
          </p:nvPr>
        </p:nvSpPr>
        <p:spPr/>
        <p:txBody>
          <a:bodyPr/>
          <a:lstStyle/>
          <a:p>
            <a:r>
              <a:rPr lang="es-ES" altLang="zh-CN" smtClean="0"/>
              <a:t>         Ambito de aplicación</a:t>
            </a:r>
          </a:p>
        </p:txBody>
      </p:sp>
      <p:sp>
        <p:nvSpPr>
          <p:cNvPr id="3" name="2 Marcador de contenido"/>
          <p:cNvSpPr>
            <a:spLocks noGrp="1"/>
          </p:cNvSpPr>
          <p:nvPr>
            <p:ph idx="1"/>
          </p:nvPr>
        </p:nvSpPr>
        <p:spPr>
          <a:xfrm>
            <a:off x="457200" y="1600200"/>
            <a:ext cx="8229600" cy="4781550"/>
          </a:xfrm>
        </p:spPr>
        <p:txBody>
          <a:bodyPr>
            <a:normAutofit fontScale="85000" lnSpcReduction="10000"/>
          </a:bodyPr>
          <a:lstStyle/>
          <a:p>
            <a:pPr algn="ctr" fontAlgn="auto"/>
            <a:r>
              <a:rPr lang="es-ES" b="1" noProof="1" smtClean="0"/>
              <a:t>Consejo Superior Tripartito </a:t>
            </a:r>
            <a:r>
              <a:rPr lang="es-ES" noProof="1" smtClean="0"/>
              <a:t>(CST).</a:t>
            </a:r>
          </a:p>
          <a:p>
            <a:pPr fontAlgn="auto">
              <a:buFont typeface="Arial" pitchFamily="34" charset="0"/>
              <a:buNone/>
            </a:pPr>
            <a:r>
              <a:rPr lang="es-ES" noProof="1" smtClean="0"/>
              <a:t>-  Es un órgano consultor del PE.</a:t>
            </a:r>
          </a:p>
          <a:p>
            <a:pPr algn="just" fontAlgn="auto">
              <a:buFontTx/>
              <a:buChar char="-"/>
            </a:pPr>
            <a:r>
              <a:rPr lang="es-ES" noProof="1" smtClean="0"/>
              <a:t>A su consulta se somete el establecimiento, modificación y aplicación del SMN, y del que se determine para sectores de actividad  que no pudieron fijarlo por la NC.</a:t>
            </a:r>
          </a:p>
          <a:p>
            <a:pPr algn="just" fontAlgn="auto">
              <a:buFontTx/>
              <a:buChar char="-"/>
            </a:pPr>
            <a:r>
              <a:rPr lang="es-ES" noProof="1" smtClean="0"/>
              <a:t>Efectúa la clasificación de los grupos de la negociación tripartita por rama de actividad o cadenas productivas.</a:t>
            </a:r>
          </a:p>
          <a:p>
            <a:pPr algn="just" fontAlgn="auto">
              <a:buFontTx/>
              <a:buChar char="-"/>
            </a:pPr>
            <a:r>
              <a:rPr lang="es-ES" noProof="1" smtClean="0"/>
              <a:t>Considera y pronuncia sobre cuestiones relacionadas con los niveles de negociación tripartito y bipartito.</a:t>
            </a:r>
          </a:p>
          <a:p>
            <a:pPr algn="just" fontAlgn="auto">
              <a:buFontTx/>
              <a:buChar char="-"/>
            </a:pPr>
            <a:r>
              <a:rPr lang="es-ES" noProof="1" smtClean="0"/>
              <a:t>Sus dictámenes no son vinculantes para el Gobierno</a:t>
            </a:r>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13317"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Título"/>
          <p:cNvSpPr>
            <a:spLocks noGrp="1" noChangeArrowheads="1"/>
          </p:cNvSpPr>
          <p:nvPr>
            <p:ph type="title"/>
          </p:nvPr>
        </p:nvSpPr>
        <p:spPr/>
        <p:txBody>
          <a:bodyPr/>
          <a:lstStyle/>
          <a:p>
            <a:r>
              <a:rPr lang="es-ES" altLang="zh-CN" smtClean="0"/>
              <a:t>         Ambito de aplicación</a:t>
            </a:r>
          </a:p>
        </p:txBody>
      </p:sp>
      <p:sp>
        <p:nvSpPr>
          <p:cNvPr id="14338" name="2 Marcador de contenido"/>
          <p:cNvSpPr>
            <a:spLocks noGrp="1" noChangeArrowheads="1"/>
          </p:cNvSpPr>
          <p:nvPr>
            <p:ph idx="1"/>
          </p:nvPr>
        </p:nvSpPr>
        <p:spPr>
          <a:xfrm>
            <a:off x="457200" y="1600200"/>
            <a:ext cx="8229600" cy="4781550"/>
          </a:xfrm>
        </p:spPr>
        <p:txBody>
          <a:bodyPr/>
          <a:lstStyle/>
          <a:p>
            <a:pPr algn="ctr"/>
            <a:r>
              <a:rPr lang="es-ES" altLang="zh-CN" smtClean="0"/>
              <a:t>Existen 3 niveles o ámbitos reconocidos:</a:t>
            </a:r>
          </a:p>
          <a:p>
            <a:endParaRPr lang="es-ES" altLang="zh-CN" smtClean="0"/>
          </a:p>
          <a:p>
            <a:pPr algn="just">
              <a:buFont typeface="Arial" pitchFamily="34" charset="0"/>
              <a:buNone/>
            </a:pPr>
            <a:r>
              <a:rPr lang="es-ES" altLang="zh-CN" smtClean="0"/>
              <a:t>2) SEGUNDO NIVEL: </a:t>
            </a:r>
            <a:r>
              <a:rPr lang="es-ES" altLang="zh-CN" b="1" smtClean="0"/>
              <a:t>Consejos de Salarios </a:t>
            </a:r>
            <a:r>
              <a:rPr lang="es-ES" altLang="zh-CN" smtClean="0"/>
              <a:t>(CS). Se negocia por rama de actividad económica, y se integra en forma tripartita con delegados del Gobierno (3), organización más representativa de empleadores (2) y organización más representativa de trabajadores (2).</a:t>
            </a:r>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14341"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Título"/>
          <p:cNvSpPr>
            <a:spLocks noGrp="1" noChangeArrowheads="1"/>
          </p:cNvSpPr>
          <p:nvPr>
            <p:ph type="title"/>
          </p:nvPr>
        </p:nvSpPr>
        <p:spPr/>
        <p:txBody>
          <a:bodyPr/>
          <a:lstStyle/>
          <a:p>
            <a:r>
              <a:rPr lang="es-ES" altLang="zh-CN" smtClean="0"/>
              <a:t>         Ambito de aplicación</a:t>
            </a:r>
          </a:p>
        </p:txBody>
      </p:sp>
      <p:sp>
        <p:nvSpPr>
          <p:cNvPr id="3" name="2 Marcador de contenido"/>
          <p:cNvSpPr>
            <a:spLocks noGrp="1"/>
          </p:cNvSpPr>
          <p:nvPr>
            <p:ph idx="1"/>
          </p:nvPr>
        </p:nvSpPr>
        <p:spPr>
          <a:xfrm>
            <a:off x="457200" y="1600200"/>
            <a:ext cx="8229600" cy="4781550"/>
          </a:xfrm>
        </p:spPr>
        <p:txBody>
          <a:bodyPr>
            <a:normAutofit fontScale="85000" lnSpcReduction="20000"/>
          </a:bodyPr>
          <a:lstStyle/>
          <a:p>
            <a:pPr algn="ctr" fontAlgn="auto"/>
            <a:r>
              <a:rPr lang="es-ES" b="1" noProof="1" smtClean="0"/>
              <a:t>Consejos de Salarios </a:t>
            </a:r>
            <a:r>
              <a:rPr lang="es-ES" noProof="1" smtClean="0"/>
              <a:t>(CS). </a:t>
            </a:r>
          </a:p>
          <a:p>
            <a:pPr algn="just" fontAlgn="auto">
              <a:buFontTx/>
              <a:buChar char="-"/>
            </a:pPr>
            <a:r>
              <a:rPr lang="es-ES" noProof="1" smtClean="0"/>
              <a:t>Tiene competencia para fijar los salarios mínimos por categorías y la actualización de las remuneraciones.</a:t>
            </a:r>
          </a:p>
          <a:p>
            <a:pPr algn="just" fontAlgn="auto">
              <a:buFontTx/>
              <a:buChar char="-"/>
            </a:pPr>
            <a:r>
              <a:rPr lang="es-ES" noProof="1" smtClean="0"/>
              <a:t>A nivel de rama existe obligación de negociar a través de los Consejos de Salarios. No es una negociación libre y voluntaria.</a:t>
            </a:r>
          </a:p>
          <a:p>
            <a:pPr algn="just" fontAlgn="auto">
              <a:buFontTx/>
              <a:buChar char="-"/>
            </a:pPr>
            <a:r>
              <a:rPr lang="es-ES" noProof="1" smtClean="0"/>
              <a:t>Injerencia preponderante del Gobierno en la negociación salarial. Impone lineamientos que se utilizan como “piso” para la negociación.</a:t>
            </a:r>
          </a:p>
          <a:p>
            <a:pPr algn="just" fontAlgn="auto">
              <a:buFontTx/>
              <a:buChar char="-"/>
            </a:pPr>
            <a:r>
              <a:rPr lang="es-ES" noProof="1" smtClean="0"/>
              <a:t>Se puede negociar la licencia sindical y aspectos relativos a las condiciones de trabajo, si las partes están de acuerdo.</a:t>
            </a:r>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15365"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Título"/>
          <p:cNvSpPr>
            <a:spLocks noGrp="1" noChangeArrowheads="1"/>
          </p:cNvSpPr>
          <p:nvPr>
            <p:ph type="title"/>
          </p:nvPr>
        </p:nvSpPr>
        <p:spPr/>
        <p:txBody>
          <a:bodyPr/>
          <a:lstStyle/>
          <a:p>
            <a:r>
              <a:rPr lang="es-ES" altLang="zh-CN" smtClean="0"/>
              <a:t>         Ambito de aplicación</a:t>
            </a:r>
          </a:p>
        </p:txBody>
      </p:sp>
      <p:sp>
        <p:nvSpPr>
          <p:cNvPr id="16386" name="2 Marcador de contenido"/>
          <p:cNvSpPr>
            <a:spLocks noGrp="1" noChangeArrowheads="1"/>
          </p:cNvSpPr>
          <p:nvPr>
            <p:ph idx="1"/>
          </p:nvPr>
        </p:nvSpPr>
        <p:spPr>
          <a:xfrm>
            <a:off x="457200" y="1600200"/>
            <a:ext cx="8229600" cy="4781550"/>
          </a:xfrm>
        </p:spPr>
        <p:txBody>
          <a:bodyPr/>
          <a:lstStyle/>
          <a:p>
            <a:pPr algn="ctr"/>
            <a:r>
              <a:rPr lang="es-ES" altLang="zh-CN" smtClean="0"/>
              <a:t>Existen 3 niveles o ámbitos reconocidos:</a:t>
            </a:r>
          </a:p>
          <a:p>
            <a:endParaRPr lang="es-ES" altLang="zh-CN" smtClean="0"/>
          </a:p>
          <a:p>
            <a:pPr algn="just">
              <a:buFont typeface="Arial" pitchFamily="34" charset="0"/>
              <a:buNone/>
            </a:pPr>
            <a:r>
              <a:rPr lang="es-ES" altLang="zh-CN" smtClean="0"/>
              <a:t>3) TERCER NIVEL: </a:t>
            </a:r>
            <a:r>
              <a:rPr lang="es-ES" altLang="zh-CN" b="1" smtClean="0"/>
              <a:t>A nivel de empresa</a:t>
            </a:r>
            <a:r>
              <a:rPr lang="es-ES" altLang="zh-CN" smtClean="0"/>
              <a:t>. Se negocia en forma bipartita entre empleador y sindicato. De no existir sindicato, la negociación por el lado de los trabajadores será asumida por la organización más representativa de la rama a la que pertenezca la empresa. </a:t>
            </a:r>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16389"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Título"/>
          <p:cNvSpPr>
            <a:spLocks noGrp="1" noChangeArrowheads="1"/>
          </p:cNvSpPr>
          <p:nvPr>
            <p:ph type="title"/>
          </p:nvPr>
        </p:nvSpPr>
        <p:spPr/>
        <p:txBody>
          <a:bodyPr/>
          <a:lstStyle/>
          <a:p>
            <a:r>
              <a:rPr lang="es-ES" altLang="zh-CN" smtClean="0"/>
              <a:t>         Sujetos intervinientes</a:t>
            </a:r>
          </a:p>
        </p:txBody>
      </p:sp>
      <p:sp>
        <p:nvSpPr>
          <p:cNvPr id="3" name="2 Marcador de contenido"/>
          <p:cNvSpPr>
            <a:spLocks noGrp="1"/>
          </p:cNvSpPr>
          <p:nvPr>
            <p:ph idx="1"/>
          </p:nvPr>
        </p:nvSpPr>
        <p:spPr>
          <a:xfrm>
            <a:off x="457200" y="1600200"/>
            <a:ext cx="8229600" cy="4781550"/>
          </a:xfrm>
        </p:spPr>
        <p:txBody>
          <a:bodyPr>
            <a:normAutofit fontScale="85000" lnSpcReduction="20000"/>
          </a:bodyPr>
          <a:lstStyle/>
          <a:p>
            <a:pPr algn="ctr" fontAlgn="auto">
              <a:buFont typeface="Arial" pitchFamily="34" charset="0"/>
              <a:buNone/>
            </a:pPr>
            <a:r>
              <a:rPr lang="es-ES" u="sng" noProof="1" smtClean="0"/>
              <a:t>En Negociaciones Bipartitas</a:t>
            </a:r>
            <a:r>
              <a:rPr lang="es-ES" noProof="1" smtClean="0"/>
              <a:t>:</a:t>
            </a:r>
          </a:p>
          <a:p>
            <a:pPr algn="ctr" fontAlgn="auto">
              <a:buFont typeface="Arial" pitchFamily="34" charset="0"/>
              <a:buNone/>
            </a:pPr>
            <a:endParaRPr lang="es-ES" noProof="1" smtClean="0"/>
          </a:p>
          <a:p>
            <a:pPr algn="just" fontAlgn="auto">
              <a:buFontTx/>
              <a:buChar char="-"/>
            </a:pPr>
            <a:r>
              <a:rPr lang="es-ES" noProof="1" smtClean="0"/>
              <a:t>Empleador, grupo de empleadores, organizaciones representativas de empleadores.</a:t>
            </a:r>
          </a:p>
          <a:p>
            <a:pPr algn="just" fontAlgn="auto">
              <a:buFontTx/>
              <a:buChar char="-"/>
            </a:pPr>
            <a:endParaRPr lang="es-ES" noProof="1" smtClean="0"/>
          </a:p>
          <a:p>
            <a:pPr algn="just" fontAlgn="auto">
              <a:buFontTx/>
              <a:buChar char="-"/>
            </a:pPr>
            <a:r>
              <a:rPr lang="es-ES" noProof="1" smtClean="0"/>
              <a:t>Organización de trabajadores. En caso de no existir una, la legitimación para negociar recaerá en la Organización más representativa de nivel superior.</a:t>
            </a:r>
          </a:p>
          <a:p>
            <a:pPr algn="just" fontAlgn="auto">
              <a:buFontTx/>
              <a:buChar char="-"/>
            </a:pPr>
            <a:endParaRPr lang="es-ES" noProof="1" smtClean="0"/>
          </a:p>
          <a:p>
            <a:pPr algn="just" fontAlgn="auto">
              <a:buFontTx/>
              <a:buChar char="-"/>
            </a:pPr>
            <a:r>
              <a:rPr lang="es-ES" noProof="1" smtClean="0"/>
              <a:t>Para saber cual es la organización más representativa, se establecen criterios basados en antigüedad, continuidad, independencia y número de afiliados.</a:t>
            </a:r>
          </a:p>
          <a:p>
            <a:pPr algn="just" fontAlgn="auto">
              <a:buFontTx/>
              <a:buChar char="-"/>
            </a:pPr>
            <a:endParaRPr lang="es-ES" noProof="1" smtClean="0"/>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17413"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Título"/>
          <p:cNvSpPr>
            <a:spLocks noGrp="1" noChangeArrowheads="1"/>
          </p:cNvSpPr>
          <p:nvPr>
            <p:ph type="title"/>
          </p:nvPr>
        </p:nvSpPr>
        <p:spPr/>
        <p:txBody>
          <a:bodyPr/>
          <a:lstStyle/>
          <a:p>
            <a:r>
              <a:rPr lang="es-ES" altLang="zh-CN" smtClean="0"/>
              <a:t>         Sujetos intervinientes</a:t>
            </a:r>
          </a:p>
        </p:txBody>
      </p:sp>
      <p:sp>
        <p:nvSpPr>
          <p:cNvPr id="3" name="2 Marcador de contenido"/>
          <p:cNvSpPr>
            <a:spLocks noGrp="1"/>
          </p:cNvSpPr>
          <p:nvPr>
            <p:ph idx="1"/>
          </p:nvPr>
        </p:nvSpPr>
        <p:spPr>
          <a:xfrm>
            <a:off x="457200" y="1600200"/>
            <a:ext cx="8229600" cy="4781550"/>
          </a:xfrm>
        </p:spPr>
        <p:txBody>
          <a:bodyPr>
            <a:normAutofit fontScale="92500" lnSpcReduction="20000"/>
          </a:bodyPr>
          <a:lstStyle/>
          <a:p>
            <a:pPr algn="ctr" fontAlgn="auto">
              <a:buFont typeface="Arial" pitchFamily="34" charset="0"/>
              <a:buNone/>
            </a:pPr>
            <a:r>
              <a:rPr lang="es-ES" u="sng" noProof="1" smtClean="0"/>
              <a:t>En Negociaciones Tripartitas</a:t>
            </a:r>
            <a:r>
              <a:rPr lang="es-ES" noProof="1" smtClean="0"/>
              <a:t>:</a:t>
            </a:r>
          </a:p>
          <a:p>
            <a:pPr algn="ctr" fontAlgn="auto">
              <a:buFont typeface="Arial" pitchFamily="34" charset="0"/>
              <a:buNone/>
            </a:pPr>
            <a:endParaRPr lang="es-ES" noProof="1" smtClean="0"/>
          </a:p>
          <a:p>
            <a:pPr algn="just" fontAlgn="auto">
              <a:buFontTx/>
              <a:buChar char="-"/>
            </a:pPr>
            <a:r>
              <a:rPr lang="es-ES" noProof="1" smtClean="0"/>
              <a:t>Empleador, grupo de empleadores, organizaciones representativas de empleadores.</a:t>
            </a:r>
          </a:p>
          <a:p>
            <a:pPr algn="just" fontAlgn="auto">
              <a:buFontTx/>
              <a:buChar char="-"/>
            </a:pPr>
            <a:endParaRPr lang="es-ES" noProof="1" smtClean="0"/>
          </a:p>
          <a:p>
            <a:pPr algn="just" fontAlgn="auto">
              <a:buFontTx/>
              <a:buChar char="-"/>
            </a:pPr>
            <a:r>
              <a:rPr lang="es-ES" noProof="1" smtClean="0"/>
              <a:t>Organización de trabajadores. En caso de no existir una, la legitimación para negociar recaerá en la Organización más representativa de nivel superior.</a:t>
            </a:r>
          </a:p>
          <a:p>
            <a:pPr algn="just" fontAlgn="auto">
              <a:buFontTx/>
              <a:buChar char="-"/>
            </a:pPr>
            <a:endParaRPr lang="es-ES" noProof="1" smtClean="0"/>
          </a:p>
          <a:p>
            <a:pPr algn="just" fontAlgn="auto">
              <a:buFontTx/>
              <a:buChar char="-"/>
            </a:pPr>
            <a:r>
              <a:rPr lang="es-ES" noProof="1" smtClean="0"/>
              <a:t>El Estado, a través del PE - MTSS</a:t>
            </a:r>
          </a:p>
          <a:p>
            <a:pPr algn="just" fontAlgn="auto">
              <a:buFontTx/>
              <a:buChar char="-"/>
            </a:pPr>
            <a:endParaRPr lang="es-ES" noProof="1" smtClean="0"/>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18437"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Título"/>
          <p:cNvSpPr>
            <a:spLocks noGrp="1" noChangeArrowheads="1"/>
          </p:cNvSpPr>
          <p:nvPr>
            <p:ph type="title"/>
          </p:nvPr>
        </p:nvSpPr>
        <p:spPr/>
        <p:txBody>
          <a:bodyPr/>
          <a:lstStyle/>
          <a:p>
            <a:r>
              <a:rPr lang="es-ES" altLang="zh-CN" smtClean="0"/>
              <a:t>             Derechos y Obligaciones</a:t>
            </a:r>
          </a:p>
        </p:txBody>
      </p:sp>
      <p:sp>
        <p:nvSpPr>
          <p:cNvPr id="19458" name="2 Marcador de contenido"/>
          <p:cNvSpPr>
            <a:spLocks noGrp="1" noChangeArrowheads="1"/>
          </p:cNvSpPr>
          <p:nvPr>
            <p:ph idx="1"/>
          </p:nvPr>
        </p:nvSpPr>
        <p:spPr>
          <a:xfrm>
            <a:off x="457200" y="1600200"/>
            <a:ext cx="8229600" cy="4781550"/>
          </a:xfrm>
        </p:spPr>
        <p:txBody>
          <a:bodyPr/>
          <a:lstStyle/>
          <a:p>
            <a:pPr algn="ctr">
              <a:buFont typeface="Arial" pitchFamily="34" charset="0"/>
              <a:buNone/>
            </a:pPr>
            <a:endParaRPr lang="es-ES" altLang="zh-CN" smtClean="0"/>
          </a:p>
          <a:p>
            <a:pPr algn="just">
              <a:buFontTx/>
              <a:buChar char="-"/>
            </a:pPr>
            <a:r>
              <a:rPr lang="es-ES" altLang="zh-CN" smtClean="0"/>
              <a:t>1) </a:t>
            </a:r>
            <a:r>
              <a:rPr lang="es-ES" altLang="zh-CN" b="1" smtClean="0"/>
              <a:t>Obligación a negociar de buena fe </a:t>
            </a:r>
            <a:r>
              <a:rPr lang="es-ES" altLang="zh-CN" smtClean="0"/>
              <a:t>y con lealtad recíproca. Los negociadores tendrán mandato para conducir y concluir las negociaciones, pudiendo hacer consultas a sus respectivas organizaciones, y fundar suficientemente las posiciones que asuman.</a:t>
            </a:r>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19461"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Título"/>
          <p:cNvSpPr>
            <a:spLocks noGrp="1" noChangeArrowheads="1"/>
          </p:cNvSpPr>
          <p:nvPr>
            <p:ph type="title"/>
          </p:nvPr>
        </p:nvSpPr>
        <p:spPr/>
        <p:txBody>
          <a:bodyPr/>
          <a:lstStyle/>
          <a:p>
            <a:r>
              <a:rPr lang="es-ES" altLang="zh-CN" smtClean="0"/>
              <a:t>             Derechos y Obligaciones</a:t>
            </a:r>
          </a:p>
        </p:txBody>
      </p:sp>
      <p:sp>
        <p:nvSpPr>
          <p:cNvPr id="3" name="2 Marcador de contenido"/>
          <p:cNvSpPr>
            <a:spLocks noGrp="1"/>
          </p:cNvSpPr>
          <p:nvPr>
            <p:ph idx="1"/>
          </p:nvPr>
        </p:nvSpPr>
        <p:spPr>
          <a:xfrm>
            <a:off x="457200" y="1600200"/>
            <a:ext cx="8229600" cy="4781550"/>
          </a:xfrm>
        </p:spPr>
        <p:txBody>
          <a:bodyPr>
            <a:normAutofit fontScale="92500" lnSpcReduction="20000"/>
          </a:bodyPr>
          <a:lstStyle/>
          <a:p>
            <a:pPr algn="ctr" fontAlgn="auto">
              <a:buFont typeface="Arial" pitchFamily="34" charset="0"/>
              <a:buNone/>
            </a:pPr>
            <a:endParaRPr lang="es-ES" noProof="1" smtClean="0"/>
          </a:p>
          <a:p>
            <a:pPr algn="just" fontAlgn="auto">
              <a:buFontTx/>
              <a:buChar char="-"/>
            </a:pPr>
            <a:r>
              <a:rPr lang="es-ES" noProof="1" smtClean="0"/>
              <a:t>2) </a:t>
            </a:r>
            <a:r>
              <a:rPr lang="es-ES" b="1" noProof="1" smtClean="0"/>
              <a:t>Obligación de intercambiar informaciones </a:t>
            </a:r>
            <a:r>
              <a:rPr lang="es-ES" noProof="1" smtClean="0"/>
              <a:t>necesarias vinculadas al objeto de la negociación. Mientras mayor sea la información compartida, más adecuado será el fundamento a defender y lograr entendimientos. </a:t>
            </a:r>
          </a:p>
          <a:p>
            <a:pPr algn="just" fontAlgn="auto">
              <a:buFontTx/>
              <a:buChar char="-"/>
            </a:pPr>
            <a:r>
              <a:rPr lang="es-ES" noProof="1" smtClean="0"/>
              <a:t>Ej: datos sobre situación económica del sector, inversión, exportaciones/importaciones, mano de obra empleada, comportamiento de los salarios y condiciones de trabajo en último lapso de tiempo.</a:t>
            </a:r>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20485"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1 Título"/>
          <p:cNvSpPr>
            <a:spLocks noGrp="1" noChangeArrowheads="1"/>
          </p:cNvSpPr>
          <p:nvPr>
            <p:ph type="title"/>
          </p:nvPr>
        </p:nvSpPr>
        <p:spPr/>
        <p:txBody>
          <a:bodyPr/>
          <a:lstStyle/>
          <a:p>
            <a:r>
              <a:rPr lang="es-ES" altLang="zh-CN" smtClean="0"/>
              <a:t>    Derecho Colectivo</a:t>
            </a:r>
          </a:p>
        </p:txBody>
      </p:sp>
      <p:sp>
        <p:nvSpPr>
          <p:cNvPr id="3" name="2 Marcador de contenido"/>
          <p:cNvSpPr>
            <a:spLocks noGrp="1"/>
          </p:cNvSpPr>
          <p:nvPr>
            <p:ph idx="1"/>
          </p:nvPr>
        </p:nvSpPr>
        <p:spPr/>
        <p:txBody>
          <a:bodyPr>
            <a:normAutofit fontScale="92500" lnSpcReduction="20000"/>
          </a:bodyPr>
          <a:lstStyle/>
          <a:p>
            <a:pPr fontAlgn="auto"/>
            <a:endParaRPr lang="es-ES" noProof="1" smtClean="0"/>
          </a:p>
          <a:p>
            <a:pPr algn="just" fontAlgn="auto"/>
            <a:r>
              <a:rPr lang="es-ES" noProof="1" smtClean="0"/>
              <a:t>A diferencia de los derechos individuales, son derechos que tiene un colectivo (trabajadores y empleadores) que sirven para proteger sus intereses.</a:t>
            </a:r>
          </a:p>
          <a:p>
            <a:pPr algn="just" fontAlgn="auto"/>
            <a:endParaRPr lang="es-ES" u="sng" noProof="1" smtClean="0"/>
          </a:p>
          <a:p>
            <a:pPr algn="just" fontAlgn="auto"/>
            <a:r>
              <a:rPr lang="es-ES" u="sng" noProof="1" smtClean="0"/>
              <a:t>Ejemplos de ejercicio de derecho colectivo:</a:t>
            </a:r>
            <a:r>
              <a:rPr lang="es-ES" noProof="1" smtClean="0"/>
              <a:t> derecho de asociarse, reunirse, derecho a la huelga, libertad sindical y a crear organizaciones profesionales, reconocimiento de la autonomía colectiva y a su negociación libre y voluntaria.</a:t>
            </a:r>
            <a:endParaRPr lang="es-ES" u="sng" noProof="1" smtClean="0"/>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3077"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Título"/>
          <p:cNvSpPr>
            <a:spLocks noGrp="1" noChangeArrowheads="1"/>
          </p:cNvSpPr>
          <p:nvPr>
            <p:ph type="title"/>
          </p:nvPr>
        </p:nvSpPr>
        <p:spPr/>
        <p:txBody>
          <a:bodyPr/>
          <a:lstStyle/>
          <a:p>
            <a:r>
              <a:rPr lang="es-ES" altLang="zh-CN" smtClean="0"/>
              <a:t>             Derechos y Obligaciones</a:t>
            </a:r>
          </a:p>
        </p:txBody>
      </p:sp>
      <p:sp>
        <p:nvSpPr>
          <p:cNvPr id="21506" name="2 Marcador de contenido"/>
          <p:cNvSpPr>
            <a:spLocks noGrp="1" noChangeArrowheads="1"/>
          </p:cNvSpPr>
          <p:nvPr>
            <p:ph idx="1"/>
          </p:nvPr>
        </p:nvSpPr>
        <p:spPr>
          <a:xfrm>
            <a:off x="457200" y="1600200"/>
            <a:ext cx="8229600" cy="4781550"/>
          </a:xfrm>
        </p:spPr>
        <p:txBody>
          <a:bodyPr/>
          <a:lstStyle/>
          <a:p>
            <a:pPr algn="ctr">
              <a:lnSpc>
                <a:spcPct val="90000"/>
              </a:lnSpc>
              <a:buFont typeface="Arial" pitchFamily="34" charset="0"/>
              <a:buNone/>
            </a:pPr>
            <a:endParaRPr lang="es-ES" altLang="zh-CN" smtClean="0"/>
          </a:p>
          <a:p>
            <a:pPr algn="just">
              <a:lnSpc>
                <a:spcPct val="90000"/>
              </a:lnSpc>
              <a:buFontTx/>
              <a:buChar char="-"/>
            </a:pPr>
            <a:r>
              <a:rPr lang="es-ES" altLang="zh-CN" smtClean="0"/>
              <a:t>3) </a:t>
            </a:r>
            <a:r>
              <a:rPr lang="es-ES" altLang="zh-CN" b="1" smtClean="0"/>
              <a:t>Obligación de reserva</a:t>
            </a:r>
            <a:r>
              <a:rPr lang="es-ES" altLang="zh-CN" smtClean="0"/>
              <a:t>: La información manejada en CS es confidencial.</a:t>
            </a:r>
          </a:p>
          <a:p>
            <a:pPr algn="just">
              <a:lnSpc>
                <a:spcPct val="90000"/>
              </a:lnSpc>
              <a:buFontTx/>
              <a:buChar char="-"/>
            </a:pPr>
            <a:endParaRPr lang="es-ES" altLang="zh-CN" smtClean="0"/>
          </a:p>
          <a:p>
            <a:pPr algn="just">
              <a:lnSpc>
                <a:spcPct val="90000"/>
              </a:lnSpc>
              <a:buFontTx/>
              <a:buChar char="-"/>
            </a:pPr>
            <a:r>
              <a:rPr lang="es-ES" altLang="zh-CN" smtClean="0"/>
              <a:t>4) </a:t>
            </a:r>
            <a:r>
              <a:rPr lang="es-ES" altLang="zh-CN" b="1" smtClean="0"/>
              <a:t>Obligación a negociar</a:t>
            </a:r>
            <a:r>
              <a:rPr lang="es-ES" altLang="zh-CN" smtClean="0"/>
              <a:t> en ámbito de CS: Tanto a nivel de CST como de CS, la convocatoria a negociar es preceptiva.</a:t>
            </a:r>
          </a:p>
          <a:p>
            <a:pPr algn="just">
              <a:lnSpc>
                <a:spcPct val="90000"/>
              </a:lnSpc>
              <a:buFontTx/>
              <a:buChar char="-"/>
            </a:pPr>
            <a:r>
              <a:rPr lang="es-ES" altLang="zh-CN" smtClean="0"/>
              <a:t>Se tiene obligación a concurrir a negociar pero no a acordar siempre.</a:t>
            </a:r>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21509"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Título"/>
          <p:cNvSpPr>
            <a:spLocks noGrp="1" noChangeArrowheads="1"/>
          </p:cNvSpPr>
          <p:nvPr>
            <p:ph type="title"/>
          </p:nvPr>
        </p:nvSpPr>
        <p:spPr/>
        <p:txBody>
          <a:bodyPr/>
          <a:lstStyle/>
          <a:p>
            <a:r>
              <a:rPr lang="es-ES" altLang="zh-CN" smtClean="0"/>
              <a:t>             Derechos y Obligaciones</a:t>
            </a:r>
          </a:p>
        </p:txBody>
      </p:sp>
      <p:sp>
        <p:nvSpPr>
          <p:cNvPr id="3" name="2 Marcador de contenido"/>
          <p:cNvSpPr>
            <a:spLocks noGrp="1"/>
          </p:cNvSpPr>
          <p:nvPr>
            <p:ph idx="1"/>
          </p:nvPr>
        </p:nvSpPr>
        <p:spPr>
          <a:xfrm>
            <a:off x="457200" y="1600200"/>
            <a:ext cx="8229600" cy="4781550"/>
          </a:xfrm>
        </p:spPr>
        <p:txBody>
          <a:bodyPr>
            <a:normAutofit fontScale="77500" lnSpcReduction="20000"/>
          </a:bodyPr>
          <a:lstStyle/>
          <a:p>
            <a:pPr algn="ctr" fontAlgn="auto">
              <a:buFont typeface="Arial" pitchFamily="34" charset="0"/>
              <a:buNone/>
            </a:pPr>
            <a:endParaRPr lang="es-ES" noProof="1" smtClean="0"/>
          </a:p>
          <a:p>
            <a:pPr algn="just" fontAlgn="auto">
              <a:buFontTx/>
              <a:buChar char="-"/>
            </a:pPr>
            <a:r>
              <a:rPr lang="es-ES" noProof="1" smtClean="0"/>
              <a:t>5) </a:t>
            </a:r>
            <a:r>
              <a:rPr lang="es-ES" b="1" noProof="1" smtClean="0"/>
              <a:t>Obligación de Paz y prevenir conflictos</a:t>
            </a:r>
            <a:r>
              <a:rPr lang="es-ES" noProof="1" smtClean="0"/>
              <a:t>: Dentro del Convenio Colectivo puede incluirse clausula expresa de no acudir a medios de lucha para modificar lo acordado, y de prever un camino a seguir en caso que hubiera algún diferendo. </a:t>
            </a:r>
          </a:p>
          <a:p>
            <a:pPr algn="just" fontAlgn="auto">
              <a:buFont typeface="Arial" pitchFamily="34" charset="0"/>
              <a:buNone/>
            </a:pPr>
            <a:endParaRPr lang="es-ES" noProof="1" smtClean="0"/>
          </a:p>
          <a:p>
            <a:pPr algn="just" fontAlgn="auto">
              <a:buFontTx/>
              <a:buChar char="-"/>
            </a:pPr>
            <a:r>
              <a:rPr lang="es-ES" noProof="1" smtClean="0"/>
              <a:t>Esto significa, que durante la vigencia del CC las partes se obligan a no promover medidas de fuerza de ningún tipo, y en caso de conflicto convocar al CS para dirimir las diferencias a través del dialogo. </a:t>
            </a:r>
          </a:p>
          <a:p>
            <a:pPr algn="just" fontAlgn="auto">
              <a:buFontTx/>
              <a:buChar char="-"/>
            </a:pPr>
            <a:endParaRPr lang="es-ES" noProof="1" smtClean="0"/>
          </a:p>
          <a:p>
            <a:pPr algn="just" fontAlgn="auto">
              <a:buFontTx/>
              <a:buChar char="-"/>
            </a:pPr>
            <a:r>
              <a:rPr lang="es-ES" noProof="1" smtClean="0"/>
              <a:t>En caso que se incumpla con la obligación de Paz, se violaría el CC y la parte afectada podrá darlo por rescindido. </a:t>
            </a:r>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22533"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Título"/>
          <p:cNvSpPr>
            <a:spLocks noGrp="1" noChangeArrowheads="1"/>
          </p:cNvSpPr>
          <p:nvPr>
            <p:ph type="title"/>
          </p:nvPr>
        </p:nvSpPr>
        <p:spPr/>
        <p:txBody>
          <a:bodyPr/>
          <a:lstStyle/>
          <a:p>
            <a:r>
              <a:rPr lang="es-ES" altLang="zh-CN" smtClean="0"/>
              <a:t>             Adopción de decisiones</a:t>
            </a:r>
          </a:p>
        </p:txBody>
      </p:sp>
      <p:sp>
        <p:nvSpPr>
          <p:cNvPr id="3" name="2 Marcador de contenido"/>
          <p:cNvSpPr>
            <a:spLocks noGrp="1"/>
          </p:cNvSpPr>
          <p:nvPr>
            <p:ph idx="1"/>
          </p:nvPr>
        </p:nvSpPr>
        <p:spPr>
          <a:xfrm>
            <a:off x="457200" y="1600200"/>
            <a:ext cx="8229600" cy="4781550"/>
          </a:xfrm>
        </p:spPr>
        <p:txBody>
          <a:bodyPr>
            <a:normAutofit fontScale="77500" lnSpcReduction="20000"/>
          </a:bodyPr>
          <a:lstStyle/>
          <a:p>
            <a:pPr algn="ctr" fontAlgn="auto">
              <a:buFont typeface="Arial" pitchFamily="34" charset="0"/>
              <a:buNone/>
            </a:pPr>
            <a:endParaRPr lang="es-ES" noProof="1" smtClean="0"/>
          </a:p>
          <a:p>
            <a:pPr algn="ctr" fontAlgn="auto">
              <a:buFont typeface="Arial" pitchFamily="34" charset="0"/>
              <a:buNone/>
            </a:pPr>
            <a:r>
              <a:rPr lang="es-ES" noProof="1" smtClean="0"/>
              <a:t>En los CS las decisiones pueden adoptarse:</a:t>
            </a:r>
          </a:p>
          <a:p>
            <a:pPr fontAlgn="auto">
              <a:buFont typeface="Arial" pitchFamily="34" charset="0"/>
              <a:buNone/>
            </a:pPr>
            <a:endParaRPr lang="es-ES" noProof="1" smtClean="0"/>
          </a:p>
          <a:p>
            <a:pPr algn="just" fontAlgn="auto">
              <a:buFont typeface="Arial" pitchFamily="34" charset="0"/>
              <a:buNone/>
            </a:pPr>
            <a:r>
              <a:rPr lang="es-ES" noProof="1" smtClean="0"/>
              <a:t>    a) </a:t>
            </a:r>
            <a:r>
              <a:rPr lang="es-ES" b="1" noProof="1" smtClean="0"/>
              <a:t>En acuerdo</a:t>
            </a:r>
            <a:r>
              <a:rPr lang="es-ES" noProof="1" smtClean="0"/>
              <a:t> (por unanimidad): Todas las partes (PE, empleadores y trabajadores) no tienen objeciones con el acuerdo celebrado, ajustándose a las pautas del gobierno. </a:t>
            </a:r>
          </a:p>
          <a:p>
            <a:pPr algn="just" fontAlgn="auto">
              <a:buFont typeface="Arial" pitchFamily="34" charset="0"/>
              <a:buNone/>
            </a:pPr>
            <a:endParaRPr lang="es-ES" noProof="1" smtClean="0"/>
          </a:p>
          <a:p>
            <a:pPr algn="just" fontAlgn="auto">
              <a:buFont typeface="Arial" pitchFamily="34" charset="0"/>
              <a:buNone/>
            </a:pPr>
            <a:r>
              <a:rPr lang="es-ES" noProof="1" smtClean="0"/>
              <a:t>    b) </a:t>
            </a:r>
            <a:r>
              <a:rPr lang="es-ES" b="1" noProof="1" smtClean="0"/>
              <a:t>Por mayoría simple</a:t>
            </a:r>
            <a:r>
              <a:rPr lang="es-ES" noProof="1" smtClean="0"/>
              <a:t>: El acuerdo se puede dar entre gobierno y trabajadores, gobierno y empleadores, o empleadores y trabajadores.</a:t>
            </a:r>
          </a:p>
          <a:p>
            <a:pPr algn="just" fontAlgn="auto">
              <a:buFont typeface="Arial" pitchFamily="34" charset="0"/>
              <a:buNone/>
            </a:pPr>
            <a:endParaRPr lang="es-ES" noProof="1" smtClean="0"/>
          </a:p>
          <a:p>
            <a:pPr algn="just" fontAlgn="auto">
              <a:buFont typeface="Arial" pitchFamily="34" charset="0"/>
              <a:buNone/>
            </a:pPr>
            <a:r>
              <a:rPr lang="es-ES" noProof="1" smtClean="0"/>
              <a:t>    c) </a:t>
            </a:r>
            <a:r>
              <a:rPr lang="es-ES" b="1" noProof="1" smtClean="0"/>
              <a:t>Por votación</a:t>
            </a:r>
            <a:r>
              <a:rPr lang="es-ES" noProof="1" smtClean="0"/>
              <a:t>: Cuando empleadores y trabajadores no se ponen de acuerdo, termina decretando el PE </a:t>
            </a:r>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23557"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Título"/>
          <p:cNvSpPr>
            <a:spLocks noGrp="1" noChangeArrowheads="1"/>
          </p:cNvSpPr>
          <p:nvPr>
            <p:ph type="title"/>
          </p:nvPr>
        </p:nvSpPr>
        <p:spPr/>
        <p:txBody>
          <a:bodyPr/>
          <a:lstStyle/>
          <a:p>
            <a:r>
              <a:rPr lang="es-ES" altLang="zh-CN" smtClean="0"/>
              <a:t>Convenios Colectivos</a:t>
            </a:r>
          </a:p>
        </p:txBody>
      </p:sp>
      <p:sp>
        <p:nvSpPr>
          <p:cNvPr id="24578" name="2 Marcador de contenido"/>
          <p:cNvSpPr>
            <a:spLocks noGrp="1" noChangeArrowheads="1"/>
          </p:cNvSpPr>
          <p:nvPr>
            <p:ph idx="1"/>
          </p:nvPr>
        </p:nvSpPr>
        <p:spPr>
          <a:xfrm>
            <a:off x="457200" y="1600200"/>
            <a:ext cx="8229600" cy="4997450"/>
          </a:xfrm>
        </p:spPr>
        <p:txBody>
          <a:bodyPr/>
          <a:lstStyle/>
          <a:p>
            <a:pPr>
              <a:lnSpc>
                <a:spcPct val="90000"/>
              </a:lnSpc>
            </a:pPr>
            <a:r>
              <a:rPr lang="es-ES" altLang="zh-CN" smtClean="0"/>
              <a:t>Contenido</a:t>
            </a:r>
          </a:p>
          <a:p>
            <a:pPr>
              <a:lnSpc>
                <a:spcPct val="90000"/>
              </a:lnSpc>
            </a:pPr>
            <a:r>
              <a:rPr lang="es-ES" altLang="zh-CN" smtClean="0"/>
              <a:t>Alcance</a:t>
            </a:r>
          </a:p>
          <a:p>
            <a:pPr>
              <a:lnSpc>
                <a:spcPct val="90000"/>
              </a:lnSpc>
            </a:pPr>
            <a:r>
              <a:rPr lang="es-ES" altLang="zh-CN" smtClean="0"/>
              <a:t>Efectos </a:t>
            </a:r>
          </a:p>
          <a:p>
            <a:pPr>
              <a:lnSpc>
                <a:spcPct val="90000"/>
              </a:lnSpc>
            </a:pPr>
            <a:r>
              <a:rPr lang="es-ES" altLang="zh-CN" smtClean="0"/>
              <a:t>Duración</a:t>
            </a:r>
          </a:p>
          <a:p>
            <a:pPr>
              <a:lnSpc>
                <a:spcPct val="90000"/>
              </a:lnSpc>
            </a:pPr>
            <a:r>
              <a:rPr lang="es-ES" altLang="zh-CN" smtClean="0"/>
              <a:t>Clausulas típicas</a:t>
            </a:r>
          </a:p>
          <a:p>
            <a:pPr>
              <a:lnSpc>
                <a:spcPct val="90000"/>
              </a:lnSpc>
            </a:pPr>
            <a:r>
              <a:rPr lang="es-ES" altLang="zh-CN" smtClean="0"/>
              <a:t>Beneficios salariales</a:t>
            </a:r>
          </a:p>
          <a:p>
            <a:pPr>
              <a:lnSpc>
                <a:spcPct val="90000"/>
              </a:lnSpc>
            </a:pPr>
            <a:r>
              <a:rPr lang="es-ES" altLang="zh-CN" smtClean="0"/>
              <a:t>Procedimiento Prevención de Conflictos</a:t>
            </a:r>
          </a:p>
          <a:p>
            <a:pPr>
              <a:lnSpc>
                <a:spcPct val="90000"/>
              </a:lnSpc>
            </a:pPr>
            <a:r>
              <a:rPr lang="es-ES" altLang="zh-CN" smtClean="0"/>
              <a:t>Incumplimientos</a:t>
            </a:r>
          </a:p>
          <a:p>
            <a:pPr>
              <a:lnSpc>
                <a:spcPct val="90000"/>
              </a:lnSpc>
            </a:pPr>
            <a:r>
              <a:rPr lang="es-ES" altLang="zh-CN" smtClean="0"/>
              <a:t>Mecanismos de Denuncia y Descuelgue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noChangeArrowheads="1"/>
          </p:cNvSpPr>
          <p:nvPr>
            <p:ph type="title"/>
          </p:nvPr>
        </p:nvSpPr>
        <p:spPr/>
        <p:txBody>
          <a:bodyPr/>
          <a:lstStyle/>
          <a:p>
            <a:r>
              <a:rPr lang="es-ES" altLang="zh-CN" smtClean="0"/>
              <a:t>Convenios Colectivos</a:t>
            </a:r>
          </a:p>
        </p:txBody>
      </p:sp>
      <p:sp>
        <p:nvSpPr>
          <p:cNvPr id="3" name="2 Marcador de contenido"/>
          <p:cNvSpPr>
            <a:spLocks noGrp="1"/>
          </p:cNvSpPr>
          <p:nvPr>
            <p:ph idx="1"/>
          </p:nvPr>
        </p:nvSpPr>
        <p:spPr>
          <a:xfrm>
            <a:off x="457200" y="1600200"/>
            <a:ext cx="8229600" cy="4997450"/>
          </a:xfrm>
        </p:spPr>
        <p:txBody>
          <a:bodyPr>
            <a:normAutofit/>
          </a:bodyPr>
          <a:lstStyle/>
          <a:p>
            <a:pPr algn="ctr" fontAlgn="auto"/>
            <a:r>
              <a:rPr lang="es-ES" u="sng" noProof="1" smtClean="0"/>
              <a:t>Contenido</a:t>
            </a:r>
          </a:p>
          <a:p>
            <a:pPr marL="0" indent="0" algn="just" fontAlgn="auto">
              <a:buFont typeface="Arial" pitchFamily="34" charset="0"/>
              <a:buNone/>
            </a:pPr>
            <a:r>
              <a:rPr lang="en-US" altLang="es-ES" noProof="1" smtClean="0"/>
              <a:t>- En Consejos de Salarios, el contenido de los Convenios Colectivos abarcaran a la fijacion del monto minimo de los salarios por categoria laboral con los ajustes en remuneraciones.</a:t>
            </a:r>
          </a:p>
          <a:p>
            <a:pPr marL="0" indent="0" algn="just" fontAlgn="auto">
              <a:buFont typeface="Arial" pitchFamily="34" charset="0"/>
              <a:buNone/>
            </a:pPr>
            <a:endParaRPr lang="en-US" altLang="es-ES" noProof="1" smtClean="0"/>
          </a:p>
          <a:p>
            <a:pPr marL="0" indent="0" algn="just" fontAlgn="auto">
              <a:buFont typeface="Arial" pitchFamily="34" charset="0"/>
              <a:buNone/>
            </a:pPr>
            <a:endParaRPr lang="en-US" altLang="es-ES" noProof="1"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Título"/>
          <p:cNvSpPr>
            <a:spLocks noGrp="1" noChangeArrowheads="1"/>
          </p:cNvSpPr>
          <p:nvPr>
            <p:ph type="title"/>
          </p:nvPr>
        </p:nvSpPr>
        <p:spPr/>
        <p:txBody>
          <a:bodyPr/>
          <a:lstStyle/>
          <a:p>
            <a:r>
              <a:rPr lang="es-ES" altLang="zh-CN" smtClean="0"/>
              <a:t>Convenios Colectivos</a:t>
            </a:r>
          </a:p>
        </p:txBody>
      </p:sp>
      <p:sp>
        <p:nvSpPr>
          <p:cNvPr id="3" name="2 Marcador de contenido"/>
          <p:cNvSpPr>
            <a:spLocks noGrp="1"/>
          </p:cNvSpPr>
          <p:nvPr>
            <p:ph idx="1"/>
          </p:nvPr>
        </p:nvSpPr>
        <p:spPr>
          <a:xfrm>
            <a:off x="457200" y="1600200"/>
            <a:ext cx="8229600" cy="4997450"/>
          </a:xfrm>
        </p:spPr>
        <p:txBody>
          <a:bodyPr>
            <a:normAutofit lnSpcReduction="10000"/>
          </a:bodyPr>
          <a:lstStyle/>
          <a:p>
            <a:pPr algn="ctr" fontAlgn="auto"/>
            <a:r>
              <a:rPr lang="en-US" altLang="es-ES" u="sng" noProof="1" smtClean="0"/>
              <a:t>Alcance</a:t>
            </a:r>
            <a:endParaRPr lang="es-ES" u="sng" noProof="1" smtClean="0"/>
          </a:p>
          <a:p>
            <a:pPr marL="0" indent="0" algn="just" fontAlgn="auto">
              <a:buFont typeface="Arial" pitchFamily="34" charset="0"/>
              <a:buNone/>
            </a:pPr>
            <a:r>
              <a:rPr lang="en-US" altLang="es-ES" noProof="1" smtClean="0"/>
              <a:t>- El convenio colectivo acordado por sector de actividad, sera de aplicacion obligatoria para todos los trabajadores y empleadores de ese sector </a:t>
            </a:r>
            <a:r>
              <a:rPr lang="en-US" altLang="es-ES" b="1" noProof="1" smtClean="0"/>
              <a:t>(EFECTO ERGA OMNES). </a:t>
            </a:r>
          </a:p>
          <a:p>
            <a:pPr marL="0" indent="0" algn="just" fontAlgn="auto">
              <a:buFont typeface="Arial" pitchFamily="34" charset="0"/>
              <a:buNone/>
            </a:pPr>
            <a:endParaRPr lang="en-US" altLang="es-ES" b="1" noProof="1" smtClean="0"/>
          </a:p>
          <a:p>
            <a:pPr marL="0" indent="0" algn="just" fontAlgn="auto">
              <a:buFont typeface="Arial" pitchFamily="34" charset="0"/>
              <a:buNone/>
            </a:pPr>
            <a:r>
              <a:rPr lang="en-US" altLang="es-ES" b="1" noProof="1" smtClean="0"/>
              <a:t>- </a:t>
            </a:r>
            <a:r>
              <a:rPr lang="en-US" altLang="es-ES" noProof="1" smtClean="0"/>
              <a:t>Si el convenio colectivo es bilateral a nivel de empresa, sera de aplicacion obligatoria para todos los trabajador y empleador de esa empresa en particular.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Título"/>
          <p:cNvSpPr>
            <a:spLocks noGrp="1" noChangeArrowheads="1"/>
          </p:cNvSpPr>
          <p:nvPr>
            <p:ph type="title"/>
          </p:nvPr>
        </p:nvSpPr>
        <p:spPr/>
        <p:txBody>
          <a:bodyPr/>
          <a:lstStyle/>
          <a:p>
            <a:r>
              <a:rPr lang="es-ES" altLang="zh-CN" smtClean="0"/>
              <a:t>Convenios Colectivos</a:t>
            </a:r>
          </a:p>
        </p:txBody>
      </p:sp>
      <p:sp>
        <p:nvSpPr>
          <p:cNvPr id="3" name="2 Marcador de contenido"/>
          <p:cNvSpPr>
            <a:spLocks noGrp="1"/>
          </p:cNvSpPr>
          <p:nvPr>
            <p:ph idx="1"/>
          </p:nvPr>
        </p:nvSpPr>
        <p:spPr>
          <a:xfrm>
            <a:off x="457200" y="1600200"/>
            <a:ext cx="8229600" cy="4997450"/>
          </a:xfrm>
        </p:spPr>
        <p:txBody>
          <a:bodyPr>
            <a:normAutofit/>
          </a:bodyPr>
          <a:lstStyle/>
          <a:p>
            <a:pPr algn="ctr" fontAlgn="auto"/>
            <a:r>
              <a:rPr lang="en-US" altLang="es-ES" u="sng" noProof="1" smtClean="0"/>
              <a:t>Efectos</a:t>
            </a:r>
            <a:endParaRPr lang="es-ES" u="sng" noProof="1" smtClean="0"/>
          </a:p>
          <a:p>
            <a:pPr marL="0" indent="0" algn="just" fontAlgn="auto">
              <a:buFont typeface="Arial" pitchFamily="34" charset="0"/>
              <a:buNone/>
            </a:pPr>
            <a:r>
              <a:rPr lang="en-US" altLang="es-ES" noProof="1" smtClean="0"/>
              <a:t>- El convenio colectivo empieza a desplegar sus efectos para todo el sector de actividad, una vez que sea registrado y  publicado por el Poder Ejecutivo.</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Título"/>
          <p:cNvSpPr>
            <a:spLocks noGrp="1" noChangeArrowheads="1"/>
          </p:cNvSpPr>
          <p:nvPr>
            <p:ph type="title"/>
          </p:nvPr>
        </p:nvSpPr>
        <p:spPr/>
        <p:txBody>
          <a:bodyPr/>
          <a:lstStyle/>
          <a:p>
            <a:r>
              <a:rPr lang="es-ES" altLang="zh-CN" smtClean="0"/>
              <a:t>Convenios Colectivos</a:t>
            </a:r>
          </a:p>
        </p:txBody>
      </p:sp>
      <p:sp>
        <p:nvSpPr>
          <p:cNvPr id="3" name="2 Marcador de contenido"/>
          <p:cNvSpPr>
            <a:spLocks noGrp="1"/>
          </p:cNvSpPr>
          <p:nvPr>
            <p:ph idx="1"/>
          </p:nvPr>
        </p:nvSpPr>
        <p:spPr>
          <a:xfrm>
            <a:off x="457200" y="1600200"/>
            <a:ext cx="8229600" cy="4997450"/>
          </a:xfrm>
        </p:spPr>
        <p:txBody>
          <a:bodyPr>
            <a:normAutofit/>
          </a:bodyPr>
          <a:lstStyle/>
          <a:p>
            <a:pPr algn="ctr" fontAlgn="auto"/>
            <a:r>
              <a:rPr lang="en-US" altLang="es-ES" u="sng" noProof="1" smtClean="0"/>
              <a:t>Duracion</a:t>
            </a:r>
            <a:endParaRPr lang="es-ES" u="sng" noProof="1" smtClean="0"/>
          </a:p>
          <a:p>
            <a:pPr marL="0" indent="0" algn="just" fontAlgn="auto">
              <a:buFont typeface="Arial" pitchFamily="34" charset="0"/>
              <a:buNone/>
            </a:pPr>
            <a:r>
              <a:rPr lang="en-US" altLang="es-ES" noProof="1" smtClean="0"/>
              <a:t>- Las clausulas acordadas y contempladas en los convenios colectivos, tienen un plazo de duracion previsto por las partes.</a:t>
            </a:r>
          </a:p>
          <a:p>
            <a:pPr marL="0" indent="0" algn="just" fontAlgn="auto">
              <a:buFont typeface="Arial" pitchFamily="34" charset="0"/>
              <a:buNone/>
            </a:pPr>
            <a:endParaRPr lang="en-US" altLang="es-ES" noProof="1" smtClean="0"/>
          </a:p>
          <a:p>
            <a:pPr marL="0" indent="0" algn="just" fontAlgn="auto">
              <a:buFont typeface="Arial" pitchFamily="34" charset="0"/>
              <a:buNone/>
            </a:pPr>
            <a:r>
              <a:rPr lang="en-US" altLang="es-ES" noProof="1" smtClean="0"/>
              <a:t>- Finalizado el mismo, se mantiene la vigencia de todas sus clausulas hasta que un nuevo convenio lo sustituya  </a:t>
            </a:r>
            <a:r>
              <a:rPr lang="en-US" altLang="es-ES" b="1" noProof="1" smtClean="0"/>
              <a:t>(ULTRACTIVIDAD)</a:t>
            </a:r>
            <a:r>
              <a:rPr lang="en-US" altLang="es-ES" noProof="1" smtClean="0"/>
              <a:t>.</a:t>
            </a:r>
          </a:p>
          <a:p>
            <a:pPr marL="0" indent="0" algn="just" fontAlgn="auto">
              <a:buFont typeface="Arial" pitchFamily="34" charset="0"/>
              <a:buNone/>
            </a:pPr>
            <a:endParaRPr lang="en-US" altLang="es-ES" noProof="1" smtClean="0"/>
          </a:p>
          <a:p>
            <a:pPr marL="0" indent="0" algn="just" fontAlgn="auto">
              <a:buFont typeface="Arial" pitchFamily="34" charset="0"/>
              <a:buNone/>
            </a:pPr>
            <a:endParaRPr lang="en-US" altLang="es-ES" noProof="1"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Título"/>
          <p:cNvSpPr>
            <a:spLocks noGrp="1" noChangeArrowheads="1"/>
          </p:cNvSpPr>
          <p:nvPr>
            <p:ph type="title"/>
          </p:nvPr>
        </p:nvSpPr>
        <p:spPr/>
        <p:txBody>
          <a:bodyPr/>
          <a:lstStyle/>
          <a:p>
            <a:r>
              <a:rPr lang="es-ES" altLang="zh-CN" smtClean="0"/>
              <a:t>Convenios Colectivos</a:t>
            </a:r>
          </a:p>
        </p:txBody>
      </p:sp>
      <p:sp>
        <p:nvSpPr>
          <p:cNvPr id="3" name="2 Marcador de contenido"/>
          <p:cNvSpPr>
            <a:spLocks noGrp="1"/>
          </p:cNvSpPr>
          <p:nvPr>
            <p:ph idx="1"/>
          </p:nvPr>
        </p:nvSpPr>
        <p:spPr>
          <a:xfrm>
            <a:off x="457200" y="1600200"/>
            <a:ext cx="8229600" cy="4997450"/>
          </a:xfrm>
        </p:spPr>
        <p:txBody>
          <a:bodyPr>
            <a:normAutofit fontScale="87500"/>
          </a:bodyPr>
          <a:lstStyle/>
          <a:p>
            <a:pPr algn="ctr" fontAlgn="auto"/>
            <a:r>
              <a:rPr lang="en-US" altLang="es-ES" u="sng" noProof="1" smtClean="0"/>
              <a:t>Clausulas Tipicas</a:t>
            </a:r>
            <a:endParaRPr lang="es-ES" u="sng" noProof="1" smtClean="0"/>
          </a:p>
          <a:p>
            <a:pPr marL="0" indent="0" algn="just" fontAlgn="auto">
              <a:buFont typeface="Arial" pitchFamily="34" charset="0"/>
              <a:buNone/>
            </a:pPr>
            <a:r>
              <a:rPr lang="en-US" altLang="es-ES" noProof="1" smtClean="0"/>
              <a:t>- </a:t>
            </a:r>
            <a:r>
              <a:rPr lang="en-US" altLang="es-ES" b="1" noProof="1" smtClean="0"/>
              <a:t>Vigencia y Ambito de aplicacion</a:t>
            </a:r>
            <a:r>
              <a:rPr lang="en-US" altLang="es-ES" noProof="1" smtClean="0"/>
              <a:t>: Se establece el periodo de vigencia del acuerdo (plazo), y su ambito de aplicacion de caracter nacional </a:t>
            </a:r>
          </a:p>
          <a:p>
            <a:pPr marL="0" indent="0" algn="just" fontAlgn="auto">
              <a:buFont typeface="Arial" pitchFamily="34" charset="0"/>
              <a:buNone/>
            </a:pPr>
            <a:endParaRPr lang="en-US" altLang="es-ES" noProof="1" smtClean="0"/>
          </a:p>
          <a:p>
            <a:pPr marL="0" indent="0" algn="just" fontAlgn="auto">
              <a:buFont typeface="Arial" pitchFamily="34" charset="0"/>
              <a:buNone/>
            </a:pPr>
            <a:r>
              <a:rPr lang="en-US" altLang="es-ES" noProof="1" smtClean="0"/>
              <a:t>- </a:t>
            </a:r>
            <a:r>
              <a:rPr lang="en-US" altLang="es-ES" b="1" noProof="1" smtClean="0"/>
              <a:t>Composicion del Salario</a:t>
            </a:r>
            <a:r>
              <a:rPr lang="en-US" altLang="es-ES" noProof="1" smtClean="0"/>
              <a:t>: Establece como se integra el salario</a:t>
            </a:r>
          </a:p>
          <a:p>
            <a:pPr marL="0" indent="0" algn="just" fontAlgn="auto">
              <a:buFont typeface="Arial" pitchFamily="34" charset="0"/>
              <a:buNone/>
            </a:pPr>
            <a:endParaRPr lang="en-US" altLang="es-ES" noProof="1" smtClean="0"/>
          </a:p>
          <a:p>
            <a:pPr marL="0" indent="0" algn="just" fontAlgn="auto">
              <a:buFont typeface="Arial" pitchFamily="34" charset="0"/>
              <a:buNone/>
            </a:pPr>
            <a:r>
              <a:rPr lang="en-US" altLang="es-ES" noProof="1" smtClean="0"/>
              <a:t>- </a:t>
            </a:r>
            <a:r>
              <a:rPr lang="en-US" altLang="es-ES" b="1" noProof="1" smtClean="0"/>
              <a:t>Determinacion de los ajustes salariales</a:t>
            </a:r>
            <a:r>
              <a:rPr lang="en-US" altLang="es-ES" noProof="1" smtClean="0"/>
              <a:t>: Se detallan los laudos (SM) y sobrelaudos, y el ajuste a aplicarles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Título"/>
          <p:cNvSpPr>
            <a:spLocks noGrp="1" noChangeArrowheads="1"/>
          </p:cNvSpPr>
          <p:nvPr>
            <p:ph type="title"/>
          </p:nvPr>
        </p:nvSpPr>
        <p:spPr/>
        <p:txBody>
          <a:bodyPr/>
          <a:lstStyle/>
          <a:p>
            <a:r>
              <a:rPr lang="es-ES" altLang="zh-CN" smtClean="0"/>
              <a:t>Convenios Colectivos</a:t>
            </a:r>
          </a:p>
        </p:txBody>
      </p:sp>
      <p:sp>
        <p:nvSpPr>
          <p:cNvPr id="3" name="2 Marcador de contenido"/>
          <p:cNvSpPr>
            <a:spLocks noGrp="1"/>
          </p:cNvSpPr>
          <p:nvPr>
            <p:ph idx="1"/>
          </p:nvPr>
        </p:nvSpPr>
        <p:spPr>
          <a:xfrm>
            <a:off x="457200" y="1600200"/>
            <a:ext cx="8229600" cy="4997450"/>
          </a:xfrm>
        </p:spPr>
        <p:txBody>
          <a:bodyPr>
            <a:normAutofit fontScale="87500" lnSpcReduction="10000"/>
          </a:bodyPr>
          <a:lstStyle/>
          <a:p>
            <a:pPr algn="ctr" fontAlgn="auto"/>
            <a:r>
              <a:rPr lang="en-US" altLang="es-ES" u="sng" noProof="1" smtClean="0"/>
              <a:t>Clausulas Tipicas</a:t>
            </a:r>
            <a:endParaRPr lang="es-ES" u="sng" noProof="1" smtClean="0"/>
          </a:p>
          <a:p>
            <a:pPr marL="0" indent="0" algn="just" fontAlgn="auto">
              <a:buFont typeface="Arial" pitchFamily="34" charset="0"/>
              <a:buNone/>
            </a:pPr>
            <a:r>
              <a:rPr lang="en-US" altLang="es-ES" noProof="1" smtClean="0"/>
              <a:t>- </a:t>
            </a:r>
            <a:r>
              <a:rPr lang="en-US" altLang="es-ES" b="1" noProof="1" smtClean="0"/>
              <a:t>Beneficios Salariales</a:t>
            </a:r>
            <a:r>
              <a:rPr lang="en-US" altLang="es-ES" noProof="1" smtClean="0"/>
              <a:t>: De la negociacion puede surgir la incorporacion de beneficios salariales y/o la ratificacion de los beneficios salariales ya existentes por convenios colectivos anteriores en el sector. </a:t>
            </a:r>
          </a:p>
          <a:p>
            <a:pPr marL="0" indent="0" algn="just" fontAlgn="auto">
              <a:buFont typeface="Arial" pitchFamily="34" charset="0"/>
              <a:buNone/>
            </a:pPr>
            <a:endParaRPr lang="en-US" altLang="es-ES" noProof="1" smtClean="0"/>
          </a:p>
          <a:p>
            <a:pPr marL="0" indent="0" algn="just" fontAlgn="auto">
              <a:buFont typeface="Arial" pitchFamily="34" charset="0"/>
              <a:buNone/>
            </a:pPr>
            <a:r>
              <a:rPr lang="en-US" altLang="es-ES" noProof="1" smtClean="0"/>
              <a:t>- </a:t>
            </a:r>
            <a:r>
              <a:rPr lang="en-US" altLang="es-ES" b="1" noProof="1" smtClean="0"/>
              <a:t>Clausula de Salvaguarda</a:t>
            </a:r>
            <a:r>
              <a:rPr lang="en-US" altLang="es-ES" noProof="1" smtClean="0"/>
              <a:t>: es una clausula que garantiza que en el caso que sucedan situaciones extraordinarias en relacion a la situacion economica del Pais, se permita volver a renegociar lo acordado en el Convenio Colectivo.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1 Título"/>
          <p:cNvSpPr>
            <a:spLocks noGrp="1" noChangeArrowheads="1"/>
          </p:cNvSpPr>
          <p:nvPr>
            <p:ph type="title"/>
          </p:nvPr>
        </p:nvSpPr>
        <p:spPr/>
        <p:txBody>
          <a:bodyPr/>
          <a:lstStyle/>
          <a:p>
            <a:r>
              <a:rPr lang="es-ES" altLang="zh-CN" smtClean="0"/>
              <a:t>    Derecho Colectivo</a:t>
            </a:r>
          </a:p>
        </p:txBody>
      </p:sp>
      <p:sp>
        <p:nvSpPr>
          <p:cNvPr id="4098" name="2 Marcador de contenido"/>
          <p:cNvSpPr>
            <a:spLocks noGrp="1" noChangeArrowheads="1"/>
          </p:cNvSpPr>
          <p:nvPr>
            <p:ph idx="1"/>
          </p:nvPr>
        </p:nvSpPr>
        <p:spPr/>
        <p:txBody>
          <a:bodyPr/>
          <a:lstStyle/>
          <a:p>
            <a:endParaRPr lang="es-ES" altLang="zh-CN" smtClean="0"/>
          </a:p>
          <a:p>
            <a:pPr algn="just"/>
            <a:r>
              <a:rPr lang="es-ES" altLang="zh-CN" smtClean="0"/>
              <a:t>En sí, el </a:t>
            </a:r>
            <a:r>
              <a:rPr lang="es-ES" altLang="zh-CN" u="sng" smtClean="0"/>
              <a:t>Derecho Colectivo de Trabajo</a:t>
            </a:r>
            <a:r>
              <a:rPr lang="es-ES" altLang="zh-CN" smtClean="0"/>
              <a:t>, es una rama del Derecho Laboral que se encarga del estudio de las organizaciones sindicales y empleadores, negociación colectiva, conflictos colectivos, convenios colectivos, etc.</a:t>
            </a:r>
            <a:endParaRPr lang="es-ES" altLang="zh-CN" u="sng" smtClean="0"/>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4101"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Título"/>
          <p:cNvSpPr>
            <a:spLocks noGrp="1" noChangeArrowheads="1"/>
          </p:cNvSpPr>
          <p:nvPr>
            <p:ph type="title"/>
          </p:nvPr>
        </p:nvSpPr>
        <p:spPr/>
        <p:txBody>
          <a:bodyPr/>
          <a:lstStyle/>
          <a:p>
            <a:r>
              <a:rPr lang="es-ES" altLang="zh-CN" smtClean="0"/>
              <a:t>Convenios Colectivos</a:t>
            </a:r>
          </a:p>
        </p:txBody>
      </p:sp>
      <p:sp>
        <p:nvSpPr>
          <p:cNvPr id="3" name="2 Marcador de contenido"/>
          <p:cNvSpPr>
            <a:spLocks noGrp="1"/>
          </p:cNvSpPr>
          <p:nvPr>
            <p:ph idx="1"/>
          </p:nvPr>
        </p:nvSpPr>
        <p:spPr>
          <a:xfrm>
            <a:off x="457200" y="1600200"/>
            <a:ext cx="8229600" cy="4997450"/>
          </a:xfrm>
        </p:spPr>
        <p:txBody>
          <a:bodyPr>
            <a:normAutofit fontScale="87500"/>
          </a:bodyPr>
          <a:lstStyle/>
          <a:p>
            <a:pPr algn="ctr" fontAlgn="auto"/>
            <a:r>
              <a:rPr lang="en-US" altLang="es-ES" u="sng" noProof="1" smtClean="0"/>
              <a:t>Clausulas Tipicas</a:t>
            </a:r>
            <a:endParaRPr lang="es-ES" u="sng" noProof="1" smtClean="0"/>
          </a:p>
          <a:p>
            <a:pPr marL="0" indent="0" algn="just" fontAlgn="auto">
              <a:buFont typeface="Arial" pitchFamily="34" charset="0"/>
              <a:buNone/>
            </a:pPr>
            <a:r>
              <a:rPr lang="en-US" altLang="es-ES" noProof="1" smtClean="0"/>
              <a:t>- </a:t>
            </a:r>
            <a:r>
              <a:rPr lang="en-US" altLang="es-ES" b="1" noProof="1" smtClean="0"/>
              <a:t>Clausula de Prevencion de conflictos</a:t>
            </a:r>
            <a:r>
              <a:rPr lang="en-US" altLang="es-ES" noProof="1" smtClean="0"/>
              <a:t>: En esta clausula se establecen mecanismos y procedimiento de prevencion y solucion de conflictos.  </a:t>
            </a:r>
          </a:p>
          <a:p>
            <a:pPr marL="0" indent="0" algn="just" fontAlgn="auto">
              <a:buFont typeface="Arial" pitchFamily="34" charset="0"/>
              <a:buNone/>
            </a:pPr>
            <a:endParaRPr lang="en-US" altLang="es-ES" noProof="1" smtClean="0"/>
          </a:p>
          <a:p>
            <a:pPr marL="0" indent="0" algn="just" fontAlgn="auto">
              <a:buFont typeface="Arial" pitchFamily="34" charset="0"/>
              <a:buNone/>
            </a:pPr>
            <a:r>
              <a:rPr lang="en-US" altLang="es-ES" noProof="1" smtClean="0"/>
              <a:t>- De no solucionarse tampoco el conflicto en esa instancia, las partes quedaran en libertad de accion para implementar las medidas que entiendad pertinentes.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Título"/>
          <p:cNvSpPr>
            <a:spLocks noGrp="1" noChangeArrowheads="1"/>
          </p:cNvSpPr>
          <p:nvPr>
            <p:ph type="title"/>
          </p:nvPr>
        </p:nvSpPr>
        <p:spPr/>
        <p:txBody>
          <a:bodyPr/>
          <a:lstStyle/>
          <a:p>
            <a:r>
              <a:rPr lang="es-ES" altLang="zh-CN" smtClean="0"/>
              <a:t>Convenios Colectivos</a:t>
            </a:r>
          </a:p>
        </p:txBody>
      </p:sp>
      <p:sp>
        <p:nvSpPr>
          <p:cNvPr id="3" name="2 Marcador de contenido"/>
          <p:cNvSpPr>
            <a:spLocks noGrp="1"/>
          </p:cNvSpPr>
          <p:nvPr>
            <p:ph idx="1"/>
          </p:nvPr>
        </p:nvSpPr>
        <p:spPr>
          <a:xfrm>
            <a:off x="457200" y="1600200"/>
            <a:ext cx="8229600" cy="4997450"/>
          </a:xfrm>
        </p:spPr>
        <p:txBody>
          <a:bodyPr>
            <a:normAutofit fontScale="87500" lnSpcReduction="10000"/>
          </a:bodyPr>
          <a:lstStyle/>
          <a:p>
            <a:pPr algn="ctr" fontAlgn="auto"/>
            <a:r>
              <a:rPr lang="en-US" altLang="es-ES" u="sng" noProof="1" smtClean="0"/>
              <a:t>Clausulas Tipicas</a:t>
            </a:r>
            <a:endParaRPr lang="es-ES" u="sng" noProof="1" smtClean="0"/>
          </a:p>
          <a:p>
            <a:pPr marL="0" indent="0" algn="just" fontAlgn="auto">
              <a:buFont typeface="Arial" pitchFamily="34" charset="0"/>
              <a:buNone/>
            </a:pPr>
            <a:r>
              <a:rPr lang="en-US" altLang="es-ES" noProof="1" smtClean="0"/>
              <a:t>- </a:t>
            </a:r>
            <a:r>
              <a:rPr lang="en-US" altLang="es-ES" b="1" noProof="1" smtClean="0"/>
              <a:t>Clausula de Paz</a:t>
            </a:r>
            <a:r>
              <a:rPr lang="en-US" altLang="es-ES" noProof="1" smtClean="0"/>
              <a:t>: se pacta que durante la vigencia del acuerdo, el sector trabajador se compromete a no formular planteos de naturaleza salarial, ni desarrollar acciones gremiales.</a:t>
            </a:r>
          </a:p>
          <a:p>
            <a:pPr marL="0" indent="0" algn="just" fontAlgn="auto">
              <a:buFont typeface="Arial" pitchFamily="34" charset="0"/>
              <a:buNone/>
            </a:pPr>
            <a:endParaRPr lang="en-US" altLang="es-ES" noProof="1" smtClean="0"/>
          </a:p>
          <a:p>
            <a:pPr marL="0" indent="0" algn="just" fontAlgn="auto">
              <a:buFont typeface="Arial" pitchFamily="34" charset="0"/>
              <a:buNone/>
            </a:pPr>
            <a:r>
              <a:rPr lang="en-US" altLang="es-ES" noProof="1" smtClean="0"/>
              <a:t>- La clausula de paz tampoco alcanza a las medidas sindicales de caracter nacional que se adopten, y fueran convocadas por la central de trabajadores (PIT-CNT) o de la Federacion Uruguaya de Empleados del Comercio y Servicios (FUECYS)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Título"/>
          <p:cNvSpPr>
            <a:spLocks noGrp="1" noChangeArrowheads="1"/>
          </p:cNvSpPr>
          <p:nvPr>
            <p:ph type="title"/>
          </p:nvPr>
        </p:nvSpPr>
        <p:spPr/>
        <p:txBody>
          <a:bodyPr/>
          <a:lstStyle/>
          <a:p>
            <a:r>
              <a:rPr lang="es-ES" altLang="zh-CN" smtClean="0"/>
              <a:t>Convenios Colectivos</a:t>
            </a:r>
          </a:p>
        </p:txBody>
      </p:sp>
      <p:sp>
        <p:nvSpPr>
          <p:cNvPr id="3" name="2 Marcador de contenido"/>
          <p:cNvSpPr>
            <a:spLocks noGrp="1"/>
          </p:cNvSpPr>
          <p:nvPr>
            <p:ph idx="1"/>
          </p:nvPr>
        </p:nvSpPr>
        <p:spPr>
          <a:xfrm>
            <a:off x="457200" y="1600200"/>
            <a:ext cx="8229600" cy="4997450"/>
          </a:xfrm>
        </p:spPr>
        <p:txBody>
          <a:bodyPr>
            <a:normAutofit fontScale="92500"/>
          </a:bodyPr>
          <a:lstStyle/>
          <a:p>
            <a:pPr algn="ctr" fontAlgn="auto"/>
            <a:r>
              <a:rPr lang="en-US" altLang="es-ES" u="sng" noProof="1" smtClean="0"/>
              <a:t>Clausulas Tipicas</a:t>
            </a:r>
            <a:endParaRPr lang="es-ES" u="sng" noProof="1" smtClean="0"/>
          </a:p>
          <a:p>
            <a:pPr marL="0" indent="0" algn="just" fontAlgn="auto">
              <a:buFont typeface="Arial" pitchFamily="34" charset="0"/>
              <a:buNone/>
            </a:pPr>
            <a:r>
              <a:rPr lang="en-US" altLang="es-ES" noProof="1" smtClean="0"/>
              <a:t>- </a:t>
            </a:r>
            <a:r>
              <a:rPr lang="en-US" altLang="es-ES" b="1" noProof="1" smtClean="0"/>
              <a:t>Otras clausulas de estilo</a:t>
            </a:r>
            <a:r>
              <a:rPr lang="en-US" altLang="es-ES" noProof="1" smtClean="0"/>
              <a:t>: Clausulas de capacitaciones y formacion profesional, clausulas de genero y no discriminacion, clausulas de proteccion ante casos de violencia domestica, proteccion a la salud e higiene laboral, creacion de comisiones de capacitaciones y categorias, licencia por maternidad, paternidad, licencia por estudios, licencias especiales para examenes de mamografias/pap, examen de prostata, etc.</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Título"/>
          <p:cNvSpPr>
            <a:spLocks noGrp="1" noChangeArrowheads="1"/>
          </p:cNvSpPr>
          <p:nvPr>
            <p:ph type="title"/>
          </p:nvPr>
        </p:nvSpPr>
        <p:spPr/>
        <p:txBody>
          <a:bodyPr/>
          <a:lstStyle/>
          <a:p>
            <a:r>
              <a:rPr lang="es-ES" altLang="zh-CN" smtClean="0"/>
              <a:t>Convenios Colectivos</a:t>
            </a:r>
          </a:p>
        </p:txBody>
      </p:sp>
      <p:sp>
        <p:nvSpPr>
          <p:cNvPr id="3" name="2 Marcador de contenido"/>
          <p:cNvSpPr>
            <a:spLocks noGrp="1"/>
          </p:cNvSpPr>
          <p:nvPr>
            <p:ph idx="1"/>
          </p:nvPr>
        </p:nvSpPr>
        <p:spPr>
          <a:xfrm>
            <a:off x="457200" y="1600200"/>
            <a:ext cx="8229600" cy="4997450"/>
          </a:xfrm>
        </p:spPr>
        <p:txBody>
          <a:bodyPr>
            <a:normAutofit fontScale="87500" lnSpcReduction="10000"/>
          </a:bodyPr>
          <a:lstStyle/>
          <a:p>
            <a:pPr algn="ctr" fontAlgn="auto"/>
            <a:r>
              <a:rPr lang="en-US" altLang="es-ES" u="sng" noProof="1" smtClean="0"/>
              <a:t>Incumplimiento</a:t>
            </a:r>
            <a:endParaRPr lang="es-ES" u="sng" noProof="1" smtClean="0"/>
          </a:p>
          <a:p>
            <a:pPr marL="0" indent="0" algn="just" fontAlgn="auto">
              <a:buFont typeface="Arial" pitchFamily="34" charset="0"/>
              <a:buNone/>
            </a:pPr>
            <a:r>
              <a:rPr lang="en-US" altLang="es-ES" noProof="1" smtClean="0"/>
              <a:t>- El convenio colectivo por un lado establece un acuerdo entre trabajadores y empleadores creando derechos y obligaciones </a:t>
            </a:r>
            <a:r>
              <a:rPr lang="en-US" altLang="es-ES" b="1" noProof="1" smtClean="0"/>
              <a:t>(naturaleza contractual u obligacional).</a:t>
            </a:r>
            <a:r>
              <a:rPr lang="en-US" altLang="es-ES" noProof="1" smtClean="0"/>
              <a:t> </a:t>
            </a:r>
          </a:p>
          <a:p>
            <a:pPr marL="0" indent="0" algn="just" fontAlgn="auto">
              <a:buFont typeface="Arial" pitchFamily="34" charset="0"/>
              <a:buNone/>
            </a:pPr>
            <a:r>
              <a:rPr lang="en-US" altLang="es-ES" noProof="1" smtClean="0"/>
              <a:t> </a:t>
            </a:r>
          </a:p>
          <a:p>
            <a:pPr marL="0" indent="0" algn="just" fontAlgn="auto">
              <a:buFont typeface="Arial" pitchFamily="34" charset="0"/>
              <a:buNone/>
            </a:pPr>
            <a:r>
              <a:rPr lang="en-US" altLang="es-ES" noProof="1" smtClean="0"/>
              <a:t>- Y por otro lado fija condiciones de trabajo a los que obligatoriamente deberan someterse y ajustarse los contratos individuales de trabajo </a:t>
            </a:r>
            <a:r>
              <a:rPr lang="en-US" altLang="es-ES" b="1" noProof="1" smtClean="0"/>
              <a:t>(naturaleza normativa)</a:t>
            </a:r>
            <a:r>
              <a:rPr lang="en-US" altLang="es-ES" noProof="1" smtClean="0"/>
              <a:t> que no podran contener disposiciones contrarias o menos favorables a las convenidas en el convenio colectivo (si lo hacen seran nulas).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Título"/>
          <p:cNvSpPr>
            <a:spLocks noGrp="1" noChangeArrowheads="1"/>
          </p:cNvSpPr>
          <p:nvPr>
            <p:ph type="title"/>
          </p:nvPr>
        </p:nvSpPr>
        <p:spPr/>
        <p:txBody>
          <a:bodyPr/>
          <a:lstStyle/>
          <a:p>
            <a:r>
              <a:rPr lang="es-ES" altLang="zh-CN" smtClean="0"/>
              <a:t>Convenios Colectivos</a:t>
            </a:r>
          </a:p>
        </p:txBody>
      </p:sp>
      <p:sp>
        <p:nvSpPr>
          <p:cNvPr id="3" name="2 Marcador de contenido"/>
          <p:cNvSpPr>
            <a:spLocks noGrp="1"/>
          </p:cNvSpPr>
          <p:nvPr>
            <p:ph idx="1"/>
          </p:nvPr>
        </p:nvSpPr>
        <p:spPr>
          <a:xfrm>
            <a:off x="457200" y="1600200"/>
            <a:ext cx="8229600" cy="4997450"/>
          </a:xfrm>
        </p:spPr>
        <p:txBody>
          <a:bodyPr>
            <a:normAutofit fontScale="77500" lnSpcReduction="10000"/>
          </a:bodyPr>
          <a:lstStyle/>
          <a:p>
            <a:pPr algn="ctr" fontAlgn="auto"/>
            <a:r>
              <a:rPr lang="en-US" altLang="es-ES" u="sng" noProof="1" smtClean="0"/>
              <a:t>Incumplimiento del </a:t>
            </a:r>
            <a:r>
              <a:rPr lang="en-US" altLang="es-ES" b="1" u="sng" noProof="1" smtClean="0"/>
              <a:t>empleador</a:t>
            </a:r>
            <a:r>
              <a:rPr lang="en-US" altLang="es-ES" u="sng" noProof="1" smtClean="0"/>
              <a:t> a clausulas normativas</a:t>
            </a:r>
            <a:endParaRPr lang="es-ES" u="sng" noProof="1" smtClean="0"/>
          </a:p>
          <a:p>
            <a:pPr marL="0" indent="0" algn="just" fontAlgn="auto">
              <a:buFont typeface="Arial" pitchFamily="34" charset="0"/>
              <a:buNone/>
            </a:pPr>
            <a:r>
              <a:rPr lang="en-US" altLang="es-ES" noProof="1" smtClean="0"/>
              <a:t>- Si el empleador incumple - el trabajador podra optar por: </a:t>
            </a:r>
          </a:p>
          <a:p>
            <a:pPr marL="0" indent="0" algn="just" fontAlgn="auto">
              <a:buFont typeface="Arial" pitchFamily="34" charset="0"/>
              <a:buNone/>
            </a:pPr>
            <a:endParaRPr lang="en-US" altLang="es-ES" noProof="1" smtClean="0"/>
          </a:p>
          <a:p>
            <a:pPr marL="0" indent="0" algn="just" fontAlgn="auto">
              <a:buFont typeface="Arial" pitchFamily="34" charset="0"/>
              <a:buNone/>
            </a:pPr>
            <a:r>
              <a:rPr lang="en-US" altLang="es-ES" noProof="1" smtClean="0"/>
              <a:t>a) un despido indirecto reclamando diferencias salariales (ej: reclama una categoria salarial dispuesta en convenio colectivo que el empleador no le reconoce).</a:t>
            </a:r>
          </a:p>
          <a:p>
            <a:pPr marL="0" indent="0" algn="just" fontAlgn="auto">
              <a:buFont typeface="Arial" pitchFamily="34" charset="0"/>
              <a:buNone/>
            </a:pPr>
            <a:endParaRPr lang="en-US" altLang="es-ES" noProof="1" smtClean="0"/>
          </a:p>
          <a:p>
            <a:pPr marL="0" indent="0" algn="just" fontAlgn="auto">
              <a:buFont typeface="Arial" pitchFamily="34" charset="0"/>
              <a:buNone/>
            </a:pPr>
            <a:r>
              <a:rPr lang="en-US" altLang="es-ES" noProof="1" smtClean="0"/>
              <a:t>b) Exigir el cumplimiento del acuerdo (que se le reconozca la categoria salarial reclamada)</a:t>
            </a:r>
          </a:p>
          <a:p>
            <a:pPr marL="0" indent="0" algn="just" fontAlgn="auto">
              <a:buFont typeface="Arial" pitchFamily="34" charset="0"/>
              <a:buNone/>
            </a:pPr>
            <a:endParaRPr lang="en-US" altLang="es-ES" noProof="1" smtClean="0"/>
          </a:p>
          <a:p>
            <a:pPr marL="0" indent="0" algn="just" fontAlgn="auto">
              <a:buFont typeface="Arial" pitchFamily="34" charset="0"/>
              <a:buNone/>
            </a:pPr>
            <a:r>
              <a:rPr lang="en-US" altLang="es-ES" noProof="1" smtClean="0"/>
              <a:t>c) Exigir danos y perjuicios por el incumplimiento (reclamar todas las diferencias salariales generadas por encontrarse erroneamente categorizado).</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Título"/>
          <p:cNvSpPr>
            <a:spLocks noGrp="1" noChangeArrowheads="1"/>
          </p:cNvSpPr>
          <p:nvPr>
            <p:ph type="title"/>
          </p:nvPr>
        </p:nvSpPr>
        <p:spPr/>
        <p:txBody>
          <a:bodyPr/>
          <a:lstStyle/>
          <a:p>
            <a:r>
              <a:rPr lang="es-ES" altLang="zh-CN" smtClean="0"/>
              <a:t>Convenios Colectivos</a:t>
            </a:r>
          </a:p>
        </p:txBody>
      </p:sp>
      <p:sp>
        <p:nvSpPr>
          <p:cNvPr id="3" name="2 Marcador de contenido"/>
          <p:cNvSpPr>
            <a:spLocks noGrp="1"/>
          </p:cNvSpPr>
          <p:nvPr>
            <p:ph idx="1"/>
          </p:nvPr>
        </p:nvSpPr>
        <p:spPr>
          <a:xfrm>
            <a:off x="457200" y="1600200"/>
            <a:ext cx="8229600" cy="4997450"/>
          </a:xfrm>
        </p:spPr>
        <p:txBody>
          <a:bodyPr>
            <a:normAutofit/>
          </a:bodyPr>
          <a:lstStyle/>
          <a:p>
            <a:pPr algn="ctr" fontAlgn="auto"/>
            <a:r>
              <a:rPr lang="en-US" altLang="es-ES" u="sng" noProof="1" smtClean="0"/>
              <a:t>Incumplimiento del </a:t>
            </a:r>
            <a:r>
              <a:rPr lang="en-US" altLang="es-ES" b="1" u="sng" noProof="1" smtClean="0"/>
              <a:t>trabajador</a:t>
            </a:r>
            <a:r>
              <a:rPr lang="en-US" altLang="es-ES" u="sng" noProof="1" smtClean="0"/>
              <a:t> a clausulas normativas</a:t>
            </a:r>
            <a:endParaRPr lang="es-ES" u="sng" noProof="1" smtClean="0"/>
          </a:p>
          <a:p>
            <a:pPr marL="0" indent="0" algn="just" fontAlgn="auto">
              <a:buFont typeface="Arial" pitchFamily="34" charset="0"/>
              <a:buNone/>
            </a:pPr>
            <a:r>
              <a:rPr lang="en-US" altLang="es-ES" noProof="1" smtClean="0"/>
              <a:t>- Si el trabajador incumple - el empleador podra aplicar las acciones correccionales en atencion a su poder de direccion. </a:t>
            </a:r>
          </a:p>
          <a:p>
            <a:pPr marL="0" indent="0" algn="just" fontAlgn="auto">
              <a:buFont typeface="Arial" pitchFamily="34" charset="0"/>
              <a:buNone/>
            </a:pPr>
            <a:endParaRPr lang="en-US" altLang="es-ES" noProof="1" smtClean="0"/>
          </a:p>
          <a:p>
            <a:pPr marL="0" indent="0" algn="just" fontAlgn="auto">
              <a:buFont typeface="Arial" pitchFamily="34" charset="0"/>
              <a:buNone/>
            </a:pPr>
            <a:endParaRPr lang="en-US" altLang="es-ES" noProof="1"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Título"/>
          <p:cNvSpPr>
            <a:spLocks noGrp="1" noChangeArrowheads="1"/>
          </p:cNvSpPr>
          <p:nvPr>
            <p:ph type="title"/>
          </p:nvPr>
        </p:nvSpPr>
        <p:spPr/>
        <p:txBody>
          <a:bodyPr/>
          <a:lstStyle/>
          <a:p>
            <a:r>
              <a:rPr lang="es-ES" altLang="zh-CN" smtClean="0"/>
              <a:t>Convenios Colectivos</a:t>
            </a:r>
          </a:p>
        </p:txBody>
      </p:sp>
      <p:sp>
        <p:nvSpPr>
          <p:cNvPr id="3" name="2 Marcador de contenido"/>
          <p:cNvSpPr>
            <a:spLocks noGrp="1"/>
          </p:cNvSpPr>
          <p:nvPr>
            <p:ph idx="1"/>
          </p:nvPr>
        </p:nvSpPr>
        <p:spPr>
          <a:xfrm>
            <a:off x="457200" y="1600200"/>
            <a:ext cx="8229600" cy="4997450"/>
          </a:xfrm>
        </p:spPr>
        <p:txBody>
          <a:bodyPr>
            <a:normAutofit fontScale="57500" lnSpcReduction="10000"/>
          </a:bodyPr>
          <a:lstStyle/>
          <a:p>
            <a:pPr algn="ctr" fontAlgn="auto"/>
            <a:r>
              <a:rPr lang="en-US" altLang="es-ES" u="sng" noProof="1" smtClean="0"/>
              <a:t>Incumplimiento de las clausulas obligacionales</a:t>
            </a:r>
            <a:endParaRPr lang="es-ES" u="sng" noProof="1" smtClean="0"/>
          </a:p>
          <a:p>
            <a:pPr marL="0" indent="0" algn="just" fontAlgn="auto">
              <a:buFont typeface="Arial" pitchFamily="34" charset="0"/>
              <a:buNone/>
            </a:pPr>
            <a:r>
              <a:rPr lang="en-US" altLang="es-ES" sz="3600" noProof="1" smtClean="0"/>
              <a:t>- Ejemplo: incumplimiento de la clausula de paz.</a:t>
            </a:r>
          </a:p>
          <a:p>
            <a:pPr marL="0" indent="0" algn="just" fontAlgn="auto">
              <a:buFont typeface="Arial" pitchFamily="34" charset="0"/>
              <a:buNone/>
            </a:pPr>
            <a:endParaRPr lang="en-US" altLang="es-ES" sz="3600" noProof="1" smtClean="0"/>
          </a:p>
          <a:p>
            <a:pPr marL="0" indent="0" algn="just" fontAlgn="auto">
              <a:buFont typeface="Arial" pitchFamily="34" charset="0"/>
              <a:buNone/>
            </a:pPr>
            <a:r>
              <a:rPr lang="en-US" altLang="es-ES" sz="3600" noProof="1" smtClean="0"/>
              <a:t>- Aqui se aplica las disposiciones del Codigo Civil referidas al incumplimiento contractual, pudiendo el empleador optar por:</a:t>
            </a:r>
          </a:p>
          <a:p>
            <a:pPr marL="0" indent="0" algn="just" fontAlgn="auto">
              <a:buFont typeface="Arial" pitchFamily="34" charset="0"/>
              <a:buNone/>
            </a:pPr>
            <a:endParaRPr lang="en-US" altLang="es-ES" sz="3600" noProof="1" smtClean="0"/>
          </a:p>
          <a:p>
            <a:pPr marL="0" indent="0" algn="just" fontAlgn="auto">
              <a:buFont typeface="Arial" pitchFamily="34" charset="0"/>
              <a:buNone/>
            </a:pPr>
            <a:r>
              <a:rPr lang="en-US" altLang="es-ES" sz="3600" noProof="1" smtClean="0"/>
              <a:t>a) Exigir el cumplimiento forzoso de la clausula de paz, debiendo cesar cualquier medida conflictiva (huelga, piquete, ocupacion)</a:t>
            </a:r>
          </a:p>
          <a:p>
            <a:pPr marL="0" indent="0" algn="just" fontAlgn="auto">
              <a:buFont typeface="Arial" pitchFamily="34" charset="0"/>
              <a:buNone/>
            </a:pPr>
            <a:endParaRPr lang="en-US" altLang="es-ES" sz="3600" noProof="1" smtClean="0"/>
          </a:p>
          <a:p>
            <a:pPr marL="0" indent="0" algn="just" fontAlgn="auto">
              <a:buFont typeface="Arial" pitchFamily="34" charset="0"/>
              <a:buNone/>
            </a:pPr>
            <a:r>
              <a:rPr lang="en-US" altLang="es-ES" sz="3600" noProof="1" smtClean="0"/>
              <a:t>b) Exigir la resolucion del Convenio Colectivo mas los danos y perjuicios causados por el incumplimiento. </a:t>
            </a:r>
          </a:p>
          <a:p>
            <a:pPr marL="0" indent="0" algn="just" fontAlgn="auto">
              <a:buFont typeface="Arial" pitchFamily="34" charset="0"/>
              <a:buNone/>
            </a:pPr>
            <a:endParaRPr lang="en-US" altLang="es-ES" sz="3600" noProof="1" smtClean="0"/>
          </a:p>
          <a:p>
            <a:pPr marL="0" indent="0" algn="just" fontAlgn="auto">
              <a:buFont typeface="Arial" pitchFamily="34" charset="0"/>
              <a:buNone/>
            </a:pPr>
            <a:r>
              <a:rPr lang="en-US" altLang="es-ES" sz="3600" noProof="1" smtClean="0"/>
              <a:t>c) Suspender el cumplimiento del Convenio hasta que la otra parte no cese con su incumplimiento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1 Título"/>
          <p:cNvSpPr>
            <a:spLocks noGrp="1" noChangeArrowheads="1"/>
          </p:cNvSpPr>
          <p:nvPr>
            <p:ph type="title"/>
          </p:nvPr>
        </p:nvSpPr>
        <p:spPr>
          <a:xfrm>
            <a:off x="468313" y="188913"/>
            <a:ext cx="7920037" cy="719137"/>
          </a:xfrm>
        </p:spPr>
        <p:txBody>
          <a:bodyPr/>
          <a:lstStyle/>
          <a:p>
            <a:r>
              <a:rPr lang="es-ES" altLang="zh-CN" smtClean="0"/>
              <a:t>Convenios Colectivos</a:t>
            </a:r>
          </a:p>
        </p:txBody>
      </p:sp>
      <p:sp>
        <p:nvSpPr>
          <p:cNvPr id="3" name="2 Marcador de contenido"/>
          <p:cNvSpPr>
            <a:spLocks noGrp="1"/>
          </p:cNvSpPr>
          <p:nvPr>
            <p:ph idx="1"/>
          </p:nvPr>
        </p:nvSpPr>
        <p:spPr>
          <a:xfrm>
            <a:off x="468313" y="981075"/>
            <a:ext cx="8229600" cy="5876925"/>
          </a:xfrm>
        </p:spPr>
        <p:txBody>
          <a:bodyPr>
            <a:normAutofit fontScale="47500" lnSpcReduction="20000"/>
          </a:bodyPr>
          <a:lstStyle/>
          <a:p>
            <a:pPr algn="ctr" fontAlgn="auto"/>
            <a:r>
              <a:rPr lang="en-US" altLang="es-ES" sz="5000" u="sng" noProof="1" smtClean="0"/>
              <a:t>Mecanismo de terminacion del convenio colectivo - denuncia y descuelgue:</a:t>
            </a:r>
          </a:p>
          <a:p>
            <a:pPr marL="0" indent="0" fontAlgn="auto">
              <a:buFont typeface="Arial" pitchFamily="34" charset="0"/>
              <a:buNone/>
            </a:pPr>
            <a:endParaRPr lang="es-ES" sz="5000" u="sng" noProof="1" smtClean="0"/>
          </a:p>
          <a:p>
            <a:pPr marL="0" indent="0" algn="just" fontAlgn="auto">
              <a:buFont typeface="Arial" pitchFamily="34" charset="0"/>
              <a:buNone/>
            </a:pPr>
            <a:r>
              <a:rPr lang="en-US" altLang="es-ES" sz="5000" noProof="1" smtClean="0"/>
              <a:t>A) </a:t>
            </a:r>
            <a:r>
              <a:rPr lang="en-US" altLang="es-ES" sz="5000" b="1" noProof="1" smtClean="0"/>
              <a:t>Denuncia</a:t>
            </a:r>
            <a:r>
              <a:rPr lang="en-US" altLang="es-ES" sz="5000" noProof="1" smtClean="0"/>
              <a:t>: es un mecanismo habil que ante un incumplimiento de la otra parte, permite dejar sin efecto un Convenio Colectivo. </a:t>
            </a:r>
          </a:p>
          <a:p>
            <a:pPr marL="0" indent="0" algn="just" fontAlgn="auto">
              <a:buFont typeface="Arial" pitchFamily="34" charset="0"/>
              <a:buNone/>
            </a:pPr>
            <a:endParaRPr lang="en-US" altLang="es-ES" sz="5000" u="sng" noProof="1" smtClean="0"/>
          </a:p>
          <a:p>
            <a:pPr marL="0" indent="0" algn="just" fontAlgn="auto">
              <a:buFont typeface="Arial" pitchFamily="34" charset="0"/>
              <a:buNone/>
            </a:pPr>
            <a:r>
              <a:rPr lang="en-US" altLang="es-ES" sz="5000" noProof="1" smtClean="0"/>
              <a:t>B) </a:t>
            </a:r>
            <a:r>
              <a:rPr lang="en-US" altLang="es-ES" sz="5000" b="1" noProof="1" smtClean="0"/>
              <a:t>Descuelgue</a:t>
            </a:r>
            <a:r>
              <a:rPr lang="en-US" altLang="es-ES" sz="5000" noProof="1" smtClean="0"/>
              <a:t>: es una modalidad excepcional que permite apartarse total o parcialmente del contenido de cierta clausula/s del convenio colectivo. Se da generalmente cuando una empresa en particular tiene serias dificultades economicas que le hace inviable cumplir con las obligaciones asumidas en el convenio. </a:t>
            </a:r>
          </a:p>
          <a:p>
            <a:pPr marL="0" indent="0" algn="just" fontAlgn="auto">
              <a:buFont typeface="Arial" pitchFamily="34" charset="0"/>
              <a:buNone/>
            </a:pPr>
            <a:endParaRPr lang="en-US" altLang="es-ES" sz="5000" noProof="1" smtClean="0"/>
          </a:p>
          <a:p>
            <a:pPr marL="0" indent="0" algn="just" fontAlgn="auto">
              <a:buFont typeface="Arial" pitchFamily="34" charset="0"/>
              <a:buNone/>
            </a:pPr>
            <a:r>
              <a:rPr lang="en-US" altLang="es-ES" sz="5000" noProof="1" smtClean="0"/>
              <a:t>En la practica, la empresa que lo solicita debera probar justificando y demostrando su incapacidad de cumplir dada la situacion  eocnomica-financiera que atraviesa. Ademas de esto, requiere una aceptacion por unanimidad de integrantes del Consejo de Salarios. </a:t>
            </a:r>
            <a:endParaRPr lang="en-US" altLang="es-ES" sz="3600" noProof="1" smtClean="0"/>
          </a:p>
          <a:p>
            <a:pPr marL="0" indent="0" algn="just" fontAlgn="auto">
              <a:buFont typeface="Arial" pitchFamily="34" charset="0"/>
              <a:buNone/>
            </a:pPr>
            <a:endParaRPr lang="en-US" altLang="es-ES" sz="3600" noProof="1" smtClean="0"/>
          </a:p>
          <a:p>
            <a:pPr marL="0" indent="0" algn="just" fontAlgn="auto">
              <a:buFont typeface="Arial" pitchFamily="34" charset="0"/>
              <a:buNone/>
            </a:pPr>
            <a:endParaRPr lang="en-US" altLang="es-ES" sz="3600" noProof="1"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Título"/>
          <p:cNvSpPr>
            <a:spLocks noGrp="1" noChangeArrowheads="1"/>
          </p:cNvSpPr>
          <p:nvPr>
            <p:ph type="ctrTitle"/>
          </p:nvPr>
        </p:nvSpPr>
        <p:spPr/>
        <p:txBody>
          <a:bodyPr/>
          <a:lstStyle/>
          <a:p>
            <a:r>
              <a:rPr lang="es-ES" altLang="zh-CN" smtClean="0"/>
              <a:t>CONFLICTOS COLECTIVOS</a:t>
            </a:r>
          </a:p>
        </p:txBody>
      </p:sp>
      <p:sp>
        <p:nvSpPr>
          <p:cNvPr id="3" name="2 Subtítulo"/>
          <p:cNvSpPr>
            <a:spLocks noGrp="1"/>
          </p:cNvSpPr>
          <p:nvPr>
            <p:ph type="subTitle" idx="1"/>
          </p:nvPr>
        </p:nvSpPr>
        <p:spPr>
          <a:xfrm>
            <a:off x="1371600" y="3641725"/>
            <a:ext cx="6400800" cy="1752600"/>
          </a:xfrm>
        </p:spPr>
        <p:txBody>
          <a:bodyPr/>
          <a:lstStyle/>
          <a:p>
            <a:pPr fontAlgn="auto"/>
            <a:r>
              <a:rPr lang="es-ES" b="1" noProof="1" smtClean="0"/>
              <a:t>Huelgas, ocupaciones y piquetes</a:t>
            </a:r>
            <a:endParaRPr lang="es-ES" b="1" noProof="1"/>
          </a:p>
        </p:txBody>
      </p:sp>
      <p:pic>
        <p:nvPicPr>
          <p:cNvPr id="39939" name="Imagen 3"/>
          <p:cNvPicPr>
            <a:picLocks noChangeAspect="1" noChangeArrowheads="1"/>
          </p:cNvPicPr>
          <p:nvPr/>
        </p:nvPicPr>
        <p:blipFill>
          <a:blip r:embed="rId2" cstate="print"/>
          <a:srcRect/>
          <a:stretch>
            <a:fillRect/>
          </a:stretch>
        </p:blipFill>
        <p:spPr bwMode="auto">
          <a:xfrm>
            <a:off x="3059113" y="908050"/>
            <a:ext cx="2262187" cy="1246188"/>
          </a:xfrm>
          <a:prstGeom prst="rect">
            <a:avLst/>
          </a:prstGeom>
          <a:noFill/>
          <a:ln w="9525">
            <a:noFill/>
            <a:miter lim="800000"/>
            <a:headEnd/>
            <a:tailEnd/>
          </a:ln>
        </p:spPr>
      </p:pic>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sp>
        <p:nvSpPr>
          <p:cNvPr id="7"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1 Título"/>
          <p:cNvSpPr>
            <a:spLocks noGrp="1" noChangeArrowheads="1"/>
          </p:cNvSpPr>
          <p:nvPr>
            <p:ph type="title"/>
          </p:nvPr>
        </p:nvSpPr>
        <p:spPr/>
        <p:txBody>
          <a:bodyPr/>
          <a:lstStyle/>
          <a:p>
            <a:r>
              <a:rPr lang="en-US" altLang="es-ES" smtClean="0"/>
              <a:t>Organos que intervienen en Conflictos Colectivos</a:t>
            </a:r>
          </a:p>
        </p:txBody>
      </p:sp>
      <p:sp>
        <p:nvSpPr>
          <p:cNvPr id="3" name="2 Marcador de contenido"/>
          <p:cNvSpPr>
            <a:spLocks noGrp="1"/>
          </p:cNvSpPr>
          <p:nvPr>
            <p:ph idx="1"/>
          </p:nvPr>
        </p:nvSpPr>
        <p:spPr>
          <a:xfrm>
            <a:off x="457200" y="1600200"/>
            <a:ext cx="8229600" cy="4997450"/>
          </a:xfrm>
        </p:spPr>
        <p:txBody>
          <a:bodyPr>
            <a:normAutofit/>
          </a:bodyPr>
          <a:lstStyle/>
          <a:p>
            <a:pPr algn="just" fontAlgn="auto"/>
            <a:r>
              <a:rPr lang="en-US" altLang="es-ES" b="1" noProof="1" smtClean="0"/>
              <a:t>MTSS</a:t>
            </a:r>
            <a:r>
              <a:rPr lang="en-US" altLang="es-ES" noProof="1" smtClean="0"/>
              <a:t>: Tiene la competencia principal en la atencion de los conflictos colectivos de trabajo.</a:t>
            </a:r>
          </a:p>
          <a:p>
            <a:pPr marL="0" indent="0" algn="just" fontAlgn="auto">
              <a:buFont typeface="Arial" pitchFamily="34" charset="0"/>
              <a:buNone/>
            </a:pPr>
            <a:endParaRPr lang="en-US" altLang="es-ES" noProof="1" smtClean="0"/>
          </a:p>
          <a:p>
            <a:pPr marL="0" indent="0" algn="just" fontAlgn="auto">
              <a:buFont typeface="Arial" pitchFamily="34" charset="0"/>
              <a:buNone/>
            </a:pPr>
            <a:r>
              <a:rPr lang="en-US" altLang="es-ES" noProof="1" smtClean="0"/>
              <a:t>- Puede intervenir como negociador, conciliador o mediador. </a:t>
            </a:r>
          </a:p>
          <a:p>
            <a:pPr marL="0" indent="0" algn="just" fontAlgn="auto">
              <a:buFont typeface="Arial" pitchFamily="34" charset="0"/>
              <a:buNone/>
            </a:pPr>
            <a:endParaRPr lang="en-US" altLang="es-ES" noProof="1" smtClean="0"/>
          </a:p>
          <a:p>
            <a:pPr marL="0" indent="0" algn="just" fontAlgn="auto">
              <a:buFont typeface="Arial" pitchFamily="34" charset="0"/>
              <a:buNone/>
            </a:pPr>
            <a:r>
              <a:rPr lang="en-US" altLang="es-ES" noProof="1" smtClean="0"/>
              <a:t>- Puede emitir declaracion de “servicios esenciales” que limitan las medidas colectivas.</a:t>
            </a:r>
          </a:p>
          <a:p>
            <a:pPr marL="0" indent="0" algn="just" fontAlgn="auto">
              <a:buFont typeface="Arial" pitchFamily="34" charset="0"/>
              <a:buNone/>
            </a:pPr>
            <a:endParaRPr lang="en-US" altLang="es-ES" noProof="1" smtClean="0"/>
          </a:p>
          <a:p>
            <a:pPr marL="0" indent="0" algn="just" fontAlgn="auto">
              <a:buFont typeface="Arial" pitchFamily="34" charset="0"/>
              <a:buNone/>
            </a:pPr>
            <a:endParaRPr lang="en-US" altLang="es-ES" noProof="1"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1 Título"/>
          <p:cNvSpPr>
            <a:spLocks noGrp="1" noChangeArrowheads="1"/>
          </p:cNvSpPr>
          <p:nvPr>
            <p:ph type="title"/>
          </p:nvPr>
        </p:nvSpPr>
        <p:spPr/>
        <p:txBody>
          <a:bodyPr/>
          <a:lstStyle/>
          <a:p>
            <a:r>
              <a:rPr lang="es-ES" altLang="zh-CN" smtClean="0"/>
              <a:t>    Derecho Colectivo</a:t>
            </a:r>
          </a:p>
        </p:txBody>
      </p:sp>
      <p:sp>
        <p:nvSpPr>
          <p:cNvPr id="3" name="2 Marcador de contenido"/>
          <p:cNvSpPr>
            <a:spLocks noGrp="1"/>
          </p:cNvSpPr>
          <p:nvPr>
            <p:ph idx="1"/>
          </p:nvPr>
        </p:nvSpPr>
        <p:spPr/>
        <p:txBody>
          <a:bodyPr>
            <a:normAutofit fontScale="92500" lnSpcReduction="20000"/>
          </a:bodyPr>
          <a:lstStyle/>
          <a:p>
            <a:pPr fontAlgn="auto"/>
            <a:endParaRPr lang="es-ES" noProof="1" smtClean="0"/>
          </a:p>
          <a:p>
            <a:pPr algn="just" fontAlgn="auto"/>
            <a:r>
              <a:rPr lang="es-ES" noProof="1" smtClean="0"/>
              <a:t>Dentro del Derecho Colectivo de Trabajo, la </a:t>
            </a:r>
            <a:r>
              <a:rPr lang="es-ES" b="1" noProof="1" smtClean="0"/>
              <a:t>Negociación Colectiva (NC) </a:t>
            </a:r>
            <a:r>
              <a:rPr lang="es-ES" noProof="1" smtClean="0"/>
              <a:t>es un instrumento que intenta prevenir y solucionar los conflictos entre organización de trabajadores y empleadores. </a:t>
            </a:r>
          </a:p>
          <a:p>
            <a:pPr algn="just" fontAlgn="auto">
              <a:buFont typeface="Arial" pitchFamily="34" charset="0"/>
              <a:buNone/>
            </a:pPr>
            <a:endParaRPr lang="es-ES" noProof="1" smtClean="0"/>
          </a:p>
          <a:p>
            <a:pPr algn="just" fontAlgn="auto"/>
            <a:r>
              <a:rPr lang="es-ES" noProof="1" smtClean="0"/>
              <a:t>Asimismo, la NC tiene ciertos niveles de negociación, siendo los </a:t>
            </a:r>
            <a:r>
              <a:rPr lang="es-ES" b="1" noProof="1" smtClean="0"/>
              <a:t>Consejos de Salarios (CS) </a:t>
            </a:r>
            <a:r>
              <a:rPr lang="es-ES" noProof="1" smtClean="0"/>
              <a:t>el ámbito tripartito donde se negocia por rama de actividad.</a:t>
            </a:r>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5125"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1 Título"/>
          <p:cNvSpPr>
            <a:spLocks noGrp="1" noChangeArrowheads="1"/>
          </p:cNvSpPr>
          <p:nvPr>
            <p:ph type="title"/>
          </p:nvPr>
        </p:nvSpPr>
        <p:spPr/>
        <p:txBody>
          <a:bodyPr/>
          <a:lstStyle/>
          <a:p>
            <a:r>
              <a:rPr lang="en-US" altLang="es-ES" smtClean="0"/>
              <a:t>Organos que intervienen en Conflictos Colectivos</a:t>
            </a:r>
          </a:p>
        </p:txBody>
      </p:sp>
      <p:sp>
        <p:nvSpPr>
          <p:cNvPr id="3" name="2 Marcador de contenido"/>
          <p:cNvSpPr>
            <a:spLocks noGrp="1"/>
          </p:cNvSpPr>
          <p:nvPr>
            <p:ph idx="1"/>
          </p:nvPr>
        </p:nvSpPr>
        <p:spPr>
          <a:xfrm>
            <a:off x="457200" y="1600200"/>
            <a:ext cx="8229600" cy="4997450"/>
          </a:xfrm>
        </p:spPr>
        <p:txBody>
          <a:bodyPr>
            <a:normAutofit fontScale="90000"/>
          </a:bodyPr>
          <a:lstStyle/>
          <a:p>
            <a:pPr algn="just" fontAlgn="auto"/>
            <a:r>
              <a:rPr lang="en-US" altLang="es-ES" b="1" noProof="1" smtClean="0"/>
              <a:t>Poder Judicial</a:t>
            </a:r>
            <a:r>
              <a:rPr lang="en-US" altLang="es-ES" noProof="1" smtClean="0"/>
              <a:t>: Si bien los juzgados laborales no tiene competencia para resolver un conflicto colectivo ya que su competencia se centra en los conflictos individuales de trabajo, los Juzgados Civiles intervienen activamente en las acciones de amparo .</a:t>
            </a:r>
          </a:p>
          <a:p>
            <a:pPr marL="0" indent="0" algn="just" fontAlgn="auto">
              <a:buFont typeface="Arial" pitchFamily="34" charset="0"/>
              <a:buNone/>
            </a:pPr>
            <a:endParaRPr lang="en-US" altLang="es-ES" noProof="1" smtClean="0"/>
          </a:p>
          <a:p>
            <a:pPr algn="just" fontAlgn="auto"/>
            <a:r>
              <a:rPr lang="en-US" altLang="es-ES" noProof="1" smtClean="0"/>
              <a:t>Los Juzgados Penales tambien han intervenido en la comision de actos presuntamente delictivos durante el ejercicio de las medidas gremiales.</a:t>
            </a:r>
          </a:p>
          <a:p>
            <a:pPr marL="0" indent="0" algn="just" fontAlgn="auto">
              <a:buFont typeface="Arial" pitchFamily="34" charset="0"/>
              <a:buNone/>
            </a:pPr>
            <a:endParaRPr lang="en-US" altLang="es-ES" noProof="1" smtClean="0"/>
          </a:p>
          <a:p>
            <a:pPr marL="0" indent="0" algn="just" fontAlgn="auto">
              <a:buFont typeface="Arial" pitchFamily="34" charset="0"/>
              <a:buNone/>
            </a:pPr>
            <a:endParaRPr lang="en-US" altLang="es-ES" noProof="1"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3 Marcador de contenido" descr="Huelga - foto.jpg"/>
          <p:cNvPicPr>
            <a:picLocks noGrp="1" noChangeAspect="1" noChangeArrowheads="1"/>
          </p:cNvPicPr>
          <p:nvPr>
            <p:ph idx="1"/>
          </p:nvPr>
        </p:nvPicPr>
        <p:blipFill>
          <a:blip r:embed="rId2" cstate="print"/>
          <a:srcRect/>
          <a:stretch>
            <a:fillRect/>
          </a:stretch>
        </p:blipFill>
        <p:spPr>
          <a:xfrm>
            <a:off x="1547813" y="1628775"/>
            <a:ext cx="5754687" cy="3222625"/>
          </a:xfr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1 Título"/>
          <p:cNvSpPr>
            <a:spLocks noGrp="1" noChangeArrowheads="1"/>
          </p:cNvSpPr>
          <p:nvPr>
            <p:ph type="title"/>
          </p:nvPr>
        </p:nvSpPr>
        <p:spPr/>
        <p:txBody>
          <a:bodyPr/>
          <a:lstStyle/>
          <a:p>
            <a:r>
              <a:rPr lang="es-ES" altLang="zh-CN" smtClean="0"/>
              <a:t>Huelga</a:t>
            </a:r>
          </a:p>
        </p:txBody>
      </p:sp>
      <p:sp>
        <p:nvSpPr>
          <p:cNvPr id="3" name="2 Marcador de contenido"/>
          <p:cNvSpPr>
            <a:spLocks noGrp="1"/>
          </p:cNvSpPr>
          <p:nvPr>
            <p:ph idx="1"/>
          </p:nvPr>
        </p:nvSpPr>
        <p:spPr>
          <a:xfrm>
            <a:off x="457200" y="1600200"/>
            <a:ext cx="8229600" cy="4997450"/>
          </a:xfrm>
        </p:spPr>
        <p:txBody>
          <a:bodyPr>
            <a:normAutofit/>
          </a:bodyPr>
          <a:lstStyle/>
          <a:p>
            <a:pPr algn="just" fontAlgn="auto"/>
            <a:r>
              <a:rPr lang="en-US" altLang="es-ES" noProof="1" smtClean="0"/>
              <a:t>Es un derecho gremial reconocida por el art 57 de la Constitución de la República.</a:t>
            </a:r>
          </a:p>
          <a:p>
            <a:pPr algn="just" fontAlgn="auto"/>
            <a:r>
              <a:rPr lang="en-US" altLang="es-ES" noProof="1" smtClean="0"/>
              <a:t>Su concepto no se encuentra legalmente definido en nuestra normativa.</a:t>
            </a:r>
          </a:p>
          <a:p>
            <a:pPr algn="just" fontAlgn="auto"/>
            <a:r>
              <a:rPr lang="en-US" altLang="es-ES" noProof="1" smtClean="0"/>
              <a:t>Tradicionalmente se la entiende como la suspensión colectiva del trabajo.</a:t>
            </a:r>
          </a:p>
          <a:p>
            <a:pPr algn="just" fontAlgn="auto"/>
            <a:r>
              <a:rPr lang="en-US" altLang="es-ES" noProof="1" smtClean="0"/>
              <a:t>Doctrina y Jurisprudencia la consideran como una medida de NO HACER (negarse a trabajar).</a:t>
            </a:r>
          </a:p>
          <a:p>
            <a:pPr algn="just" fontAlgn="auto"/>
            <a:endParaRPr lang="en-US" altLang="es-ES" noProof="1"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Título"/>
          <p:cNvSpPr>
            <a:spLocks noGrp="1" noChangeArrowheads="1"/>
          </p:cNvSpPr>
          <p:nvPr>
            <p:ph type="title"/>
          </p:nvPr>
        </p:nvSpPr>
        <p:spPr/>
        <p:txBody>
          <a:bodyPr/>
          <a:lstStyle/>
          <a:p>
            <a:r>
              <a:rPr lang="en-US" altLang="es-ES" smtClean="0"/>
              <a:t>Normas Nacionales que hacen referencia al Derecho de Huelga</a:t>
            </a:r>
          </a:p>
        </p:txBody>
      </p:sp>
      <p:sp>
        <p:nvSpPr>
          <p:cNvPr id="3" name="2 Marcador de contenido"/>
          <p:cNvSpPr>
            <a:spLocks noGrp="1"/>
          </p:cNvSpPr>
          <p:nvPr>
            <p:ph idx="1"/>
          </p:nvPr>
        </p:nvSpPr>
        <p:spPr>
          <a:xfrm>
            <a:off x="457200" y="1600200"/>
            <a:ext cx="8229600" cy="4997450"/>
          </a:xfrm>
        </p:spPr>
        <p:txBody>
          <a:bodyPr>
            <a:normAutofit/>
          </a:bodyPr>
          <a:lstStyle/>
          <a:p>
            <a:pPr algn="just"/>
            <a:r>
              <a:rPr lang="en-US" altLang="es-ES" sz="1400" b="1" smtClean="0"/>
              <a:t>Ley 12.590</a:t>
            </a:r>
            <a:r>
              <a:rPr lang="en-US" altLang="es-ES" sz="1400" smtClean="0"/>
              <a:t> - El tiempo que el trabajador hubiera estado en huelga, genera vacaciones anuales pagas (licencia).</a:t>
            </a:r>
          </a:p>
          <a:p>
            <a:pPr algn="just"/>
            <a:r>
              <a:rPr lang="en-US" altLang="es-ES" sz="1400" b="1" smtClean="0"/>
              <a:t>Ley 13.720</a:t>
            </a:r>
            <a:r>
              <a:rPr lang="en-US" altLang="es-ES" sz="1400" smtClean="0"/>
              <a:t> - Se obliga a dar preaviso de toda medida de huelga</a:t>
            </a:r>
          </a:p>
          <a:p>
            <a:pPr algn="just"/>
            <a:r>
              <a:rPr lang="en-US" altLang="es-ES" sz="1400" b="1" smtClean="0"/>
              <a:t>Decreto Ley 15.180</a:t>
            </a:r>
            <a:r>
              <a:rPr lang="en-US" altLang="es-ES" sz="1400" smtClean="0"/>
              <a:t> - El trabajador en estado de huelga no tiene derecho a percibir subsidio por desempleo.</a:t>
            </a:r>
          </a:p>
          <a:p>
            <a:pPr algn="just"/>
            <a:r>
              <a:rPr lang="en-US" altLang="es-ES" sz="1400" b="1" smtClean="0"/>
              <a:t>Decreto 354/010 </a:t>
            </a:r>
            <a:r>
              <a:rPr lang="en-US" altLang="es-ES" sz="1400" smtClean="0"/>
              <a:t>- Dispuso el desalojo inmediato ante  la ocupacion de una dependencia publica (no la reconoce como extension de derecho huelga).</a:t>
            </a:r>
          </a:p>
          <a:p>
            <a:pPr algn="just"/>
            <a:r>
              <a:rPr lang="en-US" altLang="es-ES" sz="1400" b="1" smtClean="0"/>
              <a:t>Decreto 165/006 </a:t>
            </a:r>
            <a:r>
              <a:rPr lang="en-US" altLang="es-ES" sz="1400" smtClean="0"/>
              <a:t>- Establecio que la ocupacion de los lugares de trabajo de los establecimientos privados era una extension del derecho de huelga.</a:t>
            </a:r>
          </a:p>
          <a:p>
            <a:pPr algn="just"/>
            <a:r>
              <a:rPr lang="en-US" altLang="es-ES" sz="1400" b="1" smtClean="0"/>
              <a:t>Ley 18.566 (NC)</a:t>
            </a:r>
            <a:r>
              <a:rPr lang="en-US" altLang="es-ES" sz="1400" smtClean="0"/>
              <a:t> - Establece expresamente la obligacion de paz</a:t>
            </a:r>
          </a:p>
          <a:p>
            <a:pPr algn="just"/>
            <a:r>
              <a:rPr lang="en-US" altLang="es-ES" sz="1400" b="1" smtClean="0"/>
              <a:t>Ley 19.051</a:t>
            </a:r>
            <a:r>
              <a:rPr lang="en-US" altLang="es-ES" sz="1400" smtClean="0"/>
              <a:t> - El ejercer derecho de huelga no hace perder el presentismo (se prorratea en forma proporcional al tiempo de ausencia)</a:t>
            </a:r>
          </a:p>
          <a:p>
            <a:pPr algn="just"/>
            <a:r>
              <a:rPr lang="en-US" altLang="es-ES" sz="1400" b="1" smtClean="0"/>
              <a:t>Ley 19.889 (LUC)</a:t>
            </a:r>
            <a:r>
              <a:rPr lang="en-US" altLang="es-ES" sz="1400" smtClean="0"/>
              <a:t> - Dispuso el ejercicio pacifico de las medidas de huelga,y el derecho de los no huelguistas  a acceder y trabajar en sus lugares de trabajo, asi como el derecho de direccion de empresa a ingresar libremente a las instalaciones. Tambien consagra la facultad del uso de la fuerza publica para disolver piquetes realizados en espacios que se pretendan obstaculizar por personas, vehiculos u objetos de cualquier naturaleza (se los declara ilegitimos no siendo una extension del derecho de huelga).</a:t>
            </a:r>
          </a:p>
          <a:p>
            <a:pPr algn="just"/>
            <a:r>
              <a:rPr lang="en-US" altLang="es-ES" sz="1400" b="1" smtClean="0"/>
              <a:t>Decreto 281/020</a:t>
            </a:r>
            <a:r>
              <a:rPr lang="en-US" altLang="es-ES" sz="1400" smtClean="0"/>
              <a:t> - Deroga los decretos 354/010 y 165/006, estableciendo tratamiento igualitario de la ocupacion tanto para el ambito publico como para el privado (la ocupacion no seria una extension del derecho de huelga)</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1 Título"/>
          <p:cNvSpPr>
            <a:spLocks noGrp="1" noChangeArrowheads="1"/>
          </p:cNvSpPr>
          <p:nvPr>
            <p:ph type="title"/>
          </p:nvPr>
        </p:nvSpPr>
        <p:spPr/>
        <p:txBody>
          <a:bodyPr/>
          <a:lstStyle/>
          <a:p>
            <a:r>
              <a:rPr lang="en-US" altLang="es-ES" smtClean="0"/>
              <a:t>Titularidad del Derecho de Huelga</a:t>
            </a:r>
          </a:p>
        </p:txBody>
      </p:sp>
      <p:sp>
        <p:nvSpPr>
          <p:cNvPr id="3" name="2 Marcador de contenido"/>
          <p:cNvSpPr>
            <a:spLocks noGrp="1"/>
          </p:cNvSpPr>
          <p:nvPr>
            <p:ph idx="1"/>
          </p:nvPr>
        </p:nvSpPr>
        <p:spPr>
          <a:xfrm>
            <a:off x="457200" y="1600200"/>
            <a:ext cx="8229600" cy="4997450"/>
          </a:xfrm>
        </p:spPr>
        <p:txBody>
          <a:bodyPr>
            <a:normAutofit fontScale="90000"/>
          </a:bodyPr>
          <a:lstStyle/>
          <a:p>
            <a:pPr algn="just" fontAlgn="auto"/>
            <a:r>
              <a:rPr lang="en-US" altLang="es-ES" sz="3500" noProof="1" smtClean="0"/>
              <a:t>Si bien la huelga es un fenomeno COLECTIVO, la titularidad del derecho es de CADA TRABAJADOR INDIVIDUALMENTE CONSIDERADO.</a:t>
            </a:r>
          </a:p>
          <a:p>
            <a:pPr algn="just" fontAlgn="auto"/>
            <a:endParaRPr lang="en-US" altLang="es-ES" sz="3500" noProof="1" smtClean="0"/>
          </a:p>
          <a:p>
            <a:pPr algn="just" fontAlgn="auto"/>
            <a:r>
              <a:rPr lang="en-US" altLang="es-ES" sz="3500" noProof="1" smtClean="0"/>
              <a:t>No es indispendable la existencia de un sindicato para que se pueda ejercer el derecho de huelga, la cual puede ser ejercida por grupo de trabajadores no sindicalizados.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Título"/>
          <p:cNvSpPr>
            <a:spLocks noGrp="1" noChangeArrowheads="1"/>
          </p:cNvSpPr>
          <p:nvPr>
            <p:ph type="title"/>
          </p:nvPr>
        </p:nvSpPr>
        <p:spPr/>
        <p:txBody>
          <a:bodyPr/>
          <a:lstStyle/>
          <a:p>
            <a:r>
              <a:rPr lang="en-US" altLang="es-ES" smtClean="0"/>
              <a:t>Alcance del Derecho de Huelga</a:t>
            </a:r>
          </a:p>
        </p:txBody>
      </p:sp>
      <p:sp>
        <p:nvSpPr>
          <p:cNvPr id="3" name="2 Marcador de contenido"/>
          <p:cNvSpPr>
            <a:spLocks noGrp="1"/>
          </p:cNvSpPr>
          <p:nvPr>
            <p:ph idx="1"/>
          </p:nvPr>
        </p:nvSpPr>
        <p:spPr>
          <a:xfrm>
            <a:off x="457200" y="1600200"/>
            <a:ext cx="8229600" cy="4997450"/>
          </a:xfrm>
        </p:spPr>
        <p:txBody>
          <a:bodyPr>
            <a:normAutofit fontScale="90000" lnSpcReduction="10000"/>
          </a:bodyPr>
          <a:lstStyle/>
          <a:p>
            <a:pPr algn="just" fontAlgn="auto"/>
            <a:r>
              <a:rPr lang="en-US" altLang="es-ES" sz="3500" noProof="1" smtClean="0"/>
              <a:t>La mayoria de la doctrina laboralista le otorga un alcance amplio donde se incluyen formas de lucha y accion gremial de huelga diferentes a la cesacion de tareas (dejar de trabajar).</a:t>
            </a:r>
          </a:p>
          <a:p>
            <a:pPr algn="just" fontAlgn="auto"/>
            <a:endParaRPr lang="en-US" altLang="es-ES" sz="3500" noProof="1" smtClean="0"/>
          </a:p>
          <a:p>
            <a:pPr algn="just" fontAlgn="auto"/>
            <a:r>
              <a:rPr lang="en-US" altLang="es-ES" sz="3500" noProof="1" smtClean="0"/>
              <a:t>La huelga ya no seria una medida tipica de “NO HACER”, sino una nocion mas amplia que abarcan medidas de “HACER” (ej: “trabajo a reglamento”, “huelga de brazos caidos”, “trabajo a desgano”, “huelga rotativa”, etc)</a:t>
            </a:r>
          </a:p>
          <a:p>
            <a:pPr algn="just" fontAlgn="auto"/>
            <a:endParaRPr lang="en-US" altLang="es-ES" sz="3500" noProof="1"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1 Título"/>
          <p:cNvSpPr>
            <a:spLocks noGrp="1" noChangeArrowheads="1"/>
          </p:cNvSpPr>
          <p:nvPr>
            <p:ph type="title"/>
          </p:nvPr>
        </p:nvSpPr>
        <p:spPr/>
        <p:txBody>
          <a:bodyPr/>
          <a:lstStyle/>
          <a:p>
            <a:r>
              <a:rPr lang="en-US" altLang="es-ES" smtClean="0"/>
              <a:t>Limites al Derecho de Huelga</a:t>
            </a:r>
          </a:p>
        </p:txBody>
      </p:sp>
      <p:sp>
        <p:nvSpPr>
          <p:cNvPr id="3" name="2 Marcador de contenido"/>
          <p:cNvSpPr>
            <a:spLocks noGrp="1"/>
          </p:cNvSpPr>
          <p:nvPr>
            <p:ph idx="1"/>
          </p:nvPr>
        </p:nvSpPr>
        <p:spPr>
          <a:xfrm>
            <a:off x="457200" y="1600200"/>
            <a:ext cx="8229600" cy="4997450"/>
          </a:xfrm>
        </p:spPr>
        <p:txBody>
          <a:bodyPr>
            <a:normAutofit fontScale="60000"/>
          </a:bodyPr>
          <a:lstStyle/>
          <a:p>
            <a:pPr algn="just" fontAlgn="auto"/>
            <a:r>
              <a:rPr lang="en-US" altLang="es-ES" sz="3500" noProof="1" smtClean="0"/>
              <a:t>Al ser un derecho gremial consagrado en la Constitucion, el unico modo por el cual se la puede limitar es mediante una ley.</a:t>
            </a:r>
          </a:p>
          <a:p>
            <a:pPr marL="0" indent="0" algn="just" fontAlgn="auto">
              <a:buFont typeface="Arial" pitchFamily="34" charset="0"/>
              <a:buNone/>
            </a:pPr>
            <a:endParaRPr lang="en-US" altLang="es-ES" sz="3500" noProof="1" smtClean="0"/>
          </a:p>
          <a:p>
            <a:pPr algn="just" fontAlgn="auto"/>
            <a:r>
              <a:rPr lang="en-US" altLang="es-ES" sz="3500" noProof="1" smtClean="0"/>
              <a:t>Toda accion gremial debe respetar:</a:t>
            </a:r>
          </a:p>
          <a:p>
            <a:pPr marL="0" indent="0" algn="just" fontAlgn="auto">
              <a:buFont typeface="Arial" pitchFamily="34" charset="0"/>
              <a:buNone/>
            </a:pPr>
            <a:r>
              <a:rPr lang="en-US" altLang="es-ES" sz="3500" b="1" noProof="1" smtClean="0"/>
              <a:t>- El derecho de terceros</a:t>
            </a:r>
            <a:r>
              <a:rPr lang="en-US" altLang="es-ES" sz="3500" noProof="1" smtClean="0"/>
              <a:t>: El ejercicio de todo derecho esta reglado, y no puede ser usado en forma arbitraria o abusiva para prescindir de derechos constitucionales que tienen otros sujetos (empleadores y trabajadores no huelguistas). </a:t>
            </a:r>
          </a:p>
          <a:p>
            <a:pPr marL="0" indent="0" algn="just" fontAlgn="auto">
              <a:buFont typeface="Arial" pitchFamily="34" charset="0"/>
              <a:buNone/>
            </a:pPr>
            <a:endParaRPr lang="en-US" altLang="es-ES" sz="3500" noProof="1" smtClean="0"/>
          </a:p>
          <a:p>
            <a:pPr marL="0" indent="0" algn="just" fontAlgn="auto">
              <a:buFont typeface="Arial" pitchFamily="34" charset="0"/>
              <a:buNone/>
            </a:pPr>
            <a:r>
              <a:rPr lang="en-US" altLang="es-ES" sz="3500" b="1" noProof="1" smtClean="0"/>
              <a:t>- La libertad sindical negativa</a:t>
            </a:r>
            <a:r>
              <a:rPr lang="en-US" altLang="es-ES" sz="3500" noProof="1" smtClean="0"/>
              <a:t>: Libertad de otros trabajadores a no afiliarse al sindicato ni adherirse a las medidas de huelga.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 Título"/>
          <p:cNvSpPr>
            <a:spLocks noGrp="1" noChangeArrowheads="1"/>
          </p:cNvSpPr>
          <p:nvPr>
            <p:ph type="title"/>
          </p:nvPr>
        </p:nvSpPr>
        <p:spPr/>
        <p:txBody>
          <a:bodyPr/>
          <a:lstStyle/>
          <a:p>
            <a:r>
              <a:rPr lang="en-US" altLang="es-ES" smtClean="0"/>
              <a:t>Limites al Derecho de Huelga</a:t>
            </a:r>
          </a:p>
        </p:txBody>
      </p:sp>
      <p:sp>
        <p:nvSpPr>
          <p:cNvPr id="3" name="2 Marcador de contenido"/>
          <p:cNvSpPr>
            <a:spLocks noGrp="1"/>
          </p:cNvSpPr>
          <p:nvPr>
            <p:ph idx="1"/>
          </p:nvPr>
        </p:nvSpPr>
        <p:spPr>
          <a:xfrm>
            <a:off x="457200" y="1600200"/>
            <a:ext cx="8229600" cy="4997450"/>
          </a:xfrm>
        </p:spPr>
        <p:txBody>
          <a:bodyPr>
            <a:normAutofit/>
          </a:bodyPr>
          <a:lstStyle/>
          <a:p>
            <a:pPr algn="just"/>
            <a:r>
              <a:rPr lang="en-US" altLang="es-ES" smtClean="0"/>
              <a:t>Toda accion gremial debe respetar:</a:t>
            </a:r>
          </a:p>
          <a:p>
            <a:pPr algn="just">
              <a:buFont typeface="Arial" pitchFamily="34" charset="0"/>
              <a:buNone/>
            </a:pPr>
            <a:r>
              <a:rPr lang="en-US" altLang="es-ES" b="1" smtClean="0"/>
              <a:t>- El mantener servicio esenciales</a:t>
            </a:r>
            <a:r>
              <a:rPr lang="en-US" altLang="es-ES" smtClean="0"/>
              <a:t>: Los servicios esenciales son aquellos que si no se prestan en forma, pueden poner en peligro la vida, salud, seguridad del resto de la poblacion. </a:t>
            </a:r>
          </a:p>
          <a:p>
            <a:pPr algn="just">
              <a:buFont typeface="Arial" pitchFamily="34" charset="0"/>
              <a:buNone/>
            </a:pPr>
            <a:endParaRPr lang="en-US" altLang="es-ES" smtClean="0"/>
          </a:p>
          <a:p>
            <a:pPr algn="just">
              <a:buFont typeface="Arial" pitchFamily="34" charset="0"/>
              <a:buNone/>
            </a:pPr>
            <a:r>
              <a:rPr lang="en-US" altLang="es-ES" smtClean="0"/>
              <a:t>El MTSS tiene la facultad de establecer cuales pueden ser considerados como servicios esenciales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Título"/>
          <p:cNvSpPr>
            <a:spLocks noGrp="1" noChangeArrowheads="1"/>
          </p:cNvSpPr>
          <p:nvPr>
            <p:ph type="title"/>
          </p:nvPr>
        </p:nvSpPr>
        <p:spPr/>
        <p:txBody>
          <a:bodyPr/>
          <a:lstStyle/>
          <a:p>
            <a:r>
              <a:rPr lang="en-US" altLang="es-ES" smtClean="0"/>
              <a:t>Limites al Derecho de Huelga</a:t>
            </a:r>
          </a:p>
        </p:txBody>
      </p:sp>
      <p:sp>
        <p:nvSpPr>
          <p:cNvPr id="3" name="2 Marcador de contenido"/>
          <p:cNvSpPr>
            <a:spLocks noGrp="1"/>
          </p:cNvSpPr>
          <p:nvPr>
            <p:ph idx="1"/>
          </p:nvPr>
        </p:nvSpPr>
        <p:spPr>
          <a:xfrm>
            <a:off x="457200" y="1600200"/>
            <a:ext cx="8229600" cy="4997450"/>
          </a:xfrm>
        </p:spPr>
        <p:txBody>
          <a:bodyPr>
            <a:normAutofit/>
          </a:bodyPr>
          <a:lstStyle/>
          <a:p>
            <a:pPr algn="just">
              <a:lnSpc>
                <a:spcPct val="80000"/>
              </a:lnSpc>
            </a:pPr>
            <a:r>
              <a:rPr lang="en-US" altLang="es-ES" sz="3500" smtClean="0"/>
              <a:t>Toda accion gremial debe respetar:</a:t>
            </a:r>
          </a:p>
          <a:p>
            <a:pPr algn="just">
              <a:lnSpc>
                <a:spcPct val="80000"/>
              </a:lnSpc>
              <a:buFont typeface="Arial" pitchFamily="34" charset="0"/>
              <a:buNone/>
            </a:pPr>
            <a:r>
              <a:rPr lang="en-US" altLang="es-ES" sz="3500" b="1" smtClean="0"/>
              <a:t>- El Orden Publico: </a:t>
            </a:r>
            <a:r>
              <a:rPr lang="en-US" altLang="es-ES" sz="3500" smtClean="0"/>
              <a:t> </a:t>
            </a:r>
          </a:p>
          <a:p>
            <a:pPr algn="just">
              <a:lnSpc>
                <a:spcPct val="80000"/>
              </a:lnSpc>
              <a:buFont typeface="Arial" pitchFamily="34" charset="0"/>
              <a:buNone/>
            </a:pPr>
            <a:endParaRPr lang="en-US" altLang="es-ES" sz="3500" smtClean="0"/>
          </a:p>
          <a:p>
            <a:pPr algn="just">
              <a:lnSpc>
                <a:spcPct val="80000"/>
              </a:lnSpc>
              <a:buFont typeface="Arial" pitchFamily="34" charset="0"/>
              <a:buNone/>
            </a:pPr>
            <a:r>
              <a:rPr lang="en-US" altLang="es-ES" sz="3500" smtClean="0"/>
              <a:t>- </a:t>
            </a:r>
            <a:r>
              <a:rPr lang="en-US" altLang="es-ES" sz="3500" b="1" smtClean="0"/>
              <a:t>Las huelgas no pueden ser de caracter puramente politico ni consistir en acciones de caracter delictivo</a:t>
            </a:r>
            <a:r>
              <a:rPr lang="en-US" altLang="es-ES" sz="3500" smtClean="0"/>
              <a: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1 Título"/>
          <p:cNvSpPr>
            <a:spLocks noGrp="1" noChangeArrowheads="1"/>
          </p:cNvSpPr>
          <p:nvPr>
            <p:ph type="title"/>
          </p:nvPr>
        </p:nvSpPr>
        <p:spPr/>
        <p:txBody>
          <a:bodyPr/>
          <a:lstStyle/>
          <a:p>
            <a:r>
              <a:rPr lang="en-US" altLang="es-ES" smtClean="0"/>
              <a:t>Limites al Derecho de Huelga</a:t>
            </a:r>
          </a:p>
        </p:txBody>
      </p:sp>
      <p:sp>
        <p:nvSpPr>
          <p:cNvPr id="3" name="2 Marcador de contenido"/>
          <p:cNvSpPr>
            <a:spLocks noGrp="1"/>
          </p:cNvSpPr>
          <p:nvPr>
            <p:ph idx="1"/>
          </p:nvPr>
        </p:nvSpPr>
        <p:spPr>
          <a:xfrm>
            <a:off x="457200" y="1600200"/>
            <a:ext cx="8229600" cy="4997450"/>
          </a:xfrm>
        </p:spPr>
        <p:txBody>
          <a:bodyPr>
            <a:normAutofit/>
          </a:bodyPr>
          <a:lstStyle/>
          <a:p>
            <a:pPr algn="just"/>
            <a:r>
              <a:rPr lang="en-US" altLang="es-ES" sz="2800" smtClean="0"/>
              <a:t>Toda accion gremial debe respetar:</a:t>
            </a:r>
          </a:p>
          <a:p>
            <a:pPr algn="just">
              <a:buFont typeface="Arial" pitchFamily="34" charset="0"/>
              <a:buNone/>
            </a:pPr>
            <a:r>
              <a:rPr lang="en-US" altLang="es-ES" sz="2800" b="1" smtClean="0"/>
              <a:t>- Ser realizadas en forma pacifica y sin violencia: </a:t>
            </a:r>
            <a:r>
              <a:rPr lang="en-US" altLang="es-ES" sz="2800" smtClean="0"/>
              <a:t>Debe ser pacifico y sin violencia sobre las personas y bienes. </a:t>
            </a:r>
          </a:p>
          <a:p>
            <a:pPr algn="just">
              <a:buFont typeface="Arial" pitchFamily="34" charset="0"/>
              <a:buNone/>
            </a:pPr>
            <a:endParaRPr lang="en-US" altLang="es-ES" sz="2800" smtClean="0"/>
          </a:p>
          <a:p>
            <a:pPr algn="just">
              <a:buFont typeface="Arial" pitchFamily="34" charset="0"/>
              <a:buNone/>
            </a:pPr>
            <a:r>
              <a:rPr lang="en-US" altLang="es-ES" sz="2800" smtClean="0"/>
              <a:t>- </a:t>
            </a:r>
            <a:r>
              <a:rPr lang="en-US" altLang="es-ES" sz="2800" b="1" smtClean="0"/>
              <a:t>No danar bienes de la empresa</a:t>
            </a:r>
            <a:r>
              <a:rPr lang="en-US" altLang="es-ES" sz="2800" smtClean="0"/>
              <a:t>: Debe evitarse todo tipo de sabotaje a la empresa </a:t>
            </a:r>
          </a:p>
          <a:p>
            <a:pPr algn="just">
              <a:buFont typeface="Arial" pitchFamily="34" charset="0"/>
              <a:buNone/>
            </a:pPr>
            <a:endParaRPr lang="en-US" altLang="es-ES" sz="2800" smtClean="0"/>
          </a:p>
          <a:p>
            <a:pPr algn="just">
              <a:buFont typeface="Arial" pitchFamily="34" charset="0"/>
              <a:buNone/>
            </a:pPr>
            <a:r>
              <a:rPr lang="en-US" altLang="es-ES" sz="2800" smtClean="0"/>
              <a:t>- </a:t>
            </a:r>
            <a:r>
              <a:rPr lang="en-US" altLang="es-ES" sz="2800" b="1" smtClean="0"/>
              <a:t>Ser razonables y fundadas en motivos laborales</a:t>
            </a:r>
          </a:p>
          <a:p>
            <a:pPr algn="just">
              <a:buFont typeface="Arial" pitchFamily="34" charset="0"/>
              <a:buNone/>
            </a:pPr>
            <a:endParaRPr lang="en-US" altLang="es-ES" sz="2800" b="1" smtClean="0"/>
          </a:p>
          <a:p>
            <a:pPr algn="just">
              <a:buFont typeface="Arial" pitchFamily="34" charset="0"/>
              <a:buNone/>
            </a:pPr>
            <a:r>
              <a:rPr lang="en-US" altLang="es-ES" sz="2800" b="1" smtClean="0"/>
              <a:t>- Ser utilizada como ultimo recurso: </a:t>
            </a:r>
            <a:endParaRPr lang="en-US" altLang="es-ES" sz="28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fontAlgn="auto"/>
            <a:r>
              <a:rPr lang="es-ES" noProof="1" smtClean="0"/>
              <a:t>                Historia Derecho Colectivo</a:t>
            </a:r>
            <a:endParaRPr lang="es-ES" noProof="1"/>
          </a:p>
        </p:txBody>
      </p:sp>
      <p:sp>
        <p:nvSpPr>
          <p:cNvPr id="3" name="2 Marcador de contenido"/>
          <p:cNvSpPr>
            <a:spLocks noGrp="1"/>
          </p:cNvSpPr>
          <p:nvPr>
            <p:ph idx="1"/>
          </p:nvPr>
        </p:nvSpPr>
        <p:spPr/>
        <p:txBody>
          <a:bodyPr>
            <a:normAutofit fontScale="85000" lnSpcReduction="10000"/>
          </a:bodyPr>
          <a:lstStyle/>
          <a:p>
            <a:pPr fontAlgn="auto"/>
            <a:endParaRPr lang="es-ES" noProof="1" smtClean="0"/>
          </a:p>
          <a:p>
            <a:pPr algn="just" fontAlgn="auto"/>
            <a:r>
              <a:rPr lang="es-ES" noProof="1" smtClean="0"/>
              <a:t>Si bien la Constitución de 1934 empezó a consagrar la huelga como derecho gremial y el derecho de asociación y reunión, fue recién con la </a:t>
            </a:r>
            <a:r>
              <a:rPr lang="es-ES" b="1" noProof="1" smtClean="0"/>
              <a:t>Ley 10.449 del año 1943 </a:t>
            </a:r>
            <a:r>
              <a:rPr lang="es-ES" noProof="1" smtClean="0"/>
              <a:t>cuando se institucionalizó la negociación colectiva tripartita por rama de actividad a través de los Consejos de Salarios.</a:t>
            </a:r>
          </a:p>
          <a:p>
            <a:pPr algn="just" fontAlgn="auto"/>
            <a:r>
              <a:rPr lang="es-ES" noProof="1" smtClean="0"/>
              <a:t>Los cometidos se centraban en fijar los montos mínimos de los salarios por categorías laborales y los CS funcionaban por rama de actividad económica según clasificación realizada por el PE.</a:t>
            </a:r>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6149"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1 Título"/>
          <p:cNvSpPr>
            <a:spLocks noGrp="1" noChangeArrowheads="1"/>
          </p:cNvSpPr>
          <p:nvPr>
            <p:ph type="title"/>
          </p:nvPr>
        </p:nvSpPr>
        <p:spPr/>
        <p:txBody>
          <a:bodyPr/>
          <a:lstStyle/>
          <a:p>
            <a:r>
              <a:rPr lang="en-US" altLang="es-ES" smtClean="0"/>
              <a:t>Efectos de la Huelga</a:t>
            </a:r>
          </a:p>
        </p:txBody>
      </p:sp>
      <p:sp>
        <p:nvSpPr>
          <p:cNvPr id="52226" name="2 Marcador de contenido"/>
          <p:cNvSpPr>
            <a:spLocks noGrp="1" noChangeArrowheads="1"/>
          </p:cNvSpPr>
          <p:nvPr>
            <p:ph idx="1"/>
          </p:nvPr>
        </p:nvSpPr>
        <p:spPr>
          <a:xfrm>
            <a:off x="457200" y="1600200"/>
            <a:ext cx="8229600" cy="4997450"/>
          </a:xfrm>
        </p:spPr>
        <p:txBody>
          <a:bodyPr/>
          <a:lstStyle/>
          <a:p>
            <a:pPr algn="just"/>
            <a:r>
              <a:rPr lang="en-US" altLang="es-ES" sz="4000" b="1" smtClean="0"/>
              <a:t>Sobre el Salario</a:t>
            </a:r>
            <a:r>
              <a:rPr lang="en-US" altLang="es-ES" sz="4000" smtClean="0"/>
              <a:t>: Se interrumpe la generacion y obligacion de pago. </a:t>
            </a:r>
          </a:p>
          <a:p>
            <a:pPr algn="just"/>
            <a:endParaRPr lang="en-US" altLang="es-ES" sz="4000" smtClean="0"/>
          </a:p>
          <a:p>
            <a:pPr algn="just"/>
            <a:r>
              <a:rPr lang="en-US" altLang="es-ES" sz="4000" smtClean="0"/>
              <a:t>La deduccion salarial debe hacerse en proporcion al tiempo que efectivamente se dejo de trabajar.</a:t>
            </a:r>
          </a:p>
          <a:p>
            <a:pPr algn="just"/>
            <a:endParaRPr lang="en-US" altLang="es-ES" sz="400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1 Título"/>
          <p:cNvSpPr>
            <a:spLocks noGrp="1" noChangeArrowheads="1"/>
          </p:cNvSpPr>
          <p:nvPr>
            <p:ph type="title"/>
          </p:nvPr>
        </p:nvSpPr>
        <p:spPr/>
        <p:txBody>
          <a:bodyPr/>
          <a:lstStyle/>
          <a:p>
            <a:r>
              <a:rPr lang="en-US" altLang="es-ES" smtClean="0"/>
              <a:t>Efectos de la Huelga</a:t>
            </a:r>
          </a:p>
        </p:txBody>
      </p:sp>
      <p:sp>
        <p:nvSpPr>
          <p:cNvPr id="3" name="2 Marcador de contenido"/>
          <p:cNvSpPr>
            <a:spLocks noGrp="1"/>
          </p:cNvSpPr>
          <p:nvPr>
            <p:ph idx="1"/>
          </p:nvPr>
        </p:nvSpPr>
        <p:spPr>
          <a:xfrm>
            <a:off x="457200" y="1600200"/>
            <a:ext cx="8229600" cy="4997450"/>
          </a:xfrm>
        </p:spPr>
        <p:txBody>
          <a:bodyPr>
            <a:normAutofit fontScale="90000"/>
          </a:bodyPr>
          <a:lstStyle/>
          <a:p>
            <a:pPr algn="just" fontAlgn="auto"/>
            <a:r>
              <a:rPr lang="en-US" altLang="es-ES" sz="4000" b="1" noProof="1" smtClean="0">
                <a:sym typeface="+mn-ea"/>
              </a:rPr>
              <a:t>Sobre las obligaciones laborales</a:t>
            </a:r>
            <a:r>
              <a:rPr lang="en-US" altLang="es-ES" sz="4000" noProof="1" smtClean="0">
                <a:sym typeface="+mn-ea"/>
              </a:rPr>
              <a:t>: Se suspende la obligacion de concurrir al lugar de trabajo y prestar tareas durante la medida de huelga.</a:t>
            </a:r>
          </a:p>
          <a:p>
            <a:pPr algn="just" fontAlgn="auto"/>
            <a:endParaRPr lang="en-US" altLang="es-ES" sz="4000" noProof="1" smtClean="0">
              <a:sym typeface="+mn-ea"/>
            </a:endParaRPr>
          </a:p>
          <a:p>
            <a:pPr algn="just" fontAlgn="auto"/>
            <a:r>
              <a:rPr lang="en-US" altLang="es-ES" sz="4000" noProof="1" smtClean="0">
                <a:sym typeface="+mn-ea"/>
              </a:rPr>
              <a:t>El trabajador que falta por ejercer su derecho de huelga, no puede ser sancionado por ese motivo.</a:t>
            </a:r>
          </a:p>
          <a:p>
            <a:pPr algn="just" fontAlgn="auto"/>
            <a:endParaRPr lang="en-US" altLang="es-ES" sz="4000" noProof="1" smtClean="0">
              <a:sym typeface="+mn-ea"/>
            </a:endParaRPr>
          </a:p>
          <a:p>
            <a:pPr algn="just" fontAlgn="auto"/>
            <a:endParaRPr lang="en-US" altLang="es-ES" sz="4000" noProof="1" smtClean="0">
              <a:sym typeface="+mn-ea"/>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1 Título"/>
          <p:cNvSpPr>
            <a:spLocks noGrp="1" noChangeArrowheads="1"/>
          </p:cNvSpPr>
          <p:nvPr>
            <p:ph type="title"/>
          </p:nvPr>
        </p:nvSpPr>
        <p:spPr/>
        <p:txBody>
          <a:bodyPr/>
          <a:lstStyle/>
          <a:p>
            <a:r>
              <a:rPr lang="en-US" altLang="es-ES" smtClean="0"/>
              <a:t>Efectos de la Huelga</a:t>
            </a:r>
          </a:p>
        </p:txBody>
      </p:sp>
      <p:sp>
        <p:nvSpPr>
          <p:cNvPr id="54274" name="2 Marcador de contenido"/>
          <p:cNvSpPr>
            <a:spLocks noGrp="1" noChangeArrowheads="1"/>
          </p:cNvSpPr>
          <p:nvPr>
            <p:ph idx="1"/>
          </p:nvPr>
        </p:nvSpPr>
        <p:spPr>
          <a:xfrm>
            <a:off x="457200" y="1600200"/>
            <a:ext cx="8229600" cy="4997450"/>
          </a:xfrm>
        </p:spPr>
        <p:txBody>
          <a:bodyPr/>
          <a:lstStyle/>
          <a:p>
            <a:pPr algn="just"/>
            <a:r>
              <a:rPr lang="en-US" altLang="es-ES" sz="4000" b="1" smtClean="0"/>
              <a:t>Sobre el poder de direccion de la empresa</a:t>
            </a:r>
            <a:r>
              <a:rPr lang="en-US" altLang="es-ES" sz="4000" smtClean="0"/>
              <a:t>: El huelguista no deja de ser trabajador, por ende la empresa puede mantener en forma limitada su poder de direccion respecto a las obligaciones que sigan vigentes a pesar de la huelga.</a:t>
            </a:r>
          </a:p>
          <a:p>
            <a:pPr algn="just"/>
            <a:endParaRPr lang="en-US" altLang="es-ES" sz="4000" smtClean="0"/>
          </a:p>
          <a:p>
            <a:pPr algn="just"/>
            <a:endParaRPr lang="en-US" altLang="es-ES" sz="400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1 Título"/>
          <p:cNvSpPr>
            <a:spLocks noGrp="1" noChangeArrowheads="1"/>
          </p:cNvSpPr>
          <p:nvPr>
            <p:ph type="title"/>
          </p:nvPr>
        </p:nvSpPr>
        <p:spPr/>
        <p:txBody>
          <a:bodyPr/>
          <a:lstStyle/>
          <a:p>
            <a:r>
              <a:rPr lang="en-US" altLang="es-ES" smtClean="0"/>
              <a:t>Efectos de la Huelga</a:t>
            </a:r>
          </a:p>
        </p:txBody>
      </p:sp>
      <p:sp>
        <p:nvSpPr>
          <p:cNvPr id="3" name="2 Marcador de contenido"/>
          <p:cNvSpPr>
            <a:spLocks noGrp="1"/>
          </p:cNvSpPr>
          <p:nvPr>
            <p:ph idx="1"/>
          </p:nvPr>
        </p:nvSpPr>
        <p:spPr>
          <a:xfrm>
            <a:off x="457200" y="1600200"/>
            <a:ext cx="8229600" cy="4997450"/>
          </a:xfrm>
        </p:spPr>
        <p:txBody>
          <a:bodyPr>
            <a:normAutofit/>
          </a:bodyPr>
          <a:lstStyle/>
          <a:p>
            <a:pPr algn="just" fontAlgn="auto"/>
            <a:r>
              <a:rPr lang="en-US" altLang="es-ES" sz="4000" b="1" noProof="1" smtClean="0">
                <a:sym typeface="+mn-ea"/>
              </a:rPr>
              <a:t>Sobre la potestad disciplinaria</a:t>
            </a:r>
            <a:r>
              <a:rPr lang="en-US" altLang="es-ES" sz="4000" noProof="1" smtClean="0">
                <a:sym typeface="+mn-ea"/>
              </a:rPr>
              <a:t>: No se puede sancionar a un trabajador en huelga. </a:t>
            </a:r>
          </a:p>
          <a:p>
            <a:pPr algn="just" fontAlgn="auto"/>
            <a:r>
              <a:rPr lang="en-US" altLang="es-ES" sz="4000" noProof="1" smtClean="0">
                <a:sym typeface="+mn-ea"/>
              </a:rPr>
              <a:t>En caso de huelga ilicita, o que sea contraria al orden publico, se puede sancionar o despedir.</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Título"/>
          <p:cNvSpPr>
            <a:spLocks noGrp="1" noChangeArrowheads="1"/>
          </p:cNvSpPr>
          <p:nvPr>
            <p:ph type="title"/>
          </p:nvPr>
        </p:nvSpPr>
        <p:spPr/>
        <p:txBody>
          <a:bodyPr/>
          <a:lstStyle/>
          <a:p>
            <a:r>
              <a:rPr lang="en-US" altLang="es-ES" smtClean="0"/>
              <a:t>Efectos de la Huelga</a:t>
            </a:r>
          </a:p>
        </p:txBody>
      </p:sp>
      <p:sp>
        <p:nvSpPr>
          <p:cNvPr id="3" name="2 Marcador de contenido"/>
          <p:cNvSpPr>
            <a:spLocks noGrp="1"/>
          </p:cNvSpPr>
          <p:nvPr>
            <p:ph idx="1"/>
          </p:nvPr>
        </p:nvSpPr>
        <p:spPr>
          <a:xfrm>
            <a:off x="457200" y="1600200"/>
            <a:ext cx="8229600" cy="4997450"/>
          </a:xfrm>
        </p:spPr>
        <p:txBody>
          <a:bodyPr>
            <a:normAutofit fontScale="80000"/>
          </a:bodyPr>
          <a:lstStyle/>
          <a:p>
            <a:pPr algn="just" fontAlgn="auto"/>
            <a:r>
              <a:rPr lang="en-US" altLang="es-ES" sz="4000" b="1" noProof="1" smtClean="0">
                <a:sym typeface="+mn-ea"/>
              </a:rPr>
              <a:t>Sobre la duracion del trabajo y horas extras: </a:t>
            </a:r>
            <a:r>
              <a:rPr lang="en-US" altLang="es-ES" sz="4000" noProof="1" smtClean="0">
                <a:sym typeface="+mn-ea"/>
              </a:rPr>
              <a:t>Las ausencias que tengan su origen en la huelga, cuentan como trabajadas para el calculo de la licencia.</a:t>
            </a:r>
          </a:p>
          <a:p>
            <a:pPr algn="just" fontAlgn="auto"/>
            <a:endParaRPr lang="en-US" altLang="es-ES" sz="4000" noProof="1" smtClean="0">
              <a:sym typeface="+mn-ea"/>
            </a:endParaRPr>
          </a:p>
          <a:p>
            <a:pPr algn="just" fontAlgn="auto"/>
            <a:r>
              <a:rPr lang="en-US" altLang="es-ES" sz="4000" noProof="1" smtClean="0">
                <a:sym typeface="+mn-ea"/>
              </a:rPr>
              <a:t>Si el horario de trabajo del huelguista es de 9-17hs y de 15 a 17hs se adhirio a la huelga, y luego trabaja hasta las 19hs, le corresponde horas extras?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1 Título"/>
          <p:cNvSpPr>
            <a:spLocks noGrp="1" noChangeArrowheads="1"/>
          </p:cNvSpPr>
          <p:nvPr>
            <p:ph type="title"/>
          </p:nvPr>
        </p:nvSpPr>
        <p:spPr/>
        <p:txBody>
          <a:bodyPr/>
          <a:lstStyle/>
          <a:p>
            <a:r>
              <a:rPr lang="en-US" altLang="es-ES" smtClean="0"/>
              <a:t>Modalidades de huelga atipica</a:t>
            </a:r>
          </a:p>
        </p:txBody>
      </p:sp>
      <p:sp>
        <p:nvSpPr>
          <p:cNvPr id="3" name="2 Marcador de contenido"/>
          <p:cNvSpPr>
            <a:spLocks noGrp="1"/>
          </p:cNvSpPr>
          <p:nvPr>
            <p:ph idx="1"/>
          </p:nvPr>
        </p:nvSpPr>
        <p:spPr>
          <a:xfrm>
            <a:off x="457200" y="1600200"/>
            <a:ext cx="8229600" cy="4997450"/>
          </a:xfrm>
        </p:spPr>
        <p:txBody>
          <a:bodyPr>
            <a:normAutofit fontScale="40000"/>
          </a:bodyPr>
          <a:lstStyle/>
          <a:p>
            <a:pPr algn="just" fontAlgn="auto"/>
            <a:r>
              <a:rPr lang="en-US" altLang="es-ES" sz="5000" b="1" noProof="1" smtClean="0">
                <a:sym typeface="+mn-ea"/>
              </a:rPr>
              <a:t>Trabajo a Reglamento</a:t>
            </a:r>
            <a:r>
              <a:rPr lang="en-US" altLang="es-ES" sz="5000" noProof="1" smtClean="0">
                <a:sym typeface="+mn-ea"/>
              </a:rPr>
              <a:t>: </a:t>
            </a:r>
          </a:p>
          <a:p>
            <a:pPr algn="just" fontAlgn="auto"/>
            <a:endParaRPr lang="en-US" altLang="es-ES" sz="5000" noProof="1" smtClean="0">
              <a:sym typeface="+mn-ea"/>
            </a:endParaRPr>
          </a:p>
          <a:p>
            <a:pPr algn="just" fontAlgn="auto"/>
            <a:r>
              <a:rPr lang="en-US" altLang="es-ES" sz="5000" b="1" noProof="1" smtClean="0">
                <a:sym typeface="+mn-ea"/>
              </a:rPr>
              <a:t>Trabajo a desgano</a:t>
            </a:r>
            <a:r>
              <a:rPr lang="en-US" altLang="es-ES" sz="5000" noProof="1" smtClean="0">
                <a:sym typeface="+mn-ea"/>
              </a:rPr>
              <a:t>: </a:t>
            </a:r>
          </a:p>
          <a:p>
            <a:pPr algn="just" fontAlgn="auto"/>
            <a:endParaRPr lang="en-US" altLang="es-ES" sz="5000" noProof="1" smtClean="0">
              <a:sym typeface="+mn-ea"/>
            </a:endParaRPr>
          </a:p>
          <a:p>
            <a:pPr algn="just" fontAlgn="auto"/>
            <a:r>
              <a:rPr lang="en-US" altLang="es-ES" sz="5000" b="1" noProof="1" smtClean="0">
                <a:sym typeface="+mn-ea"/>
              </a:rPr>
              <a:t>Paros intermintentes</a:t>
            </a:r>
            <a:r>
              <a:rPr lang="en-US" altLang="es-ES" sz="5000" noProof="1" smtClean="0">
                <a:sym typeface="+mn-ea"/>
              </a:rPr>
              <a:t>: </a:t>
            </a:r>
          </a:p>
          <a:p>
            <a:pPr algn="just" fontAlgn="auto"/>
            <a:endParaRPr lang="en-US" altLang="es-ES" sz="5000" noProof="1" smtClean="0">
              <a:sym typeface="+mn-ea"/>
            </a:endParaRPr>
          </a:p>
          <a:p>
            <a:pPr algn="just" fontAlgn="auto"/>
            <a:r>
              <a:rPr lang="en-US" altLang="es-ES" sz="5000" b="1" noProof="1" smtClean="0">
                <a:sym typeface="+mn-ea"/>
              </a:rPr>
              <a:t>Huelga Tapon</a:t>
            </a:r>
            <a:r>
              <a:rPr lang="en-US" altLang="es-ES" sz="5000" noProof="1" smtClean="0">
                <a:sym typeface="+mn-ea"/>
              </a:rPr>
              <a:t>: </a:t>
            </a:r>
          </a:p>
          <a:p>
            <a:pPr algn="just" fontAlgn="auto"/>
            <a:endParaRPr lang="en-US" altLang="es-ES" sz="5000" noProof="1" smtClean="0">
              <a:sym typeface="+mn-ea"/>
            </a:endParaRPr>
          </a:p>
          <a:p>
            <a:pPr algn="just" fontAlgn="auto"/>
            <a:r>
              <a:rPr lang="en-US" altLang="es-ES" sz="5000" b="1" noProof="1" smtClean="0">
                <a:sym typeface="+mn-ea"/>
              </a:rPr>
              <a:t>Sabotaje</a:t>
            </a:r>
            <a:r>
              <a:rPr lang="en-US" altLang="es-ES" sz="5000" noProof="1" smtClean="0">
                <a:sym typeface="+mn-ea"/>
              </a:rPr>
              <a:t>: </a:t>
            </a:r>
          </a:p>
          <a:p>
            <a:pPr algn="just" fontAlgn="auto"/>
            <a:endParaRPr lang="en-US" altLang="es-ES" sz="5000" noProof="1" smtClean="0">
              <a:sym typeface="+mn-ea"/>
            </a:endParaRPr>
          </a:p>
          <a:p>
            <a:pPr algn="just" fontAlgn="auto"/>
            <a:r>
              <a:rPr lang="en-US" altLang="es-ES" sz="5000" b="1" noProof="1" smtClean="0">
                <a:sym typeface="+mn-ea"/>
              </a:rPr>
              <a:t>Violencia fisica o moral sobre empleados</a:t>
            </a:r>
            <a:r>
              <a:rPr lang="en-US" altLang="es-ES" sz="5000" noProof="1" smtClean="0">
                <a:sym typeface="+mn-ea"/>
              </a:rPr>
              <a:t>: </a:t>
            </a:r>
          </a:p>
          <a:p>
            <a:pPr algn="just" fontAlgn="auto"/>
            <a:endParaRPr lang="en-US" altLang="es-ES" sz="5000" noProof="1" smtClean="0">
              <a:sym typeface="+mn-ea"/>
            </a:endParaRPr>
          </a:p>
          <a:p>
            <a:pPr algn="just" fontAlgn="auto"/>
            <a:r>
              <a:rPr lang="en-US" altLang="es-ES" sz="5000" b="1" noProof="1" smtClean="0">
                <a:sym typeface="+mn-ea"/>
              </a:rPr>
              <a:t>Ocupaciones y Piquetes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1 Título"/>
          <p:cNvSpPr>
            <a:spLocks noGrp="1" noChangeArrowheads="1"/>
          </p:cNvSpPr>
          <p:nvPr>
            <p:ph type="title"/>
          </p:nvPr>
        </p:nvSpPr>
        <p:spPr/>
        <p:txBody>
          <a:bodyPr/>
          <a:lstStyle/>
          <a:p>
            <a:r>
              <a:rPr lang="es-ES" altLang="zh-CN" smtClean="0"/>
              <a:t>Ocupaciones de lugares de trabajo</a:t>
            </a:r>
          </a:p>
        </p:txBody>
      </p:sp>
      <p:pic>
        <p:nvPicPr>
          <p:cNvPr id="58370" name="3 Marcador de contenido" descr="Ocupación - foto.jpg"/>
          <p:cNvPicPr>
            <a:picLocks noGrp="1" noChangeAspect="1" noChangeArrowheads="1"/>
          </p:cNvPicPr>
          <p:nvPr>
            <p:ph idx="1"/>
          </p:nvPr>
        </p:nvPicPr>
        <p:blipFill>
          <a:blip r:embed="rId2" cstate="print"/>
          <a:srcRect/>
          <a:stretch>
            <a:fillRect/>
          </a:stretch>
        </p:blipFill>
        <p:spPr>
          <a:xfrm>
            <a:off x="1122363" y="1600200"/>
            <a:ext cx="6899275" cy="4525963"/>
          </a:xfrm>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1 Título"/>
          <p:cNvSpPr>
            <a:spLocks noGrp="1" noChangeArrowheads="1"/>
          </p:cNvSpPr>
          <p:nvPr>
            <p:ph type="title"/>
          </p:nvPr>
        </p:nvSpPr>
        <p:spPr/>
        <p:txBody>
          <a:bodyPr/>
          <a:lstStyle/>
          <a:p>
            <a:r>
              <a:rPr lang="en-US" altLang="es-ES" smtClean="0"/>
              <a:t>Ocupaciones</a:t>
            </a:r>
          </a:p>
        </p:txBody>
      </p:sp>
      <p:sp>
        <p:nvSpPr>
          <p:cNvPr id="3" name="2 Marcador de contenido"/>
          <p:cNvSpPr>
            <a:spLocks noGrp="1"/>
          </p:cNvSpPr>
          <p:nvPr>
            <p:ph idx="1"/>
          </p:nvPr>
        </p:nvSpPr>
        <p:spPr>
          <a:xfrm>
            <a:off x="457200" y="1600200"/>
            <a:ext cx="8229600" cy="4997450"/>
          </a:xfrm>
        </p:spPr>
        <p:txBody>
          <a:bodyPr>
            <a:normAutofit fontScale="35000"/>
          </a:bodyPr>
          <a:lstStyle/>
          <a:p>
            <a:pPr algn="just" fontAlgn="auto"/>
            <a:r>
              <a:rPr lang="en-US" altLang="es-ES" sz="6000" noProof="1" smtClean="0">
                <a:sym typeface="+mn-ea"/>
              </a:rPr>
              <a:t>La constitucion no reconoce a la ocupacion de empresas ni como derecho ni como accion gremial, por lo cual queda por fuera de la huelga.</a:t>
            </a:r>
          </a:p>
          <a:p>
            <a:pPr algn="just" fontAlgn="auto"/>
            <a:endParaRPr lang="en-US" altLang="es-ES" sz="6000" noProof="1" smtClean="0">
              <a:sym typeface="+mn-ea"/>
            </a:endParaRPr>
          </a:p>
          <a:p>
            <a:pPr algn="just" fontAlgn="auto"/>
            <a:r>
              <a:rPr lang="en-US" altLang="es-ES" sz="6000" noProof="1" smtClean="0">
                <a:sym typeface="+mn-ea"/>
              </a:rPr>
              <a:t>Es una medida sindical extrema que desde el ano 2005 se ha incrementado su uso por parte de los sindicatos.</a:t>
            </a:r>
          </a:p>
          <a:p>
            <a:pPr algn="just" fontAlgn="auto"/>
            <a:endParaRPr lang="en-US" altLang="es-ES" sz="6000" noProof="1" smtClean="0">
              <a:sym typeface="+mn-ea"/>
            </a:endParaRPr>
          </a:p>
          <a:p>
            <a:pPr algn="just" fontAlgn="auto"/>
            <a:r>
              <a:rPr lang="en-US" altLang="es-ES" sz="6000" noProof="1" smtClean="0">
                <a:sym typeface="+mn-ea"/>
              </a:rPr>
              <a:t>Consiste en una medida de “HACER” DENTRO DEL ESTABLECIMI</a:t>
            </a:r>
            <a:br>
              <a:rPr lang="en-US" altLang="es-ES" sz="6000" noProof="1" smtClean="0">
                <a:sym typeface="+mn-ea"/>
              </a:rPr>
            </a:br>
            <a:r>
              <a:rPr lang="en-US" altLang="es-ES" sz="6000" noProof="1" smtClean="0">
                <a:sym typeface="+mn-ea"/>
              </a:rPr>
              <a:t>ENTO, consistente en impedir, bloquear, obstaculizar la libre circulacion de personas, obstruir el ingreso o salida a los lugares de trabajo sean propietarios, proveedores, clientes, trabajadores no adherentes</a:t>
            </a:r>
          </a:p>
          <a:p>
            <a:pPr algn="just" fontAlgn="auto"/>
            <a:endParaRPr lang="en-US" altLang="es-ES" sz="6000" noProof="1" smtClean="0">
              <a:sym typeface="+mn-ea"/>
            </a:endParaRPr>
          </a:p>
          <a:p>
            <a:pPr algn="just" fontAlgn="auto"/>
            <a:endParaRPr lang="en-US" altLang="es-ES" sz="6000" noProof="1" smtClean="0">
              <a:sym typeface="+mn-ea"/>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1 Título"/>
          <p:cNvSpPr>
            <a:spLocks noGrp="1" noChangeArrowheads="1"/>
          </p:cNvSpPr>
          <p:nvPr>
            <p:ph type="title"/>
          </p:nvPr>
        </p:nvSpPr>
        <p:spPr/>
        <p:txBody>
          <a:bodyPr/>
          <a:lstStyle/>
          <a:p>
            <a:r>
              <a:rPr lang="en-US" altLang="es-ES" smtClean="0"/>
              <a:t>Ocupaciones</a:t>
            </a:r>
          </a:p>
        </p:txBody>
      </p:sp>
      <p:sp>
        <p:nvSpPr>
          <p:cNvPr id="3" name="2 Marcador de contenido"/>
          <p:cNvSpPr>
            <a:spLocks noGrp="1"/>
          </p:cNvSpPr>
          <p:nvPr>
            <p:ph idx="1"/>
          </p:nvPr>
        </p:nvSpPr>
        <p:spPr>
          <a:xfrm>
            <a:off x="457200" y="1600200"/>
            <a:ext cx="8229600" cy="4997450"/>
          </a:xfrm>
        </p:spPr>
        <p:txBody>
          <a:bodyPr>
            <a:normAutofit fontScale="40000"/>
          </a:bodyPr>
          <a:lstStyle/>
          <a:p>
            <a:pPr algn="just" fontAlgn="auto"/>
            <a:r>
              <a:rPr lang="en-US" altLang="es-ES" sz="5000" noProof="1" smtClean="0">
                <a:sym typeface="+mn-ea"/>
              </a:rPr>
              <a:t>Estos hechos vividos en el ano 2006, promovieron una reclamacion del sector empleador ante la OIT.</a:t>
            </a:r>
          </a:p>
          <a:p>
            <a:pPr algn="just" fontAlgn="auto"/>
            <a:r>
              <a:rPr lang="en-US" altLang="es-ES" sz="5000" noProof="1" smtClean="0">
                <a:sym typeface="+mn-ea"/>
              </a:rPr>
              <a:t>Alli se manifesto que el Decreto 165/006 era inconstitucional dado que un decreto no puede reglamentar una medida sindical , materia reservada exclusivamente para instrumentar por medio de una ley.</a:t>
            </a:r>
          </a:p>
          <a:p>
            <a:pPr algn="just" fontAlgn="auto"/>
            <a:r>
              <a:rPr lang="en-US" altLang="es-ES" sz="5000" noProof="1" smtClean="0">
                <a:sym typeface="+mn-ea"/>
              </a:rPr>
              <a:t>El CLS dictamino en marzo de 2010, que el Gobierno uruguayo debia garantizar la libertad de trabajo de los no huelguistas, derecho de direccion a entrar en la empresa y respetando la libertad de empresa y propiedad privada. Asimismo, dictamen de la CLS distingue como fenomenos distintos la figura de la huelga y de la ocupacion de los lugares de trabajo.</a:t>
            </a:r>
          </a:p>
          <a:p>
            <a:pPr algn="just" fontAlgn="auto"/>
            <a:r>
              <a:rPr lang="en-US" altLang="es-ES" sz="5000" noProof="1" smtClean="0">
                <a:sym typeface="+mn-ea"/>
              </a:rPr>
              <a:t>En el ano 2013, la Comision de Expertos de la OIT observa al Gobierno uruguayo por no haber cumplido con las recomendaciones encomendadas por el CLS</a:t>
            </a:r>
          </a:p>
          <a:p>
            <a:pPr algn="just" fontAlgn="auto"/>
            <a:endParaRPr lang="en-US" altLang="es-ES" sz="5000" noProof="1" smtClean="0">
              <a:sym typeface="+mn-ea"/>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1 Título"/>
          <p:cNvSpPr>
            <a:spLocks noGrp="1" noChangeArrowheads="1"/>
          </p:cNvSpPr>
          <p:nvPr>
            <p:ph type="title"/>
          </p:nvPr>
        </p:nvSpPr>
        <p:spPr/>
        <p:txBody>
          <a:bodyPr/>
          <a:lstStyle/>
          <a:p>
            <a:r>
              <a:rPr lang="en-US" altLang="es-ES" smtClean="0"/>
              <a:t>Ocupaciones</a:t>
            </a:r>
          </a:p>
        </p:txBody>
      </p:sp>
      <p:sp>
        <p:nvSpPr>
          <p:cNvPr id="3" name="2 Marcador de contenido"/>
          <p:cNvSpPr>
            <a:spLocks noGrp="1"/>
          </p:cNvSpPr>
          <p:nvPr>
            <p:ph idx="1"/>
          </p:nvPr>
        </p:nvSpPr>
        <p:spPr>
          <a:xfrm>
            <a:off x="457200" y="1600200"/>
            <a:ext cx="8229600" cy="4997450"/>
          </a:xfrm>
        </p:spPr>
        <p:txBody>
          <a:bodyPr>
            <a:normAutofit fontScale="60000"/>
          </a:bodyPr>
          <a:lstStyle/>
          <a:p>
            <a:pPr algn="just" fontAlgn="auto"/>
            <a:r>
              <a:rPr lang="en-US" altLang="es-ES" sz="5000" noProof="1" smtClean="0">
                <a:sym typeface="+mn-ea"/>
              </a:rPr>
              <a:t>En resumen, el decreto 281/020 presume que ocupar un lugar de trabajo no es una modalidad del ejercicio del derecho de huelga.</a:t>
            </a:r>
          </a:p>
          <a:p>
            <a:pPr algn="just" fontAlgn="auto"/>
            <a:endParaRPr lang="en-US" altLang="es-ES" sz="5000" noProof="1" smtClean="0">
              <a:sym typeface="+mn-ea"/>
            </a:endParaRPr>
          </a:p>
          <a:p>
            <a:pPr algn="just" fontAlgn="auto"/>
            <a:r>
              <a:rPr lang="en-US" altLang="es-ES" sz="5000" noProof="1" smtClean="0">
                <a:sym typeface="+mn-ea"/>
              </a:rPr>
              <a:t>Esta misma posicion ha sido compartida por el Poder Judicial y la doctrina mayoritaria de nuestro pais, que entienden a la ocupacion y piquetes como acciones gremiales ilicitas.</a:t>
            </a:r>
          </a:p>
          <a:p>
            <a:pPr algn="just" fontAlgn="auto"/>
            <a:endParaRPr lang="en-US" altLang="es-ES" sz="5000" noProof="1" smtClean="0">
              <a:sym typeface="+mn-ea"/>
            </a:endParaRPr>
          </a:p>
          <a:p>
            <a:pPr algn="just" fontAlgn="auto"/>
            <a:endParaRPr lang="en-US" altLang="es-ES" sz="5000" noProof="1" smtClean="0">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fontAlgn="auto"/>
            <a:r>
              <a:rPr lang="es-ES" noProof="1" smtClean="0"/>
              <a:t>                Historia Derecho Colectivo</a:t>
            </a:r>
            <a:endParaRPr lang="es-ES" noProof="1"/>
          </a:p>
        </p:txBody>
      </p:sp>
      <p:sp>
        <p:nvSpPr>
          <p:cNvPr id="3" name="2 Marcador de contenido"/>
          <p:cNvSpPr>
            <a:spLocks noGrp="1"/>
          </p:cNvSpPr>
          <p:nvPr>
            <p:ph idx="1"/>
          </p:nvPr>
        </p:nvSpPr>
        <p:spPr/>
        <p:txBody>
          <a:bodyPr>
            <a:normAutofit fontScale="92500" lnSpcReduction="10000"/>
          </a:bodyPr>
          <a:lstStyle/>
          <a:p>
            <a:pPr fontAlgn="auto"/>
            <a:endParaRPr lang="es-ES" noProof="1" smtClean="0"/>
          </a:p>
          <a:p>
            <a:pPr algn="just" fontAlgn="auto"/>
            <a:r>
              <a:rPr lang="es-ES" noProof="1" smtClean="0"/>
              <a:t>A partir de </a:t>
            </a:r>
            <a:r>
              <a:rPr lang="es-ES" b="1" noProof="1" smtClean="0"/>
              <a:t>1968</a:t>
            </a:r>
            <a:r>
              <a:rPr lang="es-ES" noProof="1" smtClean="0"/>
              <a:t>, la NC empezó a decrecer y limitarse con adopción del Decreto 420/968, en el cual el Gobierno intervino estabilizando salarios. En esos momentos la inflación estaba fuera de control, debiendo el Gobierno tener que fijar unilateralmente los salarios.</a:t>
            </a:r>
          </a:p>
          <a:p>
            <a:pPr algn="just" fontAlgn="auto"/>
            <a:endParaRPr lang="es-ES" noProof="1" smtClean="0"/>
          </a:p>
          <a:p>
            <a:pPr algn="just" fontAlgn="auto"/>
            <a:r>
              <a:rPr lang="es-ES" noProof="1" smtClean="0"/>
              <a:t>En el periodo de facto </a:t>
            </a:r>
            <a:r>
              <a:rPr lang="es-ES" b="1" noProof="1" smtClean="0"/>
              <a:t>(1973-1984)</a:t>
            </a:r>
            <a:r>
              <a:rPr lang="es-ES" noProof="1" smtClean="0"/>
              <a:t> se suspendieron los CS.</a:t>
            </a:r>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7173"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1 Título"/>
          <p:cNvSpPr>
            <a:spLocks noGrp="1" noChangeArrowheads="1"/>
          </p:cNvSpPr>
          <p:nvPr>
            <p:ph type="title"/>
          </p:nvPr>
        </p:nvSpPr>
        <p:spPr/>
        <p:txBody>
          <a:bodyPr/>
          <a:lstStyle/>
          <a:p>
            <a:r>
              <a:rPr lang="es-ES" altLang="zh-CN" smtClean="0"/>
              <a:t>Piquetes sindicales</a:t>
            </a:r>
          </a:p>
        </p:txBody>
      </p:sp>
      <p:pic>
        <p:nvPicPr>
          <p:cNvPr id="62466" name="3 Marcador de contenido" descr="piquete - foto.jpg"/>
          <p:cNvPicPr>
            <a:picLocks noGrp="1" noChangeAspect="1" noChangeArrowheads="1"/>
          </p:cNvPicPr>
          <p:nvPr>
            <p:ph idx="1"/>
          </p:nvPr>
        </p:nvPicPr>
        <p:blipFill>
          <a:blip r:embed="rId2" cstate="print"/>
          <a:srcRect/>
          <a:stretch>
            <a:fillRect/>
          </a:stretch>
        </p:blipFill>
        <p:spPr>
          <a:xfrm>
            <a:off x="1260475" y="1773238"/>
            <a:ext cx="6435725" cy="4295775"/>
          </a:xfrm>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1 Título"/>
          <p:cNvSpPr>
            <a:spLocks noGrp="1" noChangeArrowheads="1"/>
          </p:cNvSpPr>
          <p:nvPr>
            <p:ph type="title"/>
          </p:nvPr>
        </p:nvSpPr>
        <p:spPr/>
        <p:txBody>
          <a:bodyPr/>
          <a:lstStyle/>
          <a:p>
            <a:r>
              <a:rPr lang="en-US" altLang="es-ES" smtClean="0"/>
              <a:t>Piquetes</a:t>
            </a:r>
          </a:p>
        </p:txBody>
      </p:sp>
      <p:sp>
        <p:nvSpPr>
          <p:cNvPr id="3" name="2 Marcador de contenido"/>
          <p:cNvSpPr>
            <a:spLocks noGrp="1"/>
          </p:cNvSpPr>
          <p:nvPr>
            <p:ph idx="1"/>
          </p:nvPr>
        </p:nvSpPr>
        <p:spPr>
          <a:xfrm>
            <a:off x="457200" y="1600200"/>
            <a:ext cx="8229600" cy="4997450"/>
          </a:xfrm>
        </p:spPr>
        <p:txBody>
          <a:bodyPr>
            <a:normAutofit fontScale="40000"/>
          </a:bodyPr>
          <a:lstStyle/>
          <a:p>
            <a:pPr algn="just" fontAlgn="auto"/>
            <a:r>
              <a:rPr lang="en-US" altLang="es-ES" sz="5000" noProof="1" smtClean="0">
                <a:sym typeface="+mn-ea"/>
              </a:rPr>
              <a:t>La constitucion no reconoce a los piquetes  ni como derecho ni como accion gremial, por lo cual queda por fuera de la huelga.</a:t>
            </a:r>
          </a:p>
          <a:p>
            <a:pPr algn="just" fontAlgn="auto"/>
            <a:endParaRPr lang="en-US" altLang="es-ES" sz="5000" noProof="1" smtClean="0">
              <a:sym typeface="+mn-ea"/>
            </a:endParaRPr>
          </a:p>
          <a:p>
            <a:pPr algn="just" fontAlgn="auto"/>
            <a:r>
              <a:rPr lang="en-US" altLang="es-ES" sz="5000" noProof="1" smtClean="0">
                <a:sym typeface="+mn-ea"/>
              </a:rPr>
              <a:t>Es una medida sindical extrema que desde el ano 2005 se ha incrementado su uso por parte de los sindicatos.</a:t>
            </a:r>
          </a:p>
          <a:p>
            <a:pPr algn="just" fontAlgn="auto"/>
            <a:endParaRPr lang="en-US" altLang="es-ES" sz="5000" noProof="1" smtClean="0">
              <a:sym typeface="+mn-ea"/>
            </a:endParaRPr>
          </a:p>
          <a:p>
            <a:pPr algn="just" fontAlgn="auto"/>
            <a:r>
              <a:rPr lang="en-US" altLang="es-ES" sz="5000" noProof="1" smtClean="0">
                <a:sym typeface="+mn-ea"/>
              </a:rPr>
              <a:t>Consiste en una medida de “HACER” FUERA DEL ESTABLECIMI</a:t>
            </a:r>
            <a:r>
              <a:rPr lang="en-US" altLang="es-ES" sz="5000" smtClean="0">
                <a:sym typeface="+mn-ea"/>
              </a:rPr>
              <a:t/>
            </a:r>
            <a:br>
              <a:rPr lang="en-US" altLang="es-ES" sz="5000" smtClean="0">
                <a:sym typeface="+mn-ea"/>
              </a:rPr>
            </a:br>
            <a:r>
              <a:rPr lang="en-US" altLang="es-ES" sz="5000" noProof="1" smtClean="0">
                <a:sym typeface="+mn-ea"/>
              </a:rPr>
              <a:t>ENTO, consistente en impedir, bloquear, obstaculizar la libre circulacion de personas, obstruir el ingreso o salida a los lugares de trabajo sean propietarios, proveedores, clientes, trabajadores no adherentes</a:t>
            </a:r>
          </a:p>
          <a:p>
            <a:pPr algn="just" fontAlgn="auto"/>
            <a:endParaRPr lang="en-US" altLang="es-ES" sz="5000" noProof="1" smtClean="0">
              <a:sym typeface="+mn-ea"/>
            </a:endParaRPr>
          </a:p>
          <a:p>
            <a:pPr algn="just" fontAlgn="auto"/>
            <a:endParaRPr lang="en-US" altLang="es-ES" sz="5000" noProof="1" smtClean="0">
              <a:sym typeface="+mn-ea"/>
            </a:endParaRPr>
          </a:p>
          <a:p>
            <a:pPr algn="just" fontAlgn="auto"/>
            <a:endParaRPr lang="en-US" altLang="es-ES" sz="5000" noProof="1" smtClean="0">
              <a:sym typeface="+mn-ea"/>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1 Título"/>
          <p:cNvSpPr>
            <a:spLocks noGrp="1" noChangeArrowheads="1"/>
          </p:cNvSpPr>
          <p:nvPr>
            <p:ph type="title"/>
          </p:nvPr>
        </p:nvSpPr>
        <p:spPr/>
        <p:txBody>
          <a:bodyPr/>
          <a:lstStyle/>
          <a:p>
            <a:r>
              <a:rPr lang="en-US" altLang="es-ES" smtClean="0"/>
              <a:t>Tipos de Piquetes</a:t>
            </a:r>
          </a:p>
        </p:txBody>
      </p:sp>
      <p:sp>
        <p:nvSpPr>
          <p:cNvPr id="3" name="2 Marcador de contenido"/>
          <p:cNvSpPr>
            <a:spLocks noGrp="1"/>
          </p:cNvSpPr>
          <p:nvPr>
            <p:ph idx="1"/>
          </p:nvPr>
        </p:nvSpPr>
        <p:spPr>
          <a:xfrm>
            <a:off x="457200" y="1600200"/>
            <a:ext cx="8229600" cy="4997450"/>
          </a:xfrm>
        </p:spPr>
        <p:txBody>
          <a:bodyPr>
            <a:normAutofit fontScale="70000"/>
          </a:bodyPr>
          <a:lstStyle/>
          <a:p>
            <a:pPr algn="just" fontAlgn="auto"/>
            <a:r>
              <a:rPr lang="en-US" altLang="es-ES" sz="5000" b="1" noProof="1" smtClean="0">
                <a:sym typeface="+mn-ea"/>
              </a:rPr>
              <a:t>Piquete blando</a:t>
            </a:r>
            <a:r>
              <a:rPr lang="en-US" altLang="es-ES" sz="5000" noProof="1" smtClean="0">
                <a:sym typeface="+mn-ea"/>
              </a:rPr>
              <a:t>: Es aquel donde se permite el libre acceso a los lugares de trabajo sin afectar derechos y libertades de terceros </a:t>
            </a:r>
          </a:p>
          <a:p>
            <a:pPr algn="just" fontAlgn="auto"/>
            <a:endParaRPr lang="en-US" altLang="es-ES" sz="5000" noProof="1" smtClean="0">
              <a:sym typeface="+mn-ea"/>
            </a:endParaRPr>
          </a:p>
          <a:p>
            <a:pPr algn="just" fontAlgn="auto"/>
            <a:r>
              <a:rPr lang="en-US" altLang="es-ES" sz="5000" b="1" noProof="1" smtClean="0">
                <a:sym typeface="+mn-ea"/>
              </a:rPr>
              <a:t>Piquete duro</a:t>
            </a:r>
            <a:r>
              <a:rPr lang="en-US" altLang="es-ES" sz="5000" noProof="1" smtClean="0">
                <a:sym typeface="+mn-ea"/>
              </a:rPr>
              <a:t>: Resulta ilegitimo al impedir el acceso al lugar de trabajo tanto a duenos, clientes u otros trabajadores.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1 Título"/>
          <p:cNvSpPr>
            <a:spLocks noGrp="1" noChangeArrowheads="1"/>
          </p:cNvSpPr>
          <p:nvPr>
            <p:ph type="title"/>
          </p:nvPr>
        </p:nvSpPr>
        <p:spPr/>
        <p:txBody>
          <a:bodyPr/>
          <a:lstStyle/>
          <a:p>
            <a:r>
              <a:rPr lang="en-US" altLang="es-ES" smtClean="0"/>
              <a:t>Problemas Practicos durante los Conflictos Colectivos</a:t>
            </a:r>
          </a:p>
        </p:txBody>
      </p:sp>
      <p:sp>
        <p:nvSpPr>
          <p:cNvPr id="3" name="2 Marcador de contenido"/>
          <p:cNvSpPr>
            <a:spLocks noGrp="1"/>
          </p:cNvSpPr>
          <p:nvPr>
            <p:ph idx="1"/>
          </p:nvPr>
        </p:nvSpPr>
        <p:spPr>
          <a:xfrm>
            <a:off x="457200" y="1600200"/>
            <a:ext cx="8229600" cy="4997450"/>
          </a:xfrm>
        </p:spPr>
        <p:txBody>
          <a:bodyPr>
            <a:normAutofit fontScale="40000"/>
          </a:bodyPr>
          <a:lstStyle/>
          <a:p>
            <a:pPr algn="just" fontAlgn="auto"/>
            <a:r>
              <a:rPr lang="en-US" altLang="es-ES" sz="5000" noProof="1" smtClean="0">
                <a:sym typeface="+mn-ea"/>
              </a:rPr>
              <a:t>Los mecanismos de prevencion y solucion de conflictos asi como las clausulas de paz, son faciles de violar o incumplir por los sindicatos</a:t>
            </a:r>
          </a:p>
          <a:p>
            <a:pPr algn="just" fontAlgn="auto"/>
            <a:r>
              <a:rPr lang="en-US" altLang="es-ES" sz="5000" noProof="1" smtClean="0">
                <a:sym typeface="+mn-ea"/>
              </a:rPr>
              <a:t>Tampoco se establece ninguna consecuencia negativa para quien viola dichas clausulas adoptando medidas gremiales de lucha.</a:t>
            </a:r>
          </a:p>
          <a:p>
            <a:pPr algn="just" fontAlgn="auto"/>
            <a:r>
              <a:rPr lang="en-US" altLang="es-ES" sz="5000" noProof="1" smtClean="0">
                <a:sym typeface="+mn-ea"/>
              </a:rPr>
              <a:t>El Poder Ejecutivo tampoco interviene con acciones correctivas que permitan suspender las negociaciones hasta tanto el sindicato levante la medida extrema adoptada.</a:t>
            </a:r>
          </a:p>
          <a:p>
            <a:pPr algn="just" fontAlgn="auto"/>
            <a:r>
              <a:rPr lang="en-US" altLang="es-ES" sz="5000" noProof="1" smtClean="0">
                <a:sym typeface="+mn-ea"/>
              </a:rPr>
              <a:t>Las medidas de conflicto mas duras que deberian aplicarse como ultimo recurso, de adoptan como primera alternativa y sin cumplir con obligacion de preaviso.</a:t>
            </a:r>
          </a:p>
          <a:p>
            <a:pPr algn="just" fontAlgn="auto"/>
            <a:r>
              <a:rPr lang="en-US" altLang="es-ES" sz="5000" noProof="1" smtClean="0">
                <a:sym typeface="+mn-ea"/>
              </a:rPr>
              <a:t>Hay una confusion del lado sindical en la delimitacion de lo que se entiende por “Huelga”, adoptando medidas que conceptualmente no forman parte del derecho de huelga.</a:t>
            </a:r>
          </a:p>
          <a:p>
            <a:pPr algn="just" fontAlgn="auto"/>
            <a:endParaRPr lang="en-US" altLang="es-ES" sz="5000" noProof="1" smtClean="0">
              <a:sym typeface="+mn-ea"/>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1 Título"/>
          <p:cNvSpPr>
            <a:spLocks noGrp="1" noChangeArrowheads="1"/>
          </p:cNvSpPr>
          <p:nvPr>
            <p:ph type="title"/>
          </p:nvPr>
        </p:nvSpPr>
        <p:spPr/>
        <p:txBody>
          <a:bodyPr/>
          <a:lstStyle/>
          <a:p>
            <a:r>
              <a:rPr lang="en-US" altLang="es-ES" smtClean="0"/>
              <a:t>Problemas Practicos durante los Conflictos Colectivos</a:t>
            </a:r>
          </a:p>
        </p:txBody>
      </p:sp>
      <p:sp>
        <p:nvSpPr>
          <p:cNvPr id="3" name="2 Marcador de contenido"/>
          <p:cNvSpPr>
            <a:spLocks noGrp="1"/>
          </p:cNvSpPr>
          <p:nvPr>
            <p:ph idx="1"/>
          </p:nvPr>
        </p:nvSpPr>
        <p:spPr>
          <a:xfrm>
            <a:off x="457200" y="1600200"/>
            <a:ext cx="8229600" cy="4997450"/>
          </a:xfrm>
        </p:spPr>
        <p:txBody>
          <a:bodyPr>
            <a:normAutofit fontScale="70000"/>
          </a:bodyPr>
          <a:lstStyle/>
          <a:p>
            <a:pPr algn="just" fontAlgn="auto"/>
            <a:r>
              <a:rPr lang="en-US" altLang="es-ES" sz="5000" noProof="1" smtClean="0">
                <a:sym typeface="+mn-ea"/>
              </a:rPr>
              <a:t>En cuanto a las ocupaciones y piquetes, son medidas gremiales que se aplican cuando la huelga no tiene suficientes adherentes como para lograr la paralizacion de las actividades. </a:t>
            </a:r>
          </a:p>
          <a:p>
            <a:pPr algn="just" fontAlgn="auto"/>
            <a:endParaRPr lang="en-US" altLang="es-ES" sz="5000" noProof="1" smtClean="0">
              <a:sym typeface="+mn-ea"/>
            </a:endParaRPr>
          </a:p>
          <a:p>
            <a:pPr algn="just" fontAlgn="auto"/>
            <a:r>
              <a:rPr lang="en-US" altLang="es-ES" sz="5000" noProof="1" smtClean="0">
                <a:sym typeface="+mn-ea"/>
              </a:rPr>
              <a:t>La mayoria de las veces, estas medidas conllevan violencia moral y fisica.</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1 Título"/>
          <p:cNvSpPr>
            <a:spLocks noGrp="1" noChangeArrowheads="1"/>
          </p:cNvSpPr>
          <p:nvPr>
            <p:ph type="title"/>
          </p:nvPr>
        </p:nvSpPr>
        <p:spPr/>
        <p:txBody>
          <a:bodyPr/>
          <a:lstStyle/>
          <a:p>
            <a:r>
              <a:rPr lang="en-US" altLang="es-ES" smtClean="0"/>
              <a:t>Casos practicos de Ocupaciones y Piquetes</a:t>
            </a:r>
          </a:p>
        </p:txBody>
      </p:sp>
      <p:sp>
        <p:nvSpPr>
          <p:cNvPr id="3" name="2 Marcador de contenido"/>
          <p:cNvSpPr>
            <a:spLocks noGrp="1"/>
          </p:cNvSpPr>
          <p:nvPr>
            <p:ph idx="1"/>
          </p:nvPr>
        </p:nvSpPr>
        <p:spPr>
          <a:xfrm>
            <a:off x="457200" y="1600200"/>
            <a:ext cx="8229600" cy="4997450"/>
          </a:xfrm>
        </p:spPr>
        <p:txBody>
          <a:bodyPr>
            <a:normAutofit fontScale="45000"/>
          </a:bodyPr>
          <a:lstStyle/>
          <a:p>
            <a:pPr algn="just" fontAlgn="auto"/>
            <a:r>
              <a:rPr lang="en-US" altLang="es-ES" sz="5000" b="1" noProof="1" smtClean="0">
                <a:sym typeface="+mn-ea"/>
              </a:rPr>
              <a:t>Ocupacion de Estacion de Servicio en Santa Clara del Olimar (Junio 2018)</a:t>
            </a:r>
            <a:r>
              <a:rPr lang="en-US" altLang="es-ES" sz="5000" noProof="1" smtClean="0">
                <a:sym typeface="+mn-ea"/>
              </a:rPr>
              <a:t>: </a:t>
            </a:r>
          </a:p>
          <a:p>
            <a:pPr marL="0" indent="0" algn="just" fontAlgn="auto">
              <a:buFont typeface="Arial" pitchFamily="34" charset="0"/>
              <a:buNone/>
            </a:pPr>
            <a:endParaRPr lang="en-US" altLang="es-ES" sz="5000" noProof="1" smtClean="0">
              <a:sym typeface="+mn-ea"/>
            </a:endParaRPr>
          </a:p>
          <a:p>
            <a:pPr algn="just" fontAlgn="auto"/>
            <a:r>
              <a:rPr lang="en-US" altLang="es-ES" sz="5000" b="1" noProof="1" smtClean="0">
                <a:sym typeface="+mn-ea"/>
              </a:rPr>
              <a:t>Ocupacion Planta Frigorifica Frigo de Salto (mayo 2018)</a:t>
            </a:r>
            <a:r>
              <a:rPr lang="en-US" altLang="es-ES" sz="5000" noProof="1" smtClean="0">
                <a:sym typeface="+mn-ea"/>
              </a:rPr>
              <a:t>: </a:t>
            </a:r>
          </a:p>
          <a:p>
            <a:pPr algn="just" fontAlgn="auto"/>
            <a:endParaRPr lang="en-US" altLang="es-ES" sz="5000" noProof="1" smtClean="0">
              <a:sym typeface="+mn-ea"/>
            </a:endParaRPr>
          </a:p>
          <a:p>
            <a:pPr algn="just" fontAlgn="auto"/>
            <a:r>
              <a:rPr lang="en-US" altLang="es-ES" sz="5000" b="1" noProof="1" smtClean="0">
                <a:sym typeface="+mn-ea"/>
              </a:rPr>
              <a:t>Ocupacion EQUITAL (2013)</a:t>
            </a:r>
            <a:r>
              <a:rPr lang="en-US" altLang="es-ES" sz="5000" noProof="1" smtClean="0">
                <a:sym typeface="+mn-ea"/>
              </a:rPr>
              <a:t>: </a:t>
            </a:r>
          </a:p>
          <a:p>
            <a:pPr algn="just" fontAlgn="auto"/>
            <a:endParaRPr lang="en-US" altLang="es-ES" sz="5000" noProof="1" smtClean="0">
              <a:sym typeface="+mn-ea"/>
            </a:endParaRPr>
          </a:p>
          <a:p>
            <a:pPr algn="just" fontAlgn="auto"/>
            <a:r>
              <a:rPr lang="en-US" altLang="es-ES" sz="5000" b="1" noProof="1" smtClean="0">
                <a:sym typeface="+mn-ea"/>
              </a:rPr>
              <a:t>Piquete en UPM (2016)</a:t>
            </a:r>
            <a:r>
              <a:rPr lang="en-US" altLang="es-ES" sz="5000" noProof="1" smtClean="0">
                <a:sym typeface="+mn-ea"/>
              </a:rPr>
              <a:t>: </a:t>
            </a:r>
          </a:p>
          <a:p>
            <a:pPr algn="just" fontAlgn="auto"/>
            <a:endParaRPr lang="en-US" altLang="es-ES" sz="5000" noProof="1" smtClean="0">
              <a:sym typeface="+mn-ea"/>
            </a:endParaRPr>
          </a:p>
          <a:p>
            <a:pPr algn="just" fontAlgn="auto"/>
            <a:r>
              <a:rPr lang="en-US" altLang="es-ES" sz="5000" b="1" noProof="1" smtClean="0">
                <a:sym typeface="+mn-ea"/>
              </a:rPr>
              <a:t>Piquete Frigorifico Canelones (2008)</a:t>
            </a:r>
            <a:r>
              <a:rPr lang="en-US" altLang="es-ES" sz="5000" noProof="1" smtClean="0">
                <a:sym typeface="+mn-ea"/>
              </a:rPr>
              <a:t>: </a:t>
            </a:r>
            <a:r>
              <a:rPr lang="en-US" altLang="es-ES" sz="5000" b="1" noProof="1" smtClean="0">
                <a:sym typeface="+mn-ea"/>
              </a:rPr>
              <a:t>Piquete Plantacion de Arandanos - Empresa Costa de Oro (2011)</a:t>
            </a:r>
            <a:r>
              <a:rPr lang="en-US" altLang="es-ES" sz="5000" noProof="1" smtClean="0">
                <a:sym typeface="+mn-ea"/>
              </a:rPr>
              <a:t>: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1 Título"/>
          <p:cNvSpPr>
            <a:spLocks noGrp="1" noChangeArrowheads="1"/>
          </p:cNvSpPr>
          <p:nvPr>
            <p:ph type="title"/>
          </p:nvPr>
        </p:nvSpPr>
        <p:spPr/>
        <p:txBody>
          <a:bodyPr/>
          <a:lstStyle/>
          <a:p>
            <a:r>
              <a:rPr lang="en-US" altLang="es-ES" smtClean="0"/>
              <a:t>Casos practicos de Ocupaciones y Piquetes</a:t>
            </a:r>
          </a:p>
        </p:txBody>
      </p:sp>
      <p:sp>
        <p:nvSpPr>
          <p:cNvPr id="68610" name="2 Marcador de contenido"/>
          <p:cNvSpPr>
            <a:spLocks noGrp="1" noChangeArrowheads="1"/>
          </p:cNvSpPr>
          <p:nvPr>
            <p:ph idx="1"/>
          </p:nvPr>
        </p:nvSpPr>
        <p:spPr>
          <a:xfrm>
            <a:off x="457200" y="1600200"/>
            <a:ext cx="8229600" cy="4997450"/>
          </a:xfrm>
        </p:spPr>
        <p:txBody>
          <a:bodyPr/>
          <a:lstStyle/>
          <a:p>
            <a:pPr algn="just"/>
            <a:r>
              <a:rPr lang="en-US" altLang="es-ES" sz="5000" b="1" smtClean="0"/>
              <a:t>Ocupacion de Friopan (mayo 2019): </a:t>
            </a:r>
            <a:endParaRPr lang="en-US" altLang="es-ES" sz="5000"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1 Título"/>
          <p:cNvSpPr>
            <a:spLocks noGrp="1" noChangeArrowheads="1"/>
          </p:cNvSpPr>
          <p:nvPr>
            <p:ph type="title"/>
          </p:nvPr>
        </p:nvSpPr>
        <p:spPr/>
        <p:txBody>
          <a:bodyPr/>
          <a:lstStyle/>
          <a:p>
            <a:r>
              <a:rPr lang="en-US" altLang="es-ES" smtClean="0"/>
              <a:t>Casos practicos de Ocupaciones y Piquetes</a:t>
            </a:r>
          </a:p>
        </p:txBody>
      </p:sp>
      <p:sp>
        <p:nvSpPr>
          <p:cNvPr id="3" name="2 Marcador de contenido"/>
          <p:cNvSpPr>
            <a:spLocks noGrp="1"/>
          </p:cNvSpPr>
          <p:nvPr>
            <p:ph idx="1"/>
          </p:nvPr>
        </p:nvSpPr>
        <p:spPr>
          <a:xfrm>
            <a:off x="457200" y="1600200"/>
            <a:ext cx="8229600" cy="4997450"/>
          </a:xfrm>
        </p:spPr>
        <p:txBody>
          <a:bodyPr>
            <a:normAutofit fontScale="70000"/>
          </a:bodyPr>
          <a:lstStyle/>
          <a:p>
            <a:pPr algn="just" fontAlgn="auto"/>
            <a:r>
              <a:rPr lang="en-US" altLang="es-ES" sz="5000" noProof="1" smtClean="0">
                <a:sym typeface="+mn-ea"/>
              </a:rPr>
              <a:t>Por todo esto, es que se recomienda que en caso de ser victima de una medida gremial ilicita, se proceda a recoger pruebas documentales, fotografias, filmaciones, grabaciones, intervencion de escribano publico que labre actas notariales, declaraciones de testigos, etc a efectos de poder defenderse correctamente de medidas de este tipo.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fontAlgn="auto"/>
            <a:r>
              <a:rPr lang="es-ES" noProof="1" smtClean="0"/>
              <a:t>                Historia Derecho Colectivo</a:t>
            </a:r>
            <a:endParaRPr lang="es-ES" noProof="1"/>
          </a:p>
        </p:txBody>
      </p:sp>
      <p:sp>
        <p:nvSpPr>
          <p:cNvPr id="3" name="2 Marcador de contenido"/>
          <p:cNvSpPr>
            <a:spLocks noGrp="1"/>
          </p:cNvSpPr>
          <p:nvPr>
            <p:ph idx="1"/>
          </p:nvPr>
        </p:nvSpPr>
        <p:spPr/>
        <p:txBody>
          <a:bodyPr>
            <a:normAutofit fontScale="85000" lnSpcReduction="20000"/>
          </a:bodyPr>
          <a:lstStyle/>
          <a:p>
            <a:pPr fontAlgn="auto"/>
            <a:endParaRPr lang="es-ES" noProof="1" smtClean="0"/>
          </a:p>
          <a:p>
            <a:pPr algn="just" fontAlgn="auto"/>
            <a:r>
              <a:rPr lang="es-ES" noProof="1" smtClean="0"/>
              <a:t>En </a:t>
            </a:r>
            <a:r>
              <a:rPr lang="es-ES" b="1" noProof="1" smtClean="0"/>
              <a:t>1985</a:t>
            </a:r>
            <a:r>
              <a:rPr lang="es-ES" noProof="1" smtClean="0"/>
              <a:t> se restablecieron nuevamente los CS</a:t>
            </a:r>
          </a:p>
          <a:p>
            <a:pPr algn="just" fontAlgn="auto"/>
            <a:endParaRPr lang="es-ES" noProof="1" smtClean="0"/>
          </a:p>
          <a:p>
            <a:pPr algn="just" fontAlgn="auto"/>
            <a:r>
              <a:rPr lang="es-ES" noProof="1" smtClean="0"/>
              <a:t>En </a:t>
            </a:r>
            <a:r>
              <a:rPr lang="es-ES" b="1" noProof="1" smtClean="0"/>
              <a:t>1991-1992</a:t>
            </a:r>
            <a:r>
              <a:rPr lang="es-ES" noProof="1" smtClean="0"/>
              <a:t> se suspendieron los CS a nivel tripartito. El gobierno se limitó a fijar el SMN, Salario mínimo rural y salario mínimo del sector doméstico. </a:t>
            </a:r>
          </a:p>
          <a:p>
            <a:pPr algn="just" fontAlgn="auto">
              <a:buFont typeface="Arial" pitchFamily="34" charset="0"/>
              <a:buNone/>
            </a:pPr>
            <a:r>
              <a:rPr lang="es-ES" noProof="1" smtClean="0"/>
              <a:t>    </a:t>
            </a:r>
          </a:p>
          <a:p>
            <a:pPr algn="just" fontAlgn="auto">
              <a:buFont typeface="Arial" pitchFamily="34" charset="0"/>
              <a:buNone/>
            </a:pPr>
            <a:r>
              <a:rPr lang="es-ES" noProof="1" smtClean="0"/>
              <a:t>     A pesar de no haber CS a nivel tripartito, siguió existiendo negociación colectiva a nivel bipartito en sectores con larga tradición de negociación, suscribiéndose convenios colectivos.</a:t>
            </a:r>
          </a:p>
          <a:p>
            <a:pPr algn="just" fontAlgn="auto"/>
            <a:endParaRPr lang="es-ES" noProof="1" smtClean="0"/>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8197"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fontAlgn="auto"/>
            <a:r>
              <a:rPr lang="es-ES" noProof="1" smtClean="0"/>
              <a:t>                Historia Derecho Colectivo</a:t>
            </a:r>
            <a:endParaRPr lang="es-ES" noProof="1"/>
          </a:p>
        </p:txBody>
      </p:sp>
      <p:sp>
        <p:nvSpPr>
          <p:cNvPr id="3" name="2 Marcador de contenido"/>
          <p:cNvSpPr>
            <a:spLocks noGrp="1"/>
          </p:cNvSpPr>
          <p:nvPr>
            <p:ph idx="1"/>
          </p:nvPr>
        </p:nvSpPr>
        <p:spPr/>
        <p:txBody>
          <a:bodyPr>
            <a:normAutofit fontScale="92500" lnSpcReduction="20000"/>
          </a:bodyPr>
          <a:lstStyle/>
          <a:p>
            <a:pPr fontAlgn="auto"/>
            <a:endParaRPr lang="es-ES" noProof="1" smtClean="0"/>
          </a:p>
          <a:p>
            <a:pPr algn="just" fontAlgn="auto"/>
            <a:r>
              <a:rPr lang="es-ES" noProof="1" smtClean="0"/>
              <a:t>En el año </a:t>
            </a:r>
            <a:r>
              <a:rPr lang="es-ES" b="1" noProof="1" smtClean="0"/>
              <a:t>2005</a:t>
            </a:r>
            <a:r>
              <a:rPr lang="es-ES" noProof="1" smtClean="0"/>
              <a:t> hubo nueva convocatoria de los CS</a:t>
            </a:r>
          </a:p>
          <a:p>
            <a:pPr algn="just" fontAlgn="auto"/>
            <a:endParaRPr lang="es-ES" noProof="1" smtClean="0"/>
          </a:p>
          <a:p>
            <a:pPr algn="just" fontAlgn="auto"/>
            <a:r>
              <a:rPr lang="es-ES" noProof="1" smtClean="0"/>
              <a:t>Año </a:t>
            </a:r>
            <a:r>
              <a:rPr lang="es-ES" b="1" noProof="1" smtClean="0"/>
              <a:t>2009</a:t>
            </a:r>
            <a:r>
              <a:rPr lang="es-ES" noProof="1" smtClean="0"/>
              <a:t> se aprueba Ley Nº 18.566 de NC – negociación tripartita y obligatoria a nivel de rama. </a:t>
            </a:r>
          </a:p>
          <a:p>
            <a:pPr algn="just" fontAlgn="auto"/>
            <a:endParaRPr lang="es-ES" noProof="1" smtClean="0"/>
          </a:p>
          <a:p>
            <a:pPr algn="just" fontAlgn="auto"/>
            <a:r>
              <a:rPr lang="es-ES" noProof="1" smtClean="0"/>
              <a:t>Hasta el </a:t>
            </a:r>
            <a:r>
              <a:rPr lang="es-ES" b="1" noProof="1" smtClean="0"/>
              <a:t>presente</a:t>
            </a:r>
            <a:r>
              <a:rPr lang="es-ES" noProof="1" smtClean="0"/>
              <a:t> se sigue negociando en CS (por abrirse la 9º ronda de consejos de salarios)</a:t>
            </a:r>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9221"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1 Título"/>
          <p:cNvSpPr>
            <a:spLocks noGrp="1" noChangeArrowheads="1"/>
          </p:cNvSpPr>
          <p:nvPr>
            <p:ph type="title"/>
          </p:nvPr>
        </p:nvSpPr>
        <p:spPr/>
        <p:txBody>
          <a:bodyPr/>
          <a:lstStyle/>
          <a:p>
            <a:r>
              <a:rPr lang="es-ES" altLang="zh-CN" smtClean="0"/>
              <a:t>         Principios que lo rigen</a:t>
            </a:r>
          </a:p>
        </p:txBody>
      </p:sp>
      <p:sp>
        <p:nvSpPr>
          <p:cNvPr id="3" name="2 Marcador de contenido"/>
          <p:cNvSpPr>
            <a:spLocks noGrp="1"/>
          </p:cNvSpPr>
          <p:nvPr>
            <p:ph idx="1"/>
          </p:nvPr>
        </p:nvSpPr>
        <p:spPr>
          <a:xfrm>
            <a:off x="457200" y="1600200"/>
            <a:ext cx="8229600" cy="4781550"/>
          </a:xfrm>
        </p:spPr>
        <p:txBody>
          <a:bodyPr>
            <a:normAutofit fontScale="77500" lnSpcReduction="20000"/>
          </a:bodyPr>
          <a:lstStyle/>
          <a:p>
            <a:pPr fontAlgn="auto"/>
            <a:endParaRPr lang="es-ES" noProof="1" smtClean="0"/>
          </a:p>
          <a:p>
            <a:pPr algn="just" fontAlgn="auto"/>
            <a:r>
              <a:rPr lang="es-ES" noProof="1" smtClean="0"/>
              <a:t>Libertad para trabajadores y empleadores en crear las organizaciones profesionales que estimen convenientes, para la defensa de sus intereses (CIT 87 OIT). </a:t>
            </a:r>
          </a:p>
          <a:p>
            <a:pPr algn="just" fontAlgn="auto"/>
            <a:endParaRPr lang="es-ES" noProof="1" smtClean="0"/>
          </a:p>
          <a:p>
            <a:pPr algn="just" fontAlgn="auto"/>
            <a:r>
              <a:rPr lang="es-ES" noProof="1" smtClean="0"/>
              <a:t>Derecho a una NC bipartita, libre y voluntaria sin injerencia del gobierno (CIT 98 OIT)</a:t>
            </a:r>
          </a:p>
          <a:p>
            <a:pPr algn="just" fontAlgn="auto"/>
            <a:endParaRPr lang="es-ES" noProof="1" smtClean="0"/>
          </a:p>
          <a:p>
            <a:pPr algn="just" fontAlgn="auto"/>
            <a:r>
              <a:rPr lang="es-ES" noProof="1" smtClean="0"/>
              <a:t>Principio de Buena Fe – ambas partes deben dirigir la NC de buena fe, celebrando negociaciones verdaderas y constructivas manteniendo relación de confianza. Utilización de mecanismos de solución de conflictos para asegurar respeto mutuo a los derechos y responsabilidades de las partes. </a:t>
            </a:r>
          </a:p>
        </p:txBody>
      </p:sp>
      <p:sp>
        <p:nvSpPr>
          <p:cNvPr id="4" name="Rectángulo 26"/>
          <p:cNvSpPr/>
          <p:nvPr/>
        </p:nvSpPr>
        <p:spPr>
          <a:xfrm>
            <a:off x="0" y="6475413"/>
            <a:ext cx="9144000" cy="382587"/>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p>
        </p:txBody>
      </p:sp>
      <p:sp>
        <p:nvSpPr>
          <p:cNvPr id="5" name="Rectángulo 25"/>
          <p:cNvSpPr/>
          <p:nvPr/>
        </p:nvSpPr>
        <p:spPr>
          <a:xfrm>
            <a:off x="0" y="0"/>
            <a:ext cx="9144000" cy="320675"/>
          </a:xfrm>
          <a:prstGeom prst="rect">
            <a:avLst/>
          </a:prstGeom>
          <a:solidFill>
            <a:srgbClr val="1F2569">
              <a:alpha val="90000"/>
            </a:srgb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s-ES" sz="1350" noProof="1">
              <a:solidFill>
                <a:srgbClr val="1F2569"/>
              </a:solidFill>
            </a:endParaRPr>
          </a:p>
        </p:txBody>
      </p:sp>
      <p:pic>
        <p:nvPicPr>
          <p:cNvPr id="10245" name="Imagen 3"/>
          <p:cNvPicPr>
            <a:picLocks noChangeAspect="1" noChangeArrowheads="1"/>
          </p:cNvPicPr>
          <p:nvPr/>
        </p:nvPicPr>
        <p:blipFill>
          <a:blip r:embed="rId2" cstate="print"/>
          <a:srcRect/>
          <a:stretch>
            <a:fillRect/>
          </a:stretch>
        </p:blipFill>
        <p:spPr bwMode="auto">
          <a:xfrm>
            <a:off x="250825" y="404813"/>
            <a:ext cx="2262188" cy="124618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4207</Words>
  <Application>Microsoft Office PowerPoint</Application>
  <PresentationFormat>Presentación en pantalla (4:3)</PresentationFormat>
  <Paragraphs>352</Paragraphs>
  <Slides>67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67</vt:i4>
      </vt:variant>
    </vt:vector>
  </HeadingPairs>
  <TitlesOfParts>
    <vt:vector size="74" baseType="lpstr">
      <vt:lpstr>Arial</vt:lpstr>
      <vt:lpstr>SimSun</vt:lpstr>
      <vt:lpstr>Wingdings</vt:lpstr>
      <vt:lpstr>Calibri</vt:lpstr>
      <vt:lpstr>Microsoft YaHei</vt:lpstr>
      <vt:lpstr>Arial Unicode MS</vt:lpstr>
      <vt:lpstr>Tema de Office</vt:lpstr>
      <vt:lpstr>DERECHO COLECTIVO</vt:lpstr>
      <vt:lpstr>    Derecho Colectivo</vt:lpstr>
      <vt:lpstr>    Derecho Colectivo</vt:lpstr>
      <vt:lpstr>    Derecho Colectivo</vt:lpstr>
      <vt:lpstr>                Historia Derecho Colectivo</vt:lpstr>
      <vt:lpstr>                Historia Derecho Colectivo</vt:lpstr>
      <vt:lpstr>                Historia Derecho Colectivo</vt:lpstr>
      <vt:lpstr>                Historia Derecho Colectivo</vt:lpstr>
      <vt:lpstr>         Principios que lo rigen</vt:lpstr>
      <vt:lpstr>         Materias objeto de NC</vt:lpstr>
      <vt:lpstr>         Ambito de aplicación</vt:lpstr>
      <vt:lpstr>         Ambito de aplicación</vt:lpstr>
      <vt:lpstr>         Ambito de aplicación</vt:lpstr>
      <vt:lpstr>         Ambito de aplicación</vt:lpstr>
      <vt:lpstr>         Ambito de aplicación</vt:lpstr>
      <vt:lpstr>         Sujetos intervinientes</vt:lpstr>
      <vt:lpstr>         Sujetos intervinientes</vt:lpstr>
      <vt:lpstr>             Derechos y Obligaciones</vt:lpstr>
      <vt:lpstr>             Derechos y Obligaciones</vt:lpstr>
      <vt:lpstr>             Derechos y Obligaciones</vt:lpstr>
      <vt:lpstr>             Derechos y Obligaciones</vt:lpstr>
      <vt:lpstr>             Adopción de decisiones</vt:lpstr>
      <vt:lpstr>Convenios Colectivos</vt:lpstr>
      <vt:lpstr>Convenios Colectivos</vt:lpstr>
      <vt:lpstr>Convenios Colectivos</vt:lpstr>
      <vt:lpstr>Convenios Colectivos</vt:lpstr>
      <vt:lpstr>Convenios Colectivos</vt:lpstr>
      <vt:lpstr>Convenios Colectivos</vt:lpstr>
      <vt:lpstr>Convenios Colectivos</vt:lpstr>
      <vt:lpstr>Convenios Colectivos</vt:lpstr>
      <vt:lpstr>Convenios Colectivos</vt:lpstr>
      <vt:lpstr>Convenios Colectivos</vt:lpstr>
      <vt:lpstr>Convenios Colectivos</vt:lpstr>
      <vt:lpstr>Convenios Colectivos</vt:lpstr>
      <vt:lpstr>Convenios Colectivos</vt:lpstr>
      <vt:lpstr>Convenios Colectivos</vt:lpstr>
      <vt:lpstr>Convenios Colectivos</vt:lpstr>
      <vt:lpstr>CONFLICTOS COLECTIVOS</vt:lpstr>
      <vt:lpstr>Organos que intervienen en Conflictos Colectivos</vt:lpstr>
      <vt:lpstr>Organos que intervienen en Conflictos Colectivos</vt:lpstr>
      <vt:lpstr>Diapositiva 41</vt:lpstr>
      <vt:lpstr>Huelga</vt:lpstr>
      <vt:lpstr>Normas Nacionales que hacen referencia al Derecho de Huelga</vt:lpstr>
      <vt:lpstr>Titularidad del Derecho de Huelga</vt:lpstr>
      <vt:lpstr>Alcance del Derecho de Huelga</vt:lpstr>
      <vt:lpstr>Limites al Derecho de Huelga</vt:lpstr>
      <vt:lpstr>Limites al Derecho de Huelga</vt:lpstr>
      <vt:lpstr>Limites al Derecho de Huelga</vt:lpstr>
      <vt:lpstr>Limites al Derecho de Huelga</vt:lpstr>
      <vt:lpstr>Efectos de la Huelga</vt:lpstr>
      <vt:lpstr>Efectos de la Huelga</vt:lpstr>
      <vt:lpstr>Efectos de la Huelga</vt:lpstr>
      <vt:lpstr>Efectos de la Huelga</vt:lpstr>
      <vt:lpstr>Efectos de la Huelga</vt:lpstr>
      <vt:lpstr>Modalidades de huelga atipica</vt:lpstr>
      <vt:lpstr>Ocupaciones de lugares de trabajo</vt:lpstr>
      <vt:lpstr>Ocupaciones</vt:lpstr>
      <vt:lpstr>Ocupaciones</vt:lpstr>
      <vt:lpstr>Ocupaciones</vt:lpstr>
      <vt:lpstr>Piquetes sindicales</vt:lpstr>
      <vt:lpstr>Piquetes</vt:lpstr>
      <vt:lpstr>Tipos de Piquetes</vt:lpstr>
      <vt:lpstr>Problemas Practicos durante los Conflictos Colectivos</vt:lpstr>
      <vt:lpstr>Problemas Practicos durante los Conflictos Colectivos</vt:lpstr>
      <vt:lpstr>Casos practicos de Ocupaciones y Piquetes</vt:lpstr>
      <vt:lpstr>Casos practicos de Ocupaciones y Piquetes</vt:lpstr>
      <vt:lpstr>Casos practicos de Ocupaciones y Piquetes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NEGOCIACION</dc:title>
  <dc:creator>dyarza</dc:creator>
  <cp:lastModifiedBy>dyarza</cp:lastModifiedBy>
  <cp:revision>151</cp:revision>
  <dcterms:created xsi:type="dcterms:W3CDTF">2021-06-24T18:53:00Z</dcterms:created>
  <dcterms:modified xsi:type="dcterms:W3CDTF">2021-07-16T20:14:14Z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1033-11.2.0.10200</vt:lpwstr>
  </property>
</Properties>
</file>