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charts/chart9.xml" ContentType="application/vnd.openxmlformats-officedocument.drawingml.chart+xml"/>
  <Override PartName="/ppt/notesSlides/notesSlide11.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notesSlides/notesSlide12.xml" ContentType="application/vnd.openxmlformats-officedocument.presentationml.notesSlide+xml"/>
  <Override PartName="/ppt/charts/chart13.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notesSlides/notesSlide14.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5.xml" ContentType="application/vnd.openxmlformats-officedocument.presentationml.notesSlide+xml"/>
  <Override PartName="/ppt/charts/chart18.xml" ContentType="application/vnd.openxmlformats-officedocument.drawingml.chart+xml"/>
  <Override PartName="/ppt/notesSlides/notesSlide16.xml" ContentType="application/vnd.openxmlformats-officedocument.presentationml.notesSlide+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notesSlides/notesSlide17.xml" ContentType="application/vnd.openxmlformats-officedocument.presentationml.notesSlide+xml"/>
  <Override PartName="/ppt/charts/chart22.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8.xml" ContentType="application/vnd.openxmlformats-officedocument.presentationml.notesSlide+xml"/>
  <Override PartName="/ppt/charts/chart23.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xml" ContentType="application/vnd.openxmlformats-officedocument.themeOverride+xml"/>
  <Override PartName="/ppt/notesSlides/notesSlide19.xml" ContentType="application/vnd.openxmlformats-officedocument.presentationml.notesSlide+xml"/>
  <Override PartName="/ppt/charts/chart24.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2.xml" ContentType="application/vnd.openxmlformats-officedocument.themeOverride+xml"/>
  <Override PartName="/ppt/charts/chart25.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26.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0.xml" ContentType="application/vnd.openxmlformats-officedocument.presentationml.notesSlide+xml"/>
  <Override PartName="/ppt/charts/chart27.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28.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29.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21.xml" ContentType="application/vnd.openxmlformats-officedocument.presentationml.notesSlide+xml"/>
  <Override PartName="/ppt/charts/chart30.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31.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32.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3.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34.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35.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36.xml" ContentType="application/vnd.openxmlformats-officedocument.drawingml.chart+xml"/>
  <Override PartName="/ppt/notesSlides/notesSlide24.xml" ContentType="application/vnd.openxmlformats-officedocument.presentationml.notesSlide+xml"/>
  <Override PartName="/ppt/charts/chart37.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38.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39.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40.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41.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42.xml" ContentType="application/vnd.openxmlformats-officedocument.drawingml.chart+xml"/>
  <Override PartName="/ppt/charts/style27.xml" ContentType="application/vnd.ms-office.chartstyle+xml"/>
  <Override PartName="/ppt/charts/colors27.xml" ContentType="application/vnd.ms-office.chartcolorstyl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handoutMasterIdLst>
    <p:handoutMasterId r:id="rId28"/>
  </p:handoutMasterIdLst>
  <p:sldIdLst>
    <p:sldId id="256" r:id="rId2"/>
    <p:sldId id="467" r:id="rId3"/>
    <p:sldId id="468" r:id="rId4"/>
    <p:sldId id="487" r:id="rId5"/>
    <p:sldId id="435" r:id="rId6"/>
    <p:sldId id="436" r:id="rId7"/>
    <p:sldId id="438" r:id="rId8"/>
    <p:sldId id="439" r:id="rId9"/>
    <p:sldId id="437" r:id="rId10"/>
    <p:sldId id="353" r:id="rId11"/>
    <p:sldId id="463" r:id="rId12"/>
    <p:sldId id="354" r:id="rId13"/>
    <p:sldId id="440" r:id="rId14"/>
    <p:sldId id="466" r:id="rId15"/>
    <p:sldId id="441" r:id="rId16"/>
    <p:sldId id="483" r:id="rId17"/>
    <p:sldId id="454" r:id="rId18"/>
    <p:sldId id="364" r:id="rId19"/>
    <p:sldId id="485" r:id="rId20"/>
    <p:sldId id="486" r:id="rId21"/>
    <p:sldId id="488" r:id="rId22"/>
    <p:sldId id="422" r:id="rId23"/>
    <p:sldId id="386" r:id="rId24"/>
    <p:sldId id="387" r:id="rId25"/>
    <p:sldId id="276" r:id="rId26"/>
  </p:sldIdLst>
  <p:sldSz cx="18288000" cy="10287000"/>
  <p:notesSz cx="6797675" cy="9926638"/>
  <p:embeddedFontLst>
    <p:embeddedFont>
      <p:font typeface="Poppins SemiBold" panose="020B0604020202020204" charset="0"/>
      <p:regular r:id="rId29"/>
      <p:bold r:id="rId30"/>
      <p:italic r:id="rId31"/>
      <p:boldItalic r:id="rId32"/>
    </p:embeddedFont>
    <p:embeddedFont>
      <p:font typeface="Alegreya Sans Bold Bold" panose="020B0604020202020204" charset="0"/>
      <p:regular r:id="rId33"/>
    </p:embeddedFont>
    <p:embeddedFont>
      <p:font typeface="Calibri Light" panose="020F0302020204030204" pitchFamily="34" charset="0"/>
      <p:regular r:id="rId34"/>
      <p:italic r:id="rId35"/>
    </p:embeddedFont>
    <p:embeddedFont>
      <p:font typeface="Alegreya Sans Bold" panose="020B0604020202020204" charset="0"/>
      <p:regular r:id="rId36"/>
    </p:embeddedFont>
    <p:embeddedFont>
      <p:font typeface="Nunito Sans Extra Light" panose="020B0604020202020204" charset="0"/>
      <p:regular r:id="rId37"/>
    </p:embeddedFont>
    <p:embeddedFont>
      <p:font typeface="MS PGothic" panose="020B0600070205080204" pitchFamily="34" charset="-128"/>
      <p:regular r:id="rId38"/>
    </p:embeddedFont>
    <p:embeddedFont>
      <p:font typeface="Calibri" panose="020F0502020204030204" pitchFamily="34" charset="0"/>
      <p:regular r:id="rId39"/>
      <p:bold r:id="rId40"/>
      <p:italic r:id="rId41"/>
      <p:boldItalic r:id="rId42"/>
    </p:embeddedFont>
    <p:embeddedFont>
      <p:font typeface="Poppins Bold" panose="020B0604020202020204" charset="0"/>
      <p:regular r:id="rId4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fía Scagni" initials="SS" lastIdx="1" clrIdx="0">
    <p:extLst>
      <p:ext uri="{19B8F6BF-5375-455C-9EA6-DF929625EA0E}">
        <p15:presenceInfo xmlns:p15="http://schemas.microsoft.com/office/powerpoint/2012/main" userId="S-1-5-21-4070624422-4268973195-787995616-36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2569"/>
    <a:srgbClr val="CC6600"/>
    <a:srgbClr val="FF9900"/>
    <a:srgbClr val="CC3300"/>
    <a:srgbClr val="FBA147"/>
    <a:srgbClr val="034BA2"/>
    <a:srgbClr val="F9AD6F"/>
    <a:srgbClr val="F8A662"/>
    <a:srgbClr val="F7A45F"/>
    <a:srgbClr val="F9B8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92" autoAdjust="0"/>
    <p:restoredTop sz="94109" autoAdjust="0"/>
  </p:normalViewPr>
  <p:slideViewPr>
    <p:cSldViewPr>
      <p:cViewPr varScale="1">
        <p:scale>
          <a:sx n="46" d="100"/>
          <a:sy n="46" d="100"/>
        </p:scale>
        <p:origin x="581"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3.fntdata"/></Relationships>
</file>

<file path=ppt/charts/_rels/chart1.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servidor2003\ESTUDIOS-ECONOMICOS\Encuestas\Encuestas%20trimestrales\Montevideo\2023\III%20trimestre%202023\graficas%20para%20twitter%20tercer%20trimestre%202023.xlsx" TargetMode="External"/><Relationship Id="rId2" Type="http://schemas.microsoft.com/office/2011/relationships/chartColorStyle" Target="colors6.xml"/><Relationship Id="rId1" Type="http://schemas.microsoft.com/office/2011/relationships/chartStyle" Target="style6.xml"/></Relationships>
</file>

<file path=ppt/charts/_rels/chart14.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7.xml.rels><?xml version="1.0" encoding="UTF-8" standalone="yes"?>
<Relationships xmlns="http://schemas.openxmlformats.org/package/2006/relationships"><Relationship Id="rId3" Type="http://schemas.openxmlformats.org/officeDocument/2006/relationships/oleObject" Target="file:///\\servidor2003\ESTUDIOS-ECONOMICOS\Encuestas\Encuestas%20trimestrales\Montevideo\An&#225;lisis%20Demetra%20Encuesta\indice%20SCyS.xls" TargetMode="External"/><Relationship Id="rId2" Type="http://schemas.microsoft.com/office/2011/relationships/chartColorStyle" Target="colors7.xml"/><Relationship Id="rId1" Type="http://schemas.microsoft.com/office/2011/relationships/chartStyle" Target="style7.xml"/></Relationships>
</file>

<file path=ppt/charts/_rels/chart18.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servidor2003\ESTUDIOS-ECONOMICOS\Estad&#236;sticas\serie%20estadisticas%20depuradas\parte%201%20%20aUSAR.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22.xml.rels><?xml version="1.0" encoding="UTF-8" standalone="yes"?>
<Relationships xmlns="http://schemas.openxmlformats.org/package/2006/relationships"><Relationship Id="rId3" Type="http://schemas.openxmlformats.org/officeDocument/2006/relationships/oleObject" Target="file:///\\servidor2003\ESTUDIOS-ECONOMICOS\Encuestas\Encuestas%20trimestrales\Montevideo\2023\III%20trimestre%202023\graficas%20para%20twitter%20tercer%20trimestre%202023.xlsx" TargetMode="External"/><Relationship Id="rId2" Type="http://schemas.microsoft.com/office/2011/relationships/chartColorStyle" Target="colors8.xml"/><Relationship Id="rId1" Type="http://schemas.microsoft.com/office/2011/relationships/chartStyle" Target="style8.xm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servidor2003\ESTUDIOS-ECONOMICOS\Encuestas\Encuestas%20trimestrales\Montevideo\2023\III%20trimestre%202023\graficas%20para%20twitter%20tercer%20trimestre%202023.xlsx" TargetMode="Externa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servidor2003\ESTUDIOS-ECONOMICOS\Estad&#236;sticas\Indice%20de%20Precios%20Fronterizos.xlsx" TargetMode="External"/></Relationships>
</file>

<file path=ppt/charts/_rels/chart25.xml.rels><?xml version="1.0" encoding="UTF-8" standalone="yes"?>
<Relationships xmlns="http://schemas.openxmlformats.org/package/2006/relationships"><Relationship Id="rId3" Type="http://schemas.openxmlformats.org/officeDocument/2006/relationships/oleObject" Target="file:///\\servidor2003\ESTUDIOS-ECONOMICOS\Estad&#236;sticas\Indice%20de%20Precios%20Fronterizos.xlsx" TargetMode="External"/><Relationship Id="rId2" Type="http://schemas.microsoft.com/office/2011/relationships/chartColorStyle" Target="colors11.xml"/><Relationship Id="rId1" Type="http://schemas.microsoft.com/office/2011/relationships/chartStyle" Target="style11.xml"/></Relationships>
</file>

<file path=ppt/charts/_rels/chart26.xml.rels><?xml version="1.0" encoding="UTF-8" standalone="yes"?>
<Relationships xmlns="http://schemas.openxmlformats.org/package/2006/relationships"><Relationship Id="rId3" Type="http://schemas.openxmlformats.org/officeDocument/2006/relationships/oleObject" Target="file:///\\servidor2003\ESTUDIOS-ECONOMICOS\Estad&#236;sticas\serie%20estadisticas%20depuradas\parte%201%20%20aUSAR.xlsx" TargetMode="External"/><Relationship Id="rId2" Type="http://schemas.microsoft.com/office/2011/relationships/chartColorStyle" Target="colors12.xml"/><Relationship Id="rId1" Type="http://schemas.microsoft.com/office/2011/relationships/chartStyle" Target="style12.xml"/></Relationships>
</file>

<file path=ppt/charts/_rels/chart27.xml.rels><?xml version="1.0" encoding="UTF-8" standalone="yes"?>
<Relationships xmlns="http://schemas.openxmlformats.org/package/2006/relationships"><Relationship Id="rId3" Type="http://schemas.openxmlformats.org/officeDocument/2006/relationships/oleObject" Target="file:///\\servidor2003\ESTUDIOS-ECONOMICOS\Estad&#236;sticas\Mercado%20de%20trabajo\cantidad%20informales%20sub%20ocupados%20en%20la%20generaci&#243;n%20de%20puestos%20de%20trabajo.xlsx" TargetMode="External"/><Relationship Id="rId2" Type="http://schemas.microsoft.com/office/2011/relationships/chartColorStyle" Target="colors13.xml"/><Relationship Id="rId1" Type="http://schemas.microsoft.com/office/2011/relationships/chartStyle" Target="style13.xml"/></Relationships>
</file>

<file path=ppt/charts/_rels/chart28.xml.rels><?xml version="1.0" encoding="UTF-8" standalone="yes"?>
<Relationships xmlns="http://schemas.openxmlformats.org/package/2006/relationships"><Relationship Id="rId3" Type="http://schemas.openxmlformats.org/officeDocument/2006/relationships/oleObject" Target="file:///\\servidor2003\ESTUDIOS-ECONOMICOS\Estad&#236;sticas\Mercado%20de%20trabajo\ocupados%20por%20sector%20de%20actividad%20-%20tasa%20y%20numero%20personas.xlsx" TargetMode="External"/><Relationship Id="rId2" Type="http://schemas.microsoft.com/office/2011/relationships/chartColorStyle" Target="colors14.xml"/><Relationship Id="rId1" Type="http://schemas.microsoft.com/office/2011/relationships/chartStyle" Target="style14.xml"/></Relationships>
</file>

<file path=ppt/charts/_rels/chart29.xml.rels><?xml version="1.0" encoding="UTF-8" standalone="yes"?>
<Relationships xmlns="http://schemas.openxmlformats.org/package/2006/relationships"><Relationship Id="rId3" Type="http://schemas.openxmlformats.org/officeDocument/2006/relationships/oleObject" Target="file:///\\servidor2003\ESTUDIOS-ECONOMICOS\Estad&#236;sticas\Mercado%20de%20trabajo\ocupados%20por%20sector%20de%20actividad%20-%20tasa%20y%20numero%20personas.xlsx" TargetMode="External"/><Relationship Id="rId2" Type="http://schemas.microsoft.com/office/2011/relationships/chartColorStyle" Target="colors15.xml"/><Relationship Id="rId1" Type="http://schemas.microsoft.com/office/2011/relationships/chartStyle" Target="style15.xml"/></Relationships>
</file>

<file path=ppt/charts/_rels/chart3.xml.rels><?xml version="1.0" encoding="UTF-8" standalone="yes"?>
<Relationships xmlns="http://schemas.openxmlformats.org/package/2006/relationships"><Relationship Id="rId3" Type="http://schemas.openxmlformats.org/officeDocument/2006/relationships/oleObject" Target="file:///\\servidor2003\ESTUDIOS-ECONOMICOS\Encuestas\Encuestas%20trimestrales\Montevideo\An&#225;lisis%20Demetra%20Encuesta\indice%20SCyS.xls" TargetMode="External"/><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oleObject" Target="file:///\\servidor2003\ESTUDIOS-ECONOMICOS\Estad&#236;sticas\serie%20estadisticas%20depuradas\parte%201%20%20aUSAR.xlsx" TargetMode="External"/><Relationship Id="rId2" Type="http://schemas.microsoft.com/office/2011/relationships/chartColorStyle" Target="colors16.xml"/><Relationship Id="rId1" Type="http://schemas.microsoft.com/office/2011/relationships/chartStyle" Target="style16.xml"/></Relationships>
</file>

<file path=ppt/charts/_rels/chart31.xml.rels><?xml version="1.0" encoding="UTF-8" standalone="yes"?>
<Relationships xmlns="http://schemas.openxmlformats.org/package/2006/relationships"><Relationship Id="rId3" Type="http://schemas.openxmlformats.org/officeDocument/2006/relationships/oleObject" Target="file:///\\servidor2003\ESTUDIOS-ECONOMICOS\Estad&#236;sticas\serie%20estadisticas%20depuradas\parte%201%20%20aUSAR.xlsx" TargetMode="External"/><Relationship Id="rId2" Type="http://schemas.microsoft.com/office/2011/relationships/chartColorStyle" Target="colors17.xml"/><Relationship Id="rId1" Type="http://schemas.microsoft.com/office/2011/relationships/chartStyle" Target="style17.xml"/></Relationships>
</file>

<file path=ppt/charts/_rels/chart32.xml.rels><?xml version="1.0" encoding="UTF-8" standalone="yes"?>
<Relationships xmlns="http://schemas.openxmlformats.org/package/2006/relationships"><Relationship Id="rId3" Type="http://schemas.openxmlformats.org/officeDocument/2006/relationships/oleObject" Target="file:///\\servidor2003\ESTUDIOS-ECONOMICOS\Estad&#236;sticas\serie%20estadisticas%20depuradas\parte%201%20%20aUSAR.xlsx" TargetMode="External"/><Relationship Id="rId2" Type="http://schemas.microsoft.com/office/2011/relationships/chartColorStyle" Target="colors18.xml"/><Relationship Id="rId1" Type="http://schemas.microsoft.com/office/2011/relationships/chartStyle" Target="style18.xml"/></Relationships>
</file>

<file path=ppt/charts/_rels/chart33.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19.xml"/><Relationship Id="rId1" Type="http://schemas.microsoft.com/office/2011/relationships/chartStyle" Target="style19.xml"/></Relationships>
</file>

<file path=ppt/charts/_rels/chart34.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0.xml"/><Relationship Id="rId1" Type="http://schemas.microsoft.com/office/2011/relationships/chartStyle" Target="style20.xml"/></Relationships>
</file>

<file path=ppt/charts/_rels/chart35.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1.xml"/><Relationship Id="rId1" Type="http://schemas.microsoft.com/office/2011/relationships/chartStyle" Target="style21.xml"/></Relationships>
</file>

<file path=ppt/charts/_rels/chart36.xml.rels><?xml version="1.0" encoding="UTF-8" standalone="yes"?>
<Relationships xmlns="http://schemas.openxmlformats.org/package/2006/relationships"><Relationship Id="rId1" Type="http://schemas.openxmlformats.org/officeDocument/2006/relationships/oleObject" Target="file:///\\servidor2003\ESTUDIOS-ECONOMICOS\GREMIALES\Informe%20Econ&#243;mico%20ASCOMA\Excel%20para%20presentacion.xls" TargetMode="External"/></Relationships>
</file>

<file path=ppt/charts/_rels/chart37.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2.xml"/><Relationship Id="rId1" Type="http://schemas.microsoft.com/office/2011/relationships/chartStyle" Target="style22.xml"/></Relationships>
</file>

<file path=ppt/charts/_rels/chart38.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3.xml"/><Relationship Id="rId1" Type="http://schemas.microsoft.com/office/2011/relationships/chartStyle" Target="style23.xml"/></Relationships>
</file>

<file path=ppt/charts/_rels/chart39.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4.xml"/><Relationship Id="rId1" Type="http://schemas.microsoft.com/office/2011/relationships/chartStyle" Target="style24.xml"/></Relationships>
</file>

<file path=ppt/charts/_rels/chart4.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40.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5.xml"/><Relationship Id="rId1" Type="http://schemas.microsoft.com/office/2011/relationships/chartStyle" Target="style25.xml"/></Relationships>
</file>

<file path=ppt/charts/_rels/chart41.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6.xml"/><Relationship Id="rId1" Type="http://schemas.microsoft.com/office/2011/relationships/chartStyle" Target="style26.xml"/></Relationships>
</file>

<file path=ppt/charts/_rels/chart42.xml.rels><?xml version="1.0" encoding="UTF-8" standalone="yes"?>
<Relationships xmlns="http://schemas.openxmlformats.org/package/2006/relationships"><Relationship Id="rId3" Type="http://schemas.openxmlformats.org/officeDocument/2006/relationships/oleObject" Target="file:///\\servidor2003\ESTUDIOS-ECONOMICOS\GREMIALES\Informe%20Econ&#243;mico%20ASCOMA\Excel%20para%20presentacion.xls" TargetMode="External"/><Relationship Id="rId2" Type="http://schemas.microsoft.com/office/2011/relationships/chartColorStyle" Target="colors27.xml"/><Relationship Id="rId1" Type="http://schemas.microsoft.com/office/2011/relationships/chartStyle" Target="style27.xml"/></Relationships>
</file>

<file path=ppt/charts/_rels/chart5.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servidor2003\ESTUDIOS-ECONOMICOS\Encuestas\Encuestas%20trimestrales\Montevideo\An&#225;lisis%20Demetra%20Encuesta\indice%20SCyS.xls" TargetMode="External"/><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servidor2003\ESTUDIOS-ECONOMICOS\Encuestas\Encuestas%20trimestrales\Montevideo\An&#225;lisis%20Demetra%20Encuesta\indice%20SCyS.xls" TargetMode="External"/><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1" Type="http://schemas.openxmlformats.org/officeDocument/2006/relationships/oleObject" Target="file:///\\servidor2003\ESTUDIOS-ECONOMICOS\Encuestas\Encuestas%20trimestrales\Montevideo\An&#225;lisis%20Demetra%20Encuesta\indice%20SCy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455621805849752"/>
          <c:y val="0.12536383226969053"/>
          <c:w val="0.85370668480417766"/>
          <c:h val="0.76579305400426578"/>
        </c:manualLayout>
      </c:layout>
      <c:barChart>
        <c:barDir val="col"/>
        <c:grouping val="clustered"/>
        <c:varyColors val="0"/>
        <c:ser>
          <c:idx val="0"/>
          <c:order val="0"/>
          <c:tx>
            <c:strRef>
              <c:f>Proyecciones!$I$5</c:f>
              <c:strCache>
                <c:ptCount val="1"/>
                <c:pt idx="0">
                  <c:v>Producto Bruto Interno</c:v>
                </c:pt>
              </c:strCache>
            </c:strRef>
          </c:tx>
          <c:spPr>
            <a:solidFill>
              <a:srgbClr val="1F2569"/>
            </a:solidFill>
            <a:ln>
              <a:noFill/>
            </a:ln>
            <a:effectLst/>
          </c:spPr>
          <c:invertIfNegative val="0"/>
          <c:dPt>
            <c:idx val="3"/>
            <c:invertIfNegative val="0"/>
            <c:bubble3D val="0"/>
            <c:spPr>
              <a:pattFill prst="wdUpDiag">
                <a:fgClr>
                  <a:schemeClr val="accent6">
                    <a:lumMod val="75000"/>
                  </a:schemeClr>
                </a:fgClr>
                <a:bgClr>
                  <a:schemeClr val="bg1"/>
                </a:bgClr>
              </a:pattFill>
              <a:ln>
                <a:noFill/>
              </a:ln>
              <a:effectLst/>
            </c:spPr>
          </c:dPt>
          <c:dPt>
            <c:idx val="4"/>
            <c:invertIfNegative val="0"/>
            <c:bubble3D val="0"/>
            <c:spPr>
              <a:pattFill prst="wdUpDiag">
                <a:fgClr>
                  <a:schemeClr val="accent6">
                    <a:lumMod val="75000"/>
                  </a:schemeClr>
                </a:fgClr>
                <a:bgClr>
                  <a:schemeClr val="bg1"/>
                </a:bgClr>
              </a:pattFill>
              <a:ln>
                <a:noFill/>
              </a:ln>
              <a:effectLst/>
            </c:spPr>
          </c:dPt>
          <c:dLbls>
            <c:dLbl>
              <c:idx val="3"/>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75000"/>
                        </a:schemeClr>
                      </a:solidFill>
                      <a:latin typeface="+mn-lt"/>
                      <a:ea typeface="+mn-ea"/>
                      <a:cs typeface="+mn-cs"/>
                    </a:defRPr>
                  </a:pPr>
                  <a:endParaRPr lang="es-ES"/>
                </a:p>
              </c:txPr>
              <c:dLblPos val="outEnd"/>
              <c:showLegendKey val="0"/>
              <c:showVal val="1"/>
              <c:showCatName val="0"/>
              <c:showSerName val="0"/>
              <c:showPercent val="0"/>
              <c:showBubbleSize val="0"/>
            </c:dLbl>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75000"/>
                        </a:schemeClr>
                      </a:solidFill>
                      <a:latin typeface="+mn-lt"/>
                      <a:ea typeface="+mn-ea"/>
                      <a:cs typeface="+mn-cs"/>
                    </a:defRPr>
                  </a:pPr>
                  <a:endParaRPr lang="es-ES"/>
                </a:p>
              </c:txPr>
              <c:dLblPos val="outEnd"/>
              <c:showLegendKey val="0"/>
              <c:showVal val="1"/>
              <c:showCatName val="0"/>
              <c:showSerName val="0"/>
              <c:showPercent val="0"/>
              <c:showBubbleSize val="0"/>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rgbClr val="1F2569"/>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Proyecciones!$K$5:$O$5</c:f>
              <c:numCache>
                <c:formatCode>0.00%</c:formatCode>
                <c:ptCount val="5"/>
                <c:pt idx="0">
                  <c:v>-6.3E-2</c:v>
                </c:pt>
                <c:pt idx="1">
                  <c:v>5.2999999999999999E-2</c:v>
                </c:pt>
                <c:pt idx="2">
                  <c:v>4.9000000000000002E-2</c:v>
                </c:pt>
                <c:pt idx="3">
                  <c:v>5.0000000000000001E-3</c:v>
                </c:pt>
                <c:pt idx="4">
                  <c:v>0.03</c:v>
                </c:pt>
              </c:numCache>
            </c:numRef>
          </c:val>
        </c:ser>
        <c:dLbls>
          <c:showLegendKey val="0"/>
          <c:showVal val="0"/>
          <c:showCatName val="0"/>
          <c:showSerName val="0"/>
          <c:showPercent val="0"/>
          <c:showBubbleSize val="0"/>
        </c:dLbls>
        <c:gapWidth val="30"/>
        <c:axId val="-1005914544"/>
        <c:axId val="-1005924880"/>
      </c:barChart>
      <c:catAx>
        <c:axId val="-100591454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24880"/>
        <c:crosses val="autoZero"/>
        <c:auto val="1"/>
        <c:lblAlgn val="ctr"/>
        <c:lblOffset val="100"/>
        <c:noMultiLvlLbl val="0"/>
      </c:catAx>
      <c:valAx>
        <c:axId val="-1005924880"/>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14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0.14223155438903473"/>
          <c:w val="0.86908228258476605"/>
          <c:h val="0.68798454359871686"/>
        </c:manualLayout>
      </c:layout>
      <c:barChart>
        <c:barDir val="col"/>
        <c:grouping val="clustered"/>
        <c:varyColors val="0"/>
        <c:ser>
          <c:idx val="0"/>
          <c:order val="0"/>
          <c:spPr>
            <a:solidFill>
              <a:srgbClr val="002060"/>
            </a:solidFill>
            <a:ln w="25400">
              <a:noFill/>
            </a:ln>
          </c:spPr>
          <c:invertIfNegative val="0"/>
          <c:dPt>
            <c:idx val="0"/>
            <c:invertIfNegative val="0"/>
            <c:bubble3D val="0"/>
            <c:spPr>
              <a:solidFill>
                <a:srgbClr val="1F2569"/>
              </a:solidFill>
              <a:ln w="25400">
                <a:noFill/>
              </a:ln>
            </c:spPr>
          </c:dPt>
          <c:dPt>
            <c:idx val="1"/>
            <c:invertIfNegative val="0"/>
            <c:bubble3D val="0"/>
            <c:spPr>
              <a:solidFill>
                <a:schemeClr val="accent2">
                  <a:lumMod val="60000"/>
                  <a:lumOff val="40000"/>
                </a:schemeClr>
              </a:solidFill>
              <a:ln w="25400">
                <a:noFill/>
              </a:ln>
            </c:spPr>
          </c:dPt>
          <c:dPt>
            <c:idx val="2"/>
            <c:invertIfNegative val="0"/>
            <c:bubble3D val="0"/>
            <c:spPr>
              <a:solidFill>
                <a:schemeClr val="accent2">
                  <a:lumMod val="60000"/>
                  <a:lumOff val="40000"/>
                </a:schemeClr>
              </a:solidFill>
              <a:ln w="25400">
                <a:noFill/>
              </a:ln>
            </c:spPr>
          </c:dPt>
          <c:dPt>
            <c:idx val="3"/>
            <c:invertIfNegative val="0"/>
            <c:bubble3D val="0"/>
            <c:spPr>
              <a:solidFill>
                <a:schemeClr val="accent2">
                  <a:lumMod val="60000"/>
                  <a:lumOff val="40000"/>
                </a:schemeClr>
              </a:solidFill>
              <a:ln w="25400">
                <a:noFill/>
              </a:ln>
            </c:spPr>
          </c:dPt>
          <c:dPt>
            <c:idx val="4"/>
            <c:invertIfNegative val="0"/>
            <c:bubble3D val="0"/>
            <c:spPr>
              <a:solidFill>
                <a:schemeClr val="accent2">
                  <a:lumMod val="60000"/>
                  <a:lumOff val="40000"/>
                </a:schemeClr>
              </a:solidFill>
              <a:ln w="25400">
                <a:noFill/>
              </a:ln>
            </c:spPr>
          </c:dPt>
          <c:dPt>
            <c:idx val="5"/>
            <c:invertIfNegative val="0"/>
            <c:bubble3D val="0"/>
            <c:spPr>
              <a:solidFill>
                <a:schemeClr val="accent2">
                  <a:lumMod val="60000"/>
                  <a:lumOff val="40000"/>
                </a:schemeClr>
              </a:solidFill>
              <a:ln w="25400">
                <a:noFill/>
              </a:ln>
            </c:spPr>
          </c:dPt>
          <c:dPt>
            <c:idx val="6"/>
            <c:invertIfNegative val="0"/>
            <c:bubble3D val="0"/>
            <c:spPr>
              <a:solidFill>
                <a:schemeClr val="accent2">
                  <a:lumMod val="60000"/>
                  <a:lumOff val="40000"/>
                </a:schemeClr>
              </a:solidFill>
              <a:ln w="25400">
                <a:noFill/>
              </a:ln>
            </c:spPr>
          </c:dPt>
          <c:dPt>
            <c:idx val="7"/>
            <c:invertIfNegative val="0"/>
            <c:bubble3D val="0"/>
            <c:spPr>
              <a:solidFill>
                <a:srgbClr val="1F2569"/>
              </a:solidFill>
              <a:ln w="25400">
                <a:noFill/>
              </a:ln>
            </c:spPr>
          </c:dPt>
          <c:dPt>
            <c:idx val="8"/>
            <c:invertIfNegative val="0"/>
            <c:bubble3D val="0"/>
            <c:spPr>
              <a:solidFill>
                <a:srgbClr val="1F2569"/>
              </a:solidFill>
              <a:ln w="25400">
                <a:noFill/>
              </a:ln>
            </c:spPr>
          </c:dPt>
          <c:dPt>
            <c:idx val="9"/>
            <c:invertIfNegative val="0"/>
            <c:bubble3D val="0"/>
            <c:spPr>
              <a:solidFill>
                <a:schemeClr val="accent2">
                  <a:lumMod val="60000"/>
                  <a:lumOff val="40000"/>
                </a:schemeClr>
              </a:solidFill>
              <a:ln w="25400">
                <a:noFill/>
              </a:ln>
            </c:spPr>
          </c:dPt>
          <c:dPt>
            <c:idx val="10"/>
            <c:invertIfNegative val="0"/>
            <c:bubble3D val="0"/>
            <c:spPr>
              <a:solidFill>
                <a:schemeClr val="accent2">
                  <a:lumMod val="60000"/>
                  <a:lumOff val="40000"/>
                </a:schemeClr>
              </a:solidFill>
              <a:ln w="25400">
                <a:noFill/>
              </a:ln>
            </c:spPr>
          </c:dPt>
          <c:dPt>
            <c:idx val="11"/>
            <c:invertIfNegative val="0"/>
            <c:bubble3D val="0"/>
            <c:spPr>
              <a:solidFill>
                <a:schemeClr val="accent2">
                  <a:lumMod val="60000"/>
                  <a:lumOff val="40000"/>
                </a:schemeClr>
              </a:solidFill>
              <a:ln w="25400">
                <a:noFill/>
              </a:ln>
            </c:spPr>
          </c:dPt>
          <c:dPt>
            <c:idx val="12"/>
            <c:invertIfNegative val="0"/>
            <c:bubble3D val="0"/>
            <c:spPr>
              <a:solidFill>
                <a:schemeClr val="accent2">
                  <a:lumMod val="60000"/>
                  <a:lumOff val="40000"/>
                </a:schemeClr>
              </a:solidFill>
              <a:ln w="25400">
                <a:noFill/>
              </a:ln>
            </c:spPr>
          </c:dPt>
          <c:dPt>
            <c:idx val="13"/>
            <c:invertIfNegative val="0"/>
            <c:bubble3D val="0"/>
            <c:spPr>
              <a:solidFill>
                <a:schemeClr val="accent2">
                  <a:lumMod val="60000"/>
                  <a:lumOff val="40000"/>
                </a:schemeClr>
              </a:solidFill>
              <a:ln w="25400">
                <a:noFill/>
              </a:ln>
            </c:spPr>
          </c:dPt>
          <c:dPt>
            <c:idx val="14"/>
            <c:invertIfNegative val="0"/>
            <c:bubble3D val="0"/>
            <c:spPr>
              <a:solidFill>
                <a:schemeClr val="accent2">
                  <a:lumMod val="60000"/>
                  <a:lumOff val="40000"/>
                </a:schemeClr>
              </a:solidFill>
              <a:ln w="25400">
                <a:noFill/>
              </a:ln>
            </c:spPr>
          </c:dPt>
          <c:dPt>
            <c:idx val="15"/>
            <c:invertIfNegative val="0"/>
            <c:bubble3D val="0"/>
            <c:spPr>
              <a:solidFill>
                <a:schemeClr val="accent2">
                  <a:lumMod val="60000"/>
                  <a:lumOff val="40000"/>
                </a:schemeClr>
              </a:solidFill>
              <a:ln w="25400">
                <a:noFill/>
              </a:ln>
            </c:spPr>
          </c:dPt>
          <c:dLbls>
            <c:dLbl>
              <c:idx val="4"/>
              <c:layout>
                <c:manualLayout>
                  <c:x val="1.7482409186111259E-2"/>
                  <c:y val="-1.643822698136940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2"/>
              <c:numFmt formatCode="0.0%" sourceLinked="0"/>
              <c:spPr>
                <a:noFill/>
                <a:ln w="25400">
                  <a:noFill/>
                </a:ln>
              </c:spPr>
              <c:txPr>
                <a:bodyPr/>
                <a:lstStyle/>
                <a:p>
                  <a:pPr>
                    <a:defRPr sz="1400"/>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rubro'!$K$66:$K$72</c:f>
              <c:numCache>
                <c:formatCode>#,#00%</c:formatCode>
                <c:ptCount val="7"/>
                <c:pt idx="0">
                  <c:v>3.7999999999999999E-2</c:v>
                </c:pt>
                <c:pt idx="1">
                  <c:v>-3.5999999999999997E-2</c:v>
                </c:pt>
                <c:pt idx="2">
                  <c:v>-2.1999999999999999E-2</c:v>
                </c:pt>
                <c:pt idx="3">
                  <c:v>-3.1E-2</c:v>
                </c:pt>
                <c:pt idx="4">
                  <c:v>-3.9E-2</c:v>
                </c:pt>
                <c:pt idx="5">
                  <c:v>-6.3E-2</c:v>
                </c:pt>
                <c:pt idx="6">
                  <c:v>-3.7999999999999999E-2</c:v>
                </c:pt>
              </c:numCache>
            </c:numRef>
          </c:val>
        </c:ser>
        <c:dLbls>
          <c:showLegendKey val="0"/>
          <c:showVal val="0"/>
          <c:showCatName val="0"/>
          <c:showSerName val="0"/>
          <c:showPercent val="0"/>
          <c:showBubbleSize val="0"/>
        </c:dLbls>
        <c:gapWidth val="50"/>
        <c:axId val="-819061792"/>
        <c:axId val="-819060160"/>
      </c:barChart>
      <c:catAx>
        <c:axId val="-81906179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60160"/>
        <c:crosses val="autoZero"/>
        <c:auto val="1"/>
        <c:lblAlgn val="ctr"/>
        <c:lblOffset val="100"/>
        <c:noMultiLvlLbl val="0"/>
      </c:catAx>
      <c:valAx>
        <c:axId val="-819060160"/>
        <c:scaling>
          <c:orientation val="minMax"/>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61792"/>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0.14223155438903473"/>
          <c:w val="0.86908228258476605"/>
          <c:h val="0.68798454359871686"/>
        </c:manualLayout>
      </c:layout>
      <c:barChart>
        <c:barDir val="col"/>
        <c:grouping val="clustered"/>
        <c:varyColors val="0"/>
        <c:ser>
          <c:idx val="0"/>
          <c:order val="0"/>
          <c:spPr>
            <a:solidFill>
              <a:srgbClr val="002060"/>
            </a:solidFill>
            <a:ln w="25400">
              <a:noFill/>
            </a:ln>
          </c:spPr>
          <c:invertIfNegative val="0"/>
          <c:dPt>
            <c:idx val="0"/>
            <c:invertIfNegative val="0"/>
            <c:bubble3D val="0"/>
            <c:spPr>
              <a:solidFill>
                <a:schemeClr val="accent2">
                  <a:lumMod val="60000"/>
                  <a:lumOff val="40000"/>
                </a:schemeClr>
              </a:solidFill>
              <a:ln w="25400">
                <a:noFill/>
              </a:ln>
            </c:spPr>
          </c:dPt>
          <c:dPt>
            <c:idx val="1"/>
            <c:invertIfNegative val="0"/>
            <c:bubble3D val="0"/>
            <c:spPr>
              <a:solidFill>
                <a:schemeClr val="accent2">
                  <a:lumMod val="60000"/>
                  <a:lumOff val="40000"/>
                </a:schemeClr>
              </a:solidFill>
              <a:ln w="25400">
                <a:noFill/>
              </a:ln>
            </c:spPr>
          </c:dPt>
          <c:dPt>
            <c:idx val="2"/>
            <c:invertIfNegative val="0"/>
            <c:bubble3D val="0"/>
            <c:spPr>
              <a:solidFill>
                <a:srgbClr val="1F2569"/>
              </a:solidFill>
              <a:ln w="25400">
                <a:noFill/>
              </a:ln>
            </c:spPr>
          </c:dPt>
          <c:dPt>
            <c:idx val="3"/>
            <c:invertIfNegative val="0"/>
            <c:bubble3D val="0"/>
            <c:spPr>
              <a:solidFill>
                <a:schemeClr val="accent2">
                  <a:lumMod val="60000"/>
                  <a:lumOff val="40000"/>
                </a:schemeClr>
              </a:solidFill>
              <a:ln w="25400">
                <a:noFill/>
              </a:ln>
            </c:spPr>
          </c:dPt>
          <c:dPt>
            <c:idx val="4"/>
            <c:invertIfNegative val="0"/>
            <c:bubble3D val="0"/>
            <c:spPr>
              <a:solidFill>
                <a:schemeClr val="accent2">
                  <a:lumMod val="60000"/>
                  <a:lumOff val="40000"/>
                </a:schemeClr>
              </a:solidFill>
              <a:ln w="25400">
                <a:noFill/>
              </a:ln>
            </c:spPr>
          </c:dPt>
          <c:dPt>
            <c:idx val="5"/>
            <c:invertIfNegative val="0"/>
            <c:bubble3D val="0"/>
            <c:spPr>
              <a:solidFill>
                <a:schemeClr val="accent2">
                  <a:lumMod val="60000"/>
                  <a:lumOff val="40000"/>
                </a:schemeClr>
              </a:solidFill>
              <a:ln w="25400">
                <a:noFill/>
              </a:ln>
            </c:spPr>
          </c:dPt>
          <c:dPt>
            <c:idx val="6"/>
            <c:invertIfNegative val="0"/>
            <c:bubble3D val="0"/>
            <c:spPr>
              <a:solidFill>
                <a:schemeClr val="accent2">
                  <a:lumMod val="60000"/>
                  <a:lumOff val="40000"/>
                </a:schemeClr>
              </a:solidFill>
              <a:ln w="25400">
                <a:noFill/>
              </a:ln>
            </c:spPr>
          </c:dPt>
          <c:dPt>
            <c:idx val="7"/>
            <c:invertIfNegative val="0"/>
            <c:bubble3D val="0"/>
            <c:spPr>
              <a:solidFill>
                <a:srgbClr val="1F2569"/>
              </a:solidFill>
              <a:ln w="25400">
                <a:noFill/>
              </a:ln>
            </c:spPr>
          </c:dPt>
          <c:dPt>
            <c:idx val="8"/>
            <c:invertIfNegative val="0"/>
            <c:bubble3D val="0"/>
            <c:spPr>
              <a:solidFill>
                <a:srgbClr val="1F2569"/>
              </a:solidFill>
              <a:ln w="25400">
                <a:noFill/>
              </a:ln>
            </c:spPr>
          </c:dPt>
          <c:dPt>
            <c:idx val="9"/>
            <c:invertIfNegative val="0"/>
            <c:bubble3D val="0"/>
            <c:spPr>
              <a:solidFill>
                <a:schemeClr val="accent2">
                  <a:lumMod val="60000"/>
                  <a:lumOff val="40000"/>
                </a:schemeClr>
              </a:solidFill>
              <a:ln w="25400">
                <a:noFill/>
              </a:ln>
            </c:spPr>
          </c:dPt>
          <c:dPt>
            <c:idx val="10"/>
            <c:invertIfNegative val="0"/>
            <c:bubble3D val="0"/>
            <c:spPr>
              <a:solidFill>
                <a:schemeClr val="accent2">
                  <a:lumMod val="60000"/>
                  <a:lumOff val="40000"/>
                </a:schemeClr>
              </a:solidFill>
              <a:ln w="25400">
                <a:noFill/>
              </a:ln>
            </c:spPr>
          </c:dPt>
          <c:dPt>
            <c:idx val="11"/>
            <c:invertIfNegative val="0"/>
            <c:bubble3D val="0"/>
            <c:spPr>
              <a:solidFill>
                <a:schemeClr val="accent2">
                  <a:lumMod val="60000"/>
                  <a:lumOff val="40000"/>
                </a:schemeClr>
              </a:solidFill>
              <a:ln w="25400">
                <a:noFill/>
              </a:ln>
            </c:spPr>
          </c:dPt>
          <c:dPt>
            <c:idx val="12"/>
            <c:invertIfNegative val="0"/>
            <c:bubble3D val="0"/>
            <c:spPr>
              <a:solidFill>
                <a:schemeClr val="accent2">
                  <a:lumMod val="60000"/>
                  <a:lumOff val="40000"/>
                </a:schemeClr>
              </a:solidFill>
              <a:ln w="25400">
                <a:noFill/>
              </a:ln>
            </c:spPr>
          </c:dPt>
          <c:dPt>
            <c:idx val="13"/>
            <c:invertIfNegative val="0"/>
            <c:bubble3D val="0"/>
            <c:spPr>
              <a:solidFill>
                <a:schemeClr val="accent2">
                  <a:lumMod val="60000"/>
                  <a:lumOff val="40000"/>
                </a:schemeClr>
              </a:solidFill>
              <a:ln w="25400">
                <a:noFill/>
              </a:ln>
            </c:spPr>
          </c:dPt>
          <c:dPt>
            <c:idx val="14"/>
            <c:invertIfNegative val="0"/>
            <c:bubble3D val="0"/>
            <c:spPr>
              <a:solidFill>
                <a:schemeClr val="accent2">
                  <a:lumMod val="60000"/>
                  <a:lumOff val="40000"/>
                </a:schemeClr>
              </a:solidFill>
              <a:ln w="25400">
                <a:noFill/>
              </a:ln>
            </c:spPr>
          </c:dPt>
          <c:dPt>
            <c:idx val="15"/>
            <c:invertIfNegative val="0"/>
            <c:bubble3D val="0"/>
            <c:spPr>
              <a:solidFill>
                <a:schemeClr val="accent2">
                  <a:lumMod val="60000"/>
                  <a:lumOff val="40000"/>
                </a:schemeClr>
              </a:solidFill>
              <a:ln w="25400">
                <a:noFill/>
              </a:ln>
            </c:spPr>
          </c:dPt>
          <c:dLbls>
            <c:dLbl>
              <c:idx val="4"/>
              <c:layout>
                <c:manualLayout>
                  <c:x val="1.7482409186111259E-2"/>
                  <c:y val="-1.643822698136940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2"/>
              <c:numFmt formatCode="0.0%" sourceLinked="0"/>
              <c:spPr>
                <a:noFill/>
                <a:ln w="25400">
                  <a:noFill/>
                </a:ln>
              </c:spPr>
              <c:txPr>
                <a:bodyPr/>
                <a:lstStyle/>
                <a:p>
                  <a:pPr>
                    <a:defRPr sz="1400"/>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rubro'!$E$66:$E$72</c:f>
              <c:numCache>
                <c:formatCode>#,#00%</c:formatCode>
                <c:ptCount val="7"/>
                <c:pt idx="0">
                  <c:v>-2E-3</c:v>
                </c:pt>
                <c:pt idx="1">
                  <c:v>-7.1999999999999995E-2</c:v>
                </c:pt>
                <c:pt idx="2">
                  <c:v>5.8999999999999997E-2</c:v>
                </c:pt>
                <c:pt idx="3">
                  <c:v>-6.7000000000000004E-2</c:v>
                </c:pt>
                <c:pt idx="4">
                  <c:v>-6.9000000000000006E-2</c:v>
                </c:pt>
                <c:pt idx="5">
                  <c:v>-7.0999999999999994E-2</c:v>
                </c:pt>
                <c:pt idx="6">
                  <c:v>-6.9000000000000006E-2</c:v>
                </c:pt>
              </c:numCache>
            </c:numRef>
          </c:val>
        </c:ser>
        <c:dLbls>
          <c:showLegendKey val="0"/>
          <c:showVal val="0"/>
          <c:showCatName val="0"/>
          <c:showSerName val="0"/>
          <c:showPercent val="0"/>
          <c:showBubbleSize val="0"/>
        </c:dLbls>
        <c:gapWidth val="50"/>
        <c:axId val="-819056352"/>
        <c:axId val="-819056896"/>
      </c:barChart>
      <c:catAx>
        <c:axId val="-81905635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56896"/>
        <c:crosses val="autoZero"/>
        <c:auto val="1"/>
        <c:lblAlgn val="ctr"/>
        <c:lblOffset val="100"/>
        <c:noMultiLvlLbl val="0"/>
      </c:catAx>
      <c:valAx>
        <c:axId val="-819056896"/>
        <c:scaling>
          <c:orientation val="minMax"/>
          <c:min val="-0.1"/>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56352"/>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91777874048915"/>
          <c:y val="3.131436616823307E-2"/>
          <c:w val="0.82831413702841572"/>
          <c:h val="0.73131930169060932"/>
        </c:manualLayout>
      </c:layout>
      <c:barChart>
        <c:barDir val="col"/>
        <c:grouping val="clustered"/>
        <c:varyColors val="0"/>
        <c:ser>
          <c:idx val="0"/>
          <c:order val="0"/>
          <c:spPr>
            <a:solidFill>
              <a:srgbClr val="002060"/>
            </a:solidFill>
            <a:ln w="25400">
              <a:noFill/>
            </a:ln>
          </c:spPr>
          <c:invertIfNegative val="0"/>
          <c:dPt>
            <c:idx val="0"/>
            <c:invertIfNegative val="0"/>
            <c:bubble3D val="0"/>
            <c:spPr>
              <a:solidFill>
                <a:schemeClr val="accent2">
                  <a:lumMod val="60000"/>
                  <a:lumOff val="40000"/>
                </a:schemeClr>
              </a:solidFill>
              <a:ln w="25400">
                <a:noFill/>
              </a:ln>
            </c:spPr>
          </c:dPt>
          <c:dPt>
            <c:idx val="1"/>
            <c:invertIfNegative val="0"/>
            <c:bubble3D val="0"/>
            <c:spPr>
              <a:solidFill>
                <a:srgbClr val="1F2569"/>
              </a:solidFill>
              <a:ln w="25400">
                <a:noFill/>
              </a:ln>
            </c:spPr>
          </c:dPt>
          <c:dPt>
            <c:idx val="2"/>
            <c:invertIfNegative val="0"/>
            <c:bubble3D val="0"/>
            <c:spPr>
              <a:solidFill>
                <a:schemeClr val="accent2">
                  <a:lumMod val="60000"/>
                  <a:lumOff val="40000"/>
                </a:schemeClr>
              </a:solidFill>
              <a:ln w="25400">
                <a:noFill/>
              </a:ln>
            </c:spPr>
          </c:dPt>
          <c:dPt>
            <c:idx val="3"/>
            <c:invertIfNegative val="0"/>
            <c:bubble3D val="0"/>
            <c:spPr>
              <a:solidFill>
                <a:schemeClr val="accent2">
                  <a:lumMod val="60000"/>
                  <a:lumOff val="40000"/>
                </a:schemeClr>
              </a:solidFill>
              <a:ln w="25400">
                <a:noFill/>
              </a:ln>
            </c:spPr>
          </c:dPt>
          <c:dPt>
            <c:idx val="4"/>
            <c:invertIfNegative val="0"/>
            <c:bubble3D val="0"/>
            <c:spPr>
              <a:solidFill>
                <a:schemeClr val="accent2">
                  <a:lumMod val="60000"/>
                  <a:lumOff val="40000"/>
                </a:schemeClr>
              </a:solidFill>
              <a:ln w="25400">
                <a:noFill/>
              </a:ln>
            </c:spPr>
          </c:dPt>
          <c:dPt>
            <c:idx val="5"/>
            <c:invertIfNegative val="0"/>
            <c:bubble3D val="0"/>
            <c:spPr>
              <a:solidFill>
                <a:schemeClr val="accent2">
                  <a:lumMod val="60000"/>
                  <a:lumOff val="40000"/>
                </a:schemeClr>
              </a:solidFill>
              <a:ln w="25400">
                <a:noFill/>
              </a:ln>
            </c:spPr>
          </c:dPt>
          <c:dPt>
            <c:idx val="6"/>
            <c:invertIfNegative val="0"/>
            <c:bubble3D val="0"/>
            <c:spPr>
              <a:solidFill>
                <a:schemeClr val="accent2">
                  <a:lumMod val="60000"/>
                  <a:lumOff val="40000"/>
                </a:schemeClr>
              </a:solidFill>
              <a:ln w="25400">
                <a:noFill/>
              </a:ln>
            </c:spPr>
          </c:dPt>
          <c:dPt>
            <c:idx val="7"/>
            <c:invertIfNegative val="0"/>
            <c:bubble3D val="0"/>
            <c:spPr>
              <a:solidFill>
                <a:srgbClr val="1F2569"/>
              </a:solidFill>
              <a:ln w="25400">
                <a:noFill/>
              </a:ln>
            </c:spPr>
          </c:dPt>
          <c:dPt>
            <c:idx val="8"/>
            <c:invertIfNegative val="0"/>
            <c:bubble3D val="0"/>
            <c:spPr>
              <a:solidFill>
                <a:srgbClr val="1F2569"/>
              </a:solidFill>
              <a:ln w="25400">
                <a:noFill/>
              </a:ln>
            </c:spPr>
          </c:dPt>
          <c:dPt>
            <c:idx val="9"/>
            <c:invertIfNegative val="0"/>
            <c:bubble3D val="0"/>
            <c:spPr>
              <a:solidFill>
                <a:schemeClr val="accent2">
                  <a:lumMod val="60000"/>
                  <a:lumOff val="40000"/>
                </a:schemeClr>
              </a:solidFill>
              <a:ln w="25400">
                <a:noFill/>
              </a:ln>
            </c:spPr>
          </c:dPt>
          <c:dPt>
            <c:idx val="10"/>
            <c:invertIfNegative val="0"/>
            <c:bubble3D val="0"/>
            <c:spPr>
              <a:solidFill>
                <a:schemeClr val="accent2">
                  <a:lumMod val="60000"/>
                  <a:lumOff val="40000"/>
                </a:schemeClr>
              </a:solidFill>
              <a:ln w="25400">
                <a:noFill/>
              </a:ln>
            </c:spPr>
          </c:dPt>
          <c:dPt>
            <c:idx val="11"/>
            <c:invertIfNegative val="0"/>
            <c:bubble3D val="0"/>
            <c:spPr>
              <a:solidFill>
                <a:schemeClr val="accent2">
                  <a:lumMod val="60000"/>
                  <a:lumOff val="40000"/>
                </a:schemeClr>
              </a:solidFill>
              <a:ln w="25400">
                <a:noFill/>
              </a:ln>
            </c:spPr>
          </c:dPt>
          <c:dPt>
            <c:idx val="12"/>
            <c:invertIfNegative val="0"/>
            <c:bubble3D val="0"/>
            <c:spPr>
              <a:solidFill>
                <a:schemeClr val="accent2">
                  <a:lumMod val="60000"/>
                  <a:lumOff val="40000"/>
                </a:schemeClr>
              </a:solidFill>
              <a:ln w="25400">
                <a:noFill/>
              </a:ln>
            </c:spPr>
          </c:dPt>
          <c:dPt>
            <c:idx val="13"/>
            <c:invertIfNegative val="0"/>
            <c:bubble3D val="0"/>
            <c:spPr>
              <a:solidFill>
                <a:schemeClr val="accent2">
                  <a:lumMod val="60000"/>
                  <a:lumOff val="40000"/>
                </a:schemeClr>
              </a:solidFill>
              <a:ln w="25400">
                <a:noFill/>
              </a:ln>
            </c:spPr>
          </c:dPt>
          <c:dPt>
            <c:idx val="14"/>
            <c:invertIfNegative val="0"/>
            <c:bubble3D val="0"/>
            <c:spPr>
              <a:solidFill>
                <a:schemeClr val="accent2">
                  <a:lumMod val="60000"/>
                  <a:lumOff val="40000"/>
                </a:schemeClr>
              </a:solidFill>
              <a:ln w="25400">
                <a:noFill/>
              </a:ln>
            </c:spPr>
          </c:dPt>
          <c:dPt>
            <c:idx val="15"/>
            <c:invertIfNegative val="0"/>
            <c:bubble3D val="0"/>
            <c:spPr>
              <a:solidFill>
                <a:schemeClr val="accent2">
                  <a:lumMod val="60000"/>
                  <a:lumOff val="40000"/>
                </a:schemeClr>
              </a:solidFill>
              <a:ln w="25400">
                <a:noFill/>
              </a:ln>
            </c:spPr>
          </c:dPt>
          <c:dLbls>
            <c:dLbl>
              <c:idx val="4"/>
              <c:layout>
                <c:manualLayout>
                  <c:x val="1.7482409186111259E-2"/>
                  <c:y val="-1.643822698136940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2"/>
              <c:numFmt formatCode="0.0%" sourceLinked="0"/>
              <c:spPr>
                <a:noFill/>
                <a:ln w="25400">
                  <a:noFill/>
                </a:ln>
              </c:spPr>
              <c:txPr>
                <a:bodyPr/>
                <a:lstStyle/>
                <a:p>
                  <a:pPr>
                    <a:defRPr sz="1400"/>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rubro'!$L$66:$L$72</c:f>
              <c:numCache>
                <c:formatCode>#,#00%</c:formatCode>
                <c:ptCount val="7"/>
                <c:pt idx="0">
                  <c:v>-0.106</c:v>
                </c:pt>
                <c:pt idx="1">
                  <c:v>5.8000000000000003E-2</c:v>
                </c:pt>
                <c:pt idx="2">
                  <c:v>-9.6000000000000002E-2</c:v>
                </c:pt>
                <c:pt idx="3">
                  <c:v>-2.4E-2</c:v>
                </c:pt>
                <c:pt idx="4">
                  <c:v>-8.6999999999999994E-2</c:v>
                </c:pt>
                <c:pt idx="5">
                  <c:v>-0.1</c:v>
                </c:pt>
                <c:pt idx="6">
                  <c:v>-9.7000000000000003E-2</c:v>
                </c:pt>
              </c:numCache>
            </c:numRef>
          </c:val>
        </c:ser>
        <c:dLbls>
          <c:showLegendKey val="0"/>
          <c:showVal val="0"/>
          <c:showCatName val="0"/>
          <c:showSerName val="0"/>
          <c:showPercent val="0"/>
          <c:showBubbleSize val="0"/>
        </c:dLbls>
        <c:gapWidth val="50"/>
        <c:axId val="-819050368"/>
        <c:axId val="-819061248"/>
      </c:barChart>
      <c:catAx>
        <c:axId val="-819050368"/>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61248"/>
        <c:crosses val="autoZero"/>
        <c:auto val="1"/>
        <c:lblAlgn val="ctr"/>
        <c:lblOffset val="100"/>
        <c:noMultiLvlLbl val="0"/>
      </c:catAx>
      <c:valAx>
        <c:axId val="-819061248"/>
        <c:scaling>
          <c:orientation val="minMax"/>
          <c:min val="-0.14000000000000001"/>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50368"/>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293355490467247E-2"/>
          <c:y val="3.3756954464403854E-2"/>
          <c:w val="0.8832818290249953"/>
          <c:h val="0.77395409625941869"/>
        </c:manualLayout>
      </c:layout>
      <c:barChart>
        <c:barDir val="col"/>
        <c:grouping val="clustered"/>
        <c:varyColors val="0"/>
        <c:ser>
          <c:idx val="0"/>
          <c:order val="0"/>
          <c:tx>
            <c:strRef>
              <c:f>Hoja6!$B$3</c:f>
              <c:strCache>
                <c:ptCount val="1"/>
                <c:pt idx="0">
                  <c:v>Minimercados</c:v>
                </c:pt>
              </c:strCache>
            </c:strRef>
          </c:tx>
          <c:spPr>
            <a:solidFill>
              <a:srgbClr val="002060"/>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Hoja6!$B$8:$B$10</c:f>
              <c:strCache>
                <c:ptCount val="3"/>
                <c:pt idx="0">
                  <c:v>2023 I</c:v>
                </c:pt>
                <c:pt idx="1">
                  <c:v>2023 II</c:v>
                </c:pt>
                <c:pt idx="2">
                  <c:v>2023 III</c:v>
                </c:pt>
              </c:strCache>
            </c:strRef>
          </c:cat>
          <c:val>
            <c:numRef>
              <c:f>Hoja6!$C$8:$C$10</c:f>
              <c:numCache>
                <c:formatCode>0.0%</c:formatCode>
                <c:ptCount val="3"/>
                <c:pt idx="0">
                  <c:v>6.2E-2</c:v>
                </c:pt>
                <c:pt idx="1">
                  <c:v>-0.10100000000000001</c:v>
                </c:pt>
                <c:pt idx="2">
                  <c:v>-4.8000000000000001E-2</c:v>
                </c:pt>
              </c:numCache>
            </c:numRef>
          </c:val>
        </c:ser>
        <c:ser>
          <c:idx val="1"/>
          <c:order val="1"/>
          <c:tx>
            <c:strRef>
              <c:f>Hoja6!$E$3</c:f>
              <c:strCache>
                <c:ptCount val="1"/>
                <c:pt idx="0">
                  <c:v>Supermercados</c:v>
                </c:pt>
              </c:strCache>
            </c:strRef>
          </c:tx>
          <c:spPr>
            <a:solidFill>
              <a:srgbClr val="F48D3A"/>
            </a:solidFill>
            <a:ln>
              <a:noFill/>
            </a:ln>
            <a:effectLst/>
          </c:spPr>
          <c:invertIfNegative val="0"/>
          <c:dLbls>
            <c:dLbl>
              <c:idx val="0"/>
              <c:layout>
                <c:manualLayout>
                  <c:x val="2.3053151623197866E-3"/>
                  <c:y val="3.914988641908936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5.7867896576367477E-3"/>
                  <c:y val="3.0826682212578006E-7"/>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7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Hoja6!$B$8:$B$10</c:f>
              <c:strCache>
                <c:ptCount val="3"/>
                <c:pt idx="0">
                  <c:v>2023 I</c:v>
                </c:pt>
                <c:pt idx="1">
                  <c:v>2023 II</c:v>
                </c:pt>
                <c:pt idx="2">
                  <c:v>2023 III</c:v>
                </c:pt>
              </c:strCache>
            </c:strRef>
          </c:cat>
          <c:val>
            <c:numRef>
              <c:f>Hoja6!$F$8:$F$10</c:f>
              <c:numCache>
                <c:formatCode>0.0%</c:formatCode>
                <c:ptCount val="3"/>
                <c:pt idx="0">
                  <c:v>3.2000000000000001E-2</c:v>
                </c:pt>
                <c:pt idx="1">
                  <c:v>2.9000000000000001E-2</c:v>
                </c:pt>
                <c:pt idx="2">
                  <c:v>-3.9E-2</c:v>
                </c:pt>
              </c:numCache>
            </c:numRef>
          </c:val>
        </c:ser>
        <c:dLbls>
          <c:dLblPos val="outEnd"/>
          <c:showLegendKey val="0"/>
          <c:showVal val="1"/>
          <c:showCatName val="0"/>
          <c:showSerName val="0"/>
          <c:showPercent val="0"/>
          <c:showBubbleSize val="0"/>
        </c:dLbls>
        <c:gapWidth val="219"/>
        <c:overlap val="-27"/>
        <c:axId val="-819055808"/>
        <c:axId val="-819055264"/>
      </c:barChart>
      <c:catAx>
        <c:axId val="-8190558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19055264"/>
        <c:crosses val="autoZero"/>
        <c:auto val="1"/>
        <c:lblAlgn val="ctr"/>
        <c:lblOffset val="100"/>
        <c:noMultiLvlLbl val="0"/>
      </c:catAx>
      <c:valAx>
        <c:axId val="-819055264"/>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190558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rgbClr val="1F2569"/>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0.14223155438903473"/>
          <c:w val="0.86908228258476605"/>
          <c:h val="0.68798454359871686"/>
        </c:manualLayout>
      </c:layout>
      <c:barChart>
        <c:barDir val="col"/>
        <c:grouping val="clustered"/>
        <c:varyColors val="0"/>
        <c:ser>
          <c:idx val="0"/>
          <c:order val="0"/>
          <c:spPr>
            <a:solidFill>
              <a:srgbClr val="1F2569"/>
            </a:solidFill>
            <a:ln w="25400">
              <a:noFill/>
            </a:ln>
          </c:spPr>
          <c:invertIfNegative val="0"/>
          <c:dPt>
            <c:idx val="0"/>
            <c:invertIfNegative val="0"/>
            <c:bubble3D val="0"/>
          </c:dPt>
          <c:dPt>
            <c:idx val="1"/>
            <c:invertIfNegative val="0"/>
            <c:bubble3D val="0"/>
          </c:dPt>
          <c:dPt>
            <c:idx val="2"/>
            <c:invertIfNegative val="0"/>
            <c:bubble3D val="0"/>
          </c:dPt>
          <c:dPt>
            <c:idx val="3"/>
            <c:invertIfNegative val="0"/>
            <c:bubble3D val="0"/>
            <c:spPr>
              <a:solidFill>
                <a:schemeClr val="accent2">
                  <a:lumMod val="60000"/>
                  <a:lumOff val="40000"/>
                </a:schemeClr>
              </a:solidFill>
              <a:ln w="25400">
                <a:noFill/>
              </a:ln>
            </c:spPr>
          </c:dPt>
          <c:dPt>
            <c:idx val="4"/>
            <c:invertIfNegative val="0"/>
            <c:bubble3D val="0"/>
          </c:dPt>
          <c:dPt>
            <c:idx val="5"/>
            <c:invertIfNegative val="0"/>
            <c:bubble3D val="0"/>
          </c:dPt>
          <c:dPt>
            <c:idx val="6"/>
            <c:invertIfNegative val="0"/>
            <c:bubble3D val="0"/>
          </c:dPt>
          <c:dPt>
            <c:idx val="7"/>
            <c:invertIfNegative val="0"/>
            <c:bubble3D val="0"/>
          </c:dPt>
          <c:dPt>
            <c:idx val="11"/>
            <c:invertIfNegative val="0"/>
            <c:bubble3D val="0"/>
          </c:dPt>
          <c:dPt>
            <c:idx val="14"/>
            <c:invertIfNegative val="0"/>
            <c:bubble3D val="0"/>
          </c:dPt>
          <c:dLbls>
            <c:dLbl>
              <c:idx val="9"/>
              <c:layout>
                <c:manualLayout>
                  <c:x val="8.712975215187253E-3"/>
                  <c:y val="-1.8881978712427465E-2"/>
                </c:manualLayout>
              </c:layout>
              <c:showLegendKey val="0"/>
              <c:showVal val="1"/>
              <c:showCatName val="0"/>
              <c:showSerName val="0"/>
              <c:showPercent val="0"/>
              <c:showBubbleSize val="0"/>
              <c:extLst>
                <c:ext xmlns:c15="http://schemas.microsoft.com/office/drawing/2012/chart" uri="{CE6537A1-D6FC-4f65-9D91-7224C49458BB}"/>
              </c:extLst>
            </c:dLbl>
            <c:dLbl>
              <c:idx val="12"/>
              <c:numFmt formatCode="0.0%" sourceLinked="0"/>
              <c:spPr>
                <a:noFill/>
                <a:ln w="25400">
                  <a:noFill/>
                </a:ln>
              </c:spPr>
              <c:txPr>
                <a:bodyPr/>
                <a:lstStyle/>
                <a:p>
                  <a:pPr>
                    <a:defRPr sz="1400"/>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rubro'!$F$66:$F$72</c:f>
              <c:numCache>
                <c:formatCode>#,#00%</c:formatCode>
                <c:ptCount val="7"/>
                <c:pt idx="0">
                  <c:v>0.112</c:v>
                </c:pt>
                <c:pt idx="1">
                  <c:v>0.115</c:v>
                </c:pt>
                <c:pt idx="2">
                  <c:v>2E-3</c:v>
                </c:pt>
                <c:pt idx="3">
                  <c:v>-1.2999999999999999E-2</c:v>
                </c:pt>
                <c:pt idx="4">
                  <c:v>0.123</c:v>
                </c:pt>
                <c:pt idx="5">
                  <c:v>0.03</c:v>
                </c:pt>
                <c:pt idx="6">
                  <c:v>3.3000000000000002E-2</c:v>
                </c:pt>
              </c:numCache>
            </c:numRef>
          </c:val>
        </c:ser>
        <c:dLbls>
          <c:showLegendKey val="0"/>
          <c:showVal val="0"/>
          <c:showCatName val="0"/>
          <c:showSerName val="0"/>
          <c:showPercent val="0"/>
          <c:showBubbleSize val="0"/>
        </c:dLbls>
        <c:gapWidth val="50"/>
        <c:axId val="-819057984"/>
        <c:axId val="-819053088"/>
      </c:barChart>
      <c:catAx>
        <c:axId val="-81905798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53088"/>
        <c:crosses val="autoZero"/>
        <c:auto val="1"/>
        <c:lblAlgn val="ctr"/>
        <c:lblOffset val="100"/>
        <c:noMultiLvlLbl val="0"/>
      </c:catAx>
      <c:valAx>
        <c:axId val="-819053088"/>
        <c:scaling>
          <c:orientation val="minMax"/>
          <c:min val="-4.0000000000000008E-2"/>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57984"/>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0.14223155438903473"/>
          <c:w val="0.86908228258476605"/>
          <c:h val="0.68798454359871686"/>
        </c:manualLayout>
      </c:layout>
      <c:barChart>
        <c:barDir val="col"/>
        <c:grouping val="clustered"/>
        <c:varyColors val="0"/>
        <c:ser>
          <c:idx val="0"/>
          <c:order val="0"/>
          <c:spPr>
            <a:solidFill>
              <a:schemeClr val="accent2">
                <a:lumMod val="60000"/>
                <a:lumOff val="40000"/>
              </a:schemeClr>
            </a:solidFill>
            <a:ln w="25400">
              <a:noFill/>
            </a:ln>
          </c:spPr>
          <c:invertIfNegative val="0"/>
          <c:dPt>
            <c:idx val="0"/>
            <c:invertIfNegative val="0"/>
            <c:bubble3D val="0"/>
          </c:dPt>
          <c:dPt>
            <c:idx val="1"/>
            <c:invertIfNegative val="0"/>
            <c:bubble3D val="0"/>
          </c:dPt>
          <c:dPt>
            <c:idx val="3"/>
            <c:invertIfNegative val="0"/>
            <c:bubble3D val="0"/>
          </c:dPt>
          <c:dPt>
            <c:idx val="4"/>
            <c:invertIfNegative val="0"/>
            <c:bubble3D val="0"/>
          </c:dPt>
          <c:dPt>
            <c:idx val="5"/>
            <c:invertIfNegative val="0"/>
            <c:bubble3D val="0"/>
            <c:spPr>
              <a:solidFill>
                <a:srgbClr val="1F2569"/>
              </a:solidFill>
              <a:ln w="25400">
                <a:noFill/>
              </a:ln>
            </c:spPr>
          </c:dPt>
          <c:dPt>
            <c:idx val="6"/>
            <c:invertIfNegative val="0"/>
            <c:bubble3D val="0"/>
            <c:spPr>
              <a:solidFill>
                <a:srgbClr val="1F2569"/>
              </a:solidFill>
              <a:ln w="25400">
                <a:noFill/>
              </a:ln>
            </c:spPr>
          </c:dPt>
          <c:dPt>
            <c:idx val="7"/>
            <c:invertIfNegative val="0"/>
            <c:bubble3D val="0"/>
            <c:spPr>
              <a:solidFill>
                <a:srgbClr val="1F2569"/>
              </a:solidFill>
              <a:ln w="25400">
                <a:noFill/>
              </a:ln>
            </c:spPr>
          </c:dPt>
          <c:dPt>
            <c:idx val="8"/>
            <c:invertIfNegative val="0"/>
            <c:bubble3D val="0"/>
          </c:dPt>
          <c:dPt>
            <c:idx val="9"/>
            <c:invertIfNegative val="0"/>
            <c:bubble3D val="0"/>
          </c:dPt>
          <c:dPt>
            <c:idx val="11"/>
            <c:invertIfNegative val="0"/>
            <c:bubble3D val="0"/>
          </c:dPt>
          <c:dPt>
            <c:idx val="12"/>
            <c:invertIfNegative val="0"/>
            <c:bubble3D val="0"/>
          </c:dPt>
          <c:dPt>
            <c:idx val="13"/>
            <c:invertIfNegative val="0"/>
            <c:bubble3D val="0"/>
            <c:spPr>
              <a:solidFill>
                <a:srgbClr val="1F2569"/>
              </a:solidFill>
              <a:ln w="25400">
                <a:noFill/>
              </a:ln>
            </c:spPr>
          </c:dPt>
          <c:dPt>
            <c:idx val="14"/>
            <c:invertIfNegative val="0"/>
            <c:bubble3D val="0"/>
          </c:dPt>
          <c:dPt>
            <c:idx val="15"/>
            <c:invertIfNegative val="0"/>
            <c:bubble3D val="0"/>
          </c:dPt>
          <c:dLbls>
            <c:dLbl>
              <c:idx val="12"/>
              <c:layout>
                <c:manualLayout>
                  <c:x val="1.7680047179275505E-2"/>
                  <c:y val="-2.3874487121500086E-3"/>
                </c:manualLayout>
              </c:layout>
              <c:numFmt formatCode="0.0%" sourceLinked="0"/>
              <c:spPr>
                <a:noFill/>
                <a:ln w="25400">
                  <a:noFill/>
                </a:ln>
              </c:spPr>
              <c:txPr>
                <a:bodyPr/>
                <a:lstStyle/>
                <a:p>
                  <a:pPr>
                    <a:defRPr sz="1400"/>
                  </a:pPr>
                  <a:endParaRPr lang="es-ES"/>
                </a:p>
              </c:txPr>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rubro'!$O$66:$O$72</c:f>
              <c:numCache>
                <c:formatCode>#,#00%</c:formatCode>
                <c:ptCount val="7"/>
                <c:pt idx="0">
                  <c:v>-2.1000000000000001E-2</c:v>
                </c:pt>
                <c:pt idx="1">
                  <c:v>-9.5000000000000001E-2</c:v>
                </c:pt>
                <c:pt idx="2">
                  <c:v>-6.7000000000000004E-2</c:v>
                </c:pt>
                <c:pt idx="3">
                  <c:v>-3.2000000000000001E-2</c:v>
                </c:pt>
                <c:pt idx="4">
                  <c:v>-3.5000000000000003E-2</c:v>
                </c:pt>
                <c:pt idx="5">
                  <c:v>5.0000000000000001E-3</c:v>
                </c:pt>
                <c:pt idx="6">
                  <c:v>6.0999999999999999E-2</c:v>
                </c:pt>
              </c:numCache>
            </c:numRef>
          </c:val>
        </c:ser>
        <c:dLbls>
          <c:showLegendKey val="0"/>
          <c:showVal val="0"/>
          <c:showCatName val="0"/>
          <c:showSerName val="0"/>
          <c:showPercent val="0"/>
          <c:showBubbleSize val="0"/>
        </c:dLbls>
        <c:gapWidth val="50"/>
        <c:axId val="-819051456"/>
        <c:axId val="-819048736"/>
      </c:barChart>
      <c:catAx>
        <c:axId val="-819051456"/>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48736"/>
        <c:crosses val="autoZero"/>
        <c:auto val="1"/>
        <c:lblAlgn val="ctr"/>
        <c:lblOffset val="100"/>
        <c:noMultiLvlLbl val="0"/>
      </c:catAx>
      <c:valAx>
        <c:axId val="-819048736"/>
        <c:scaling>
          <c:orientation val="minMax"/>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51456"/>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9.1938620794460621E-2"/>
          <c:w val="0.86908228258476605"/>
          <c:h val="0.73827755483097157"/>
        </c:manualLayout>
      </c:layout>
      <c:barChart>
        <c:barDir val="col"/>
        <c:grouping val="clustered"/>
        <c:varyColors val="0"/>
        <c:ser>
          <c:idx val="0"/>
          <c:order val="0"/>
          <c:tx>
            <c:strRef>
              <c:f>'variación por categorías'!$AA$1</c:f>
              <c:strCache>
                <c:ptCount val="1"/>
                <c:pt idx="0">
                  <c:v>Total
Servicios</c:v>
                </c:pt>
              </c:strCache>
            </c:strRef>
          </c:tx>
          <c:spPr>
            <a:solidFill>
              <a:srgbClr val="002060"/>
            </a:solidFill>
            <a:ln w="25400">
              <a:noFill/>
            </a:ln>
          </c:spPr>
          <c:invertIfNegative val="0"/>
          <c:dPt>
            <c:idx val="0"/>
            <c:invertIfNegative val="0"/>
            <c:bubble3D val="0"/>
            <c:spPr>
              <a:solidFill>
                <a:schemeClr val="accent2">
                  <a:lumMod val="60000"/>
                  <a:lumOff val="40000"/>
                </a:schemeClr>
              </a:solidFill>
              <a:ln w="25400">
                <a:noFill/>
              </a:ln>
            </c:spPr>
          </c:dPt>
          <c:dPt>
            <c:idx val="1"/>
            <c:invertIfNegative val="0"/>
            <c:bubble3D val="0"/>
            <c:spPr>
              <a:solidFill>
                <a:schemeClr val="accent2">
                  <a:lumMod val="60000"/>
                  <a:lumOff val="40000"/>
                </a:schemeClr>
              </a:solidFill>
              <a:ln w="25400">
                <a:noFill/>
              </a:ln>
            </c:spPr>
          </c:dPt>
          <c:dPt>
            <c:idx val="2"/>
            <c:invertIfNegative val="0"/>
            <c:bubble3D val="0"/>
            <c:spPr>
              <a:solidFill>
                <a:schemeClr val="accent2">
                  <a:lumMod val="60000"/>
                  <a:lumOff val="40000"/>
                </a:schemeClr>
              </a:solidFill>
              <a:ln w="25400">
                <a:noFill/>
              </a:ln>
            </c:spPr>
          </c:dPt>
          <c:dPt>
            <c:idx val="3"/>
            <c:invertIfNegative val="0"/>
            <c:bubble3D val="0"/>
            <c:spPr>
              <a:solidFill>
                <a:schemeClr val="accent2">
                  <a:lumMod val="60000"/>
                  <a:lumOff val="40000"/>
                </a:schemeClr>
              </a:solidFill>
              <a:ln w="25400">
                <a:noFill/>
              </a:ln>
            </c:spPr>
          </c:dPt>
          <c:dPt>
            <c:idx val="4"/>
            <c:invertIfNegative val="0"/>
            <c:bubble3D val="0"/>
            <c:spPr>
              <a:solidFill>
                <a:schemeClr val="accent2">
                  <a:lumMod val="60000"/>
                  <a:lumOff val="40000"/>
                </a:schemeClr>
              </a:solidFill>
              <a:ln w="25400">
                <a:noFill/>
              </a:ln>
            </c:spPr>
          </c:dPt>
          <c:dPt>
            <c:idx val="9"/>
            <c:invertIfNegative val="0"/>
            <c:bubble3D val="0"/>
            <c:spPr>
              <a:solidFill>
                <a:schemeClr val="accent2">
                  <a:lumMod val="60000"/>
                  <a:lumOff val="40000"/>
                </a:schemeClr>
              </a:solidFill>
              <a:ln w="25400">
                <a:noFill/>
              </a:ln>
            </c:spPr>
          </c:dPt>
          <c:dPt>
            <c:idx val="10"/>
            <c:invertIfNegative val="0"/>
            <c:bubble3D val="0"/>
            <c:spPr>
              <a:solidFill>
                <a:schemeClr val="accent2">
                  <a:lumMod val="60000"/>
                  <a:lumOff val="40000"/>
                </a:schemeClr>
              </a:solidFill>
              <a:ln w="25400">
                <a:noFill/>
              </a:ln>
            </c:spPr>
          </c:dPt>
          <c:dPt>
            <c:idx val="13"/>
            <c:invertIfNegative val="0"/>
            <c:bubble3D val="0"/>
            <c:spPr>
              <a:solidFill>
                <a:schemeClr val="accent2">
                  <a:lumMod val="60000"/>
                  <a:lumOff val="40000"/>
                </a:schemeClr>
              </a:solidFill>
              <a:ln w="25400">
                <a:noFill/>
              </a:ln>
            </c:spPr>
          </c:dPt>
          <c:dPt>
            <c:idx val="14"/>
            <c:invertIfNegative val="0"/>
            <c:bubble3D val="0"/>
            <c:spPr>
              <a:solidFill>
                <a:schemeClr val="accent2">
                  <a:lumMod val="60000"/>
                  <a:lumOff val="40000"/>
                </a:schemeClr>
              </a:solidFill>
              <a:ln w="25400">
                <a:noFill/>
              </a:ln>
            </c:spPr>
          </c:dPt>
          <c:dLbls>
            <c:dLbl>
              <c:idx val="12"/>
              <c:numFmt formatCode="0.0%" sourceLinked="0"/>
              <c:spPr>
                <a:noFill/>
                <a:ln w="25400">
                  <a:noFill/>
                </a:ln>
              </c:spPr>
              <c:txPr>
                <a:bodyPr anchorCtr="0"/>
                <a:lstStyle/>
                <a:p>
                  <a:pPr algn="ctr" rtl="0">
                    <a:defRPr lang="en-US" sz="1600" b="0" i="0" u="none" strike="noStrike" kern="1200" baseline="0">
                      <a:solidFill>
                        <a:srgbClr val="002060"/>
                      </a:solidFill>
                      <a:latin typeface="Calibri"/>
                      <a:ea typeface="Calibri"/>
                      <a:cs typeface="Calibri"/>
                    </a:defRPr>
                  </a:pPr>
                  <a:endParaRPr lang="es-ES"/>
                </a:p>
              </c:txPr>
              <c:showLegendKey val="0"/>
              <c:showVal val="1"/>
              <c:showCatName val="0"/>
              <c:showSerName val="0"/>
              <c:showPercent val="0"/>
              <c:showBubbleSize val="0"/>
            </c:dLbl>
            <c:dLbl>
              <c:idx val="13"/>
              <c:layout>
                <c:manualLayout>
                  <c:x val="-2.1069585854908401E-16"/>
                  <c:y val="7.1248376162385496E-2"/>
                </c:manualLayout>
              </c:layout>
              <c:numFmt formatCode="0.0%" sourceLinked="0"/>
              <c:spPr>
                <a:noFill/>
                <a:ln w="25400">
                  <a:noFill/>
                </a:ln>
              </c:spPr>
              <c:txPr>
                <a:bodyPr wrap="square" lIns="38100" tIns="19050" rIns="38100" bIns="19050" anchor="ctr" anchorCtr="0">
                  <a:spAutoFit/>
                </a:bodyPr>
                <a:lstStyle/>
                <a:p>
                  <a:pPr algn="ctr" rtl="0">
                    <a:defRPr lang="es-ES" sz="1600" b="0" i="0" u="none" strike="noStrike" kern="1200" baseline="0">
                      <a:solidFill>
                        <a:srgbClr val="1F2569"/>
                      </a:solidFill>
                      <a:latin typeface="Calibri"/>
                      <a:ea typeface="Calibri"/>
                      <a:cs typeface="Calibri"/>
                    </a:defRPr>
                  </a:pPr>
                  <a:endParaRPr lang="es-ES"/>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8ECF-494E-B36F-7BF332245FCF}"/>
                </c:ext>
                <c:ext xmlns:c15="http://schemas.microsoft.com/office/drawing/2012/chart" uri="{CE6537A1-D6FC-4f65-9D91-7224C49458BB}">
                  <c15:layout/>
                </c:ext>
              </c:extLst>
            </c:dLbl>
            <c:dLbl>
              <c:idx val="14"/>
              <c:numFmt formatCode="0.0%" sourceLinked="0"/>
              <c:spPr>
                <a:noFill/>
                <a:ln w="25400">
                  <a:noFill/>
                </a:ln>
              </c:spPr>
              <c:txPr>
                <a:bodyPr wrap="square" lIns="38100" tIns="19050" rIns="38100" bIns="19050" anchor="ctr">
                  <a:spAutoFit/>
                </a:bodyPr>
                <a:lstStyle/>
                <a:p>
                  <a:pPr>
                    <a:defRPr sz="2400" b="1">
                      <a:solidFill>
                        <a:schemeClr val="accent6">
                          <a:lumMod val="75000"/>
                        </a:schemeClr>
                      </a:solidFill>
                    </a:defRPr>
                  </a:pPr>
                  <a:endParaRPr lang="es-ES"/>
                </a:p>
              </c:txPr>
              <c:showLegendKey val="0"/>
              <c:showVal val="1"/>
              <c:showCatName val="0"/>
              <c:showSerName val="0"/>
              <c:showPercent val="0"/>
              <c:showBubbleSize val="0"/>
            </c:dLbl>
            <c:numFmt formatCode="0.0%" sourceLinked="0"/>
            <c:spPr>
              <a:noFill/>
              <a:ln w="25400">
                <a:noFill/>
              </a:ln>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trendline>
            <c:spPr>
              <a:ln w="38100">
                <a:solidFill>
                  <a:schemeClr val="accent6">
                    <a:lumMod val="75000"/>
                  </a:schemeClr>
                </a:solidFill>
                <a:prstDash val="sysDot"/>
              </a:ln>
            </c:spPr>
            <c:trendlineType val="movingAvg"/>
            <c:period val="2"/>
            <c:dispRSqr val="0"/>
            <c:dispEq val="0"/>
          </c:trendline>
          <c:cat>
            <c:strRef>
              <c:f>'variación por categorías'!$A$5:$A$19</c:f>
              <c:strCache>
                <c:ptCount val="15"/>
                <c:pt idx="0">
                  <c:v>2020 I</c:v>
                </c:pt>
                <c:pt idx="1">
                  <c:v>2020 II</c:v>
                </c:pt>
                <c:pt idx="2">
                  <c:v>2020 III</c:v>
                </c:pt>
                <c:pt idx="3">
                  <c:v>2020 IV</c:v>
                </c:pt>
                <c:pt idx="4">
                  <c:v>2021 I</c:v>
                </c:pt>
                <c:pt idx="5">
                  <c:v>2021 II</c:v>
                </c:pt>
                <c:pt idx="6">
                  <c:v>2021 III</c:v>
                </c:pt>
                <c:pt idx="7">
                  <c:v>2021 IV</c:v>
                </c:pt>
                <c:pt idx="8">
                  <c:v>2022 I</c:v>
                </c:pt>
                <c:pt idx="9">
                  <c:v>2022 II</c:v>
                </c:pt>
                <c:pt idx="10">
                  <c:v>2022 III</c:v>
                </c:pt>
                <c:pt idx="11">
                  <c:v>2022 IV</c:v>
                </c:pt>
                <c:pt idx="12">
                  <c:v>2023 I</c:v>
                </c:pt>
                <c:pt idx="13">
                  <c:v>2023 II</c:v>
                </c:pt>
                <c:pt idx="14">
                  <c:v>2023 III</c:v>
                </c:pt>
              </c:strCache>
            </c:strRef>
          </c:cat>
          <c:val>
            <c:numRef>
              <c:f>'variación por categorías'!$AA$5:$AA$19</c:f>
              <c:numCache>
                <c:formatCode>#,#00%</c:formatCode>
                <c:ptCount val="15"/>
                <c:pt idx="0">
                  <c:v>-0.122</c:v>
                </c:pt>
                <c:pt idx="1">
                  <c:v>-0.436</c:v>
                </c:pt>
                <c:pt idx="2">
                  <c:v>-0.33</c:v>
                </c:pt>
                <c:pt idx="3">
                  <c:v>-0.158</c:v>
                </c:pt>
                <c:pt idx="4">
                  <c:v>-0.26300000000000001</c:v>
                </c:pt>
                <c:pt idx="5">
                  <c:v>0.14899999999999999</c:v>
                </c:pt>
                <c:pt idx="6">
                  <c:v>0.14000000000000001</c:v>
                </c:pt>
                <c:pt idx="7">
                  <c:v>0.29299999999999998</c:v>
                </c:pt>
                <c:pt idx="8">
                  <c:v>0.152</c:v>
                </c:pt>
                <c:pt idx="9">
                  <c:v>-5.3999999999999999E-2</c:v>
                </c:pt>
                <c:pt idx="10">
                  <c:v>-4.0000000000000001E-3</c:v>
                </c:pt>
                <c:pt idx="11">
                  <c:v>2E-3</c:v>
                </c:pt>
                <c:pt idx="12">
                  <c:v>1.6E-2</c:v>
                </c:pt>
                <c:pt idx="13">
                  <c:v>-2.5000000000000001E-2</c:v>
                </c:pt>
                <c:pt idx="14">
                  <c:v>-4.9000000000000002E-2</c:v>
                </c:pt>
              </c:numCache>
            </c:numRef>
          </c:val>
          <c:extLst xmlns:c16r2="http://schemas.microsoft.com/office/drawing/2015/06/chart">
            <c:ext xmlns:c16="http://schemas.microsoft.com/office/drawing/2014/chart" uri="{C3380CC4-5D6E-409C-BE32-E72D297353CC}">
              <c16:uniqueId val="{00000002-8ECF-494E-B36F-7BF332245FCF}"/>
            </c:ext>
          </c:extLst>
        </c:ser>
        <c:dLbls>
          <c:showLegendKey val="0"/>
          <c:showVal val="0"/>
          <c:showCatName val="0"/>
          <c:showSerName val="0"/>
          <c:showPercent val="0"/>
          <c:showBubbleSize val="0"/>
        </c:dLbls>
        <c:gapWidth val="50"/>
        <c:axId val="-819054720"/>
        <c:axId val="-819057440"/>
      </c:barChart>
      <c:catAx>
        <c:axId val="-81905472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a:pPr>
            <a:endParaRPr lang="es-ES"/>
          </a:p>
        </c:txPr>
        <c:crossAx val="-819057440"/>
        <c:crosses val="autoZero"/>
        <c:auto val="1"/>
        <c:lblAlgn val="ctr"/>
        <c:lblOffset val="100"/>
        <c:noMultiLvlLbl val="0"/>
      </c:catAx>
      <c:valAx>
        <c:axId val="-819057440"/>
        <c:scaling>
          <c:orientation val="minMax"/>
        </c:scaling>
        <c:delete val="0"/>
        <c:axPos val="l"/>
        <c:numFmt formatCode="0.0%" sourceLinked="0"/>
        <c:majorTickMark val="none"/>
        <c:minorTickMark val="none"/>
        <c:tickLblPos val="nextTo"/>
        <c:txPr>
          <a:bodyPr rot="0" vert="horz"/>
          <a:lstStyle/>
          <a:p>
            <a:pPr>
              <a:defRPr/>
            </a:pPr>
            <a:endParaRPr lang="es-ES"/>
          </a:p>
        </c:txPr>
        <c:crossAx val="-81905472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401567201143305E-2"/>
          <c:y val="4.1112866738101619E-2"/>
          <c:w val="0.71179398292404306"/>
          <c:h val="0.8617612964002257"/>
        </c:manualLayout>
      </c:layout>
      <c:barChart>
        <c:barDir val="bar"/>
        <c:grouping val="stacked"/>
        <c:varyColors val="0"/>
        <c:ser>
          <c:idx val="0"/>
          <c:order val="0"/>
          <c:tx>
            <c:v>Montevideo</c:v>
          </c:tx>
          <c:spPr>
            <a:solidFill>
              <a:srgbClr val="1F2569"/>
            </a:solidFill>
            <a:ln>
              <a:noFill/>
            </a:ln>
            <a:effectLst/>
          </c:spPr>
          <c:invertIfNegative val="0"/>
          <c:dLbls>
            <c:dLbl>
              <c:idx val="1"/>
              <c:layout>
                <c:manualLayout>
                  <c:x val="1.7802461365504858E-3"/>
                  <c:y val="1.0459429256590774E-2"/>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dLblPos val="ctr"/>
            <c:showLegendKey val="0"/>
            <c:showVal val="1"/>
            <c:showCatName val="0"/>
            <c:showSerName val="0"/>
            <c:showPercent val="0"/>
            <c:showBubbleSize val="0"/>
            <c:separator>; </c:separator>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'variación por categorías'!$A$17:$A$19</c:f>
              <c:strCache>
                <c:ptCount val="3"/>
                <c:pt idx="0">
                  <c:v>2023 I</c:v>
                </c:pt>
                <c:pt idx="1">
                  <c:v>2023 II</c:v>
                </c:pt>
                <c:pt idx="2">
                  <c:v>2023 III</c:v>
                </c:pt>
              </c:strCache>
            </c:strRef>
          </c:cat>
          <c:val>
            <c:numRef>
              <c:f>'variación por categorías'!$D$17:$D$19</c:f>
              <c:numCache>
                <c:formatCode>0.0%</c:formatCode>
                <c:ptCount val="3"/>
                <c:pt idx="0">
                  <c:v>6.2E-2</c:v>
                </c:pt>
                <c:pt idx="1">
                  <c:v>-3.5999999999999997E-2</c:v>
                </c:pt>
                <c:pt idx="2">
                  <c:v>-6.3E-2</c:v>
                </c:pt>
              </c:numCache>
            </c:numRef>
          </c:val>
        </c:ser>
        <c:ser>
          <c:idx val="1"/>
          <c:order val="1"/>
          <c:tx>
            <c:v>Interior</c:v>
          </c:tx>
          <c:spPr>
            <a:solidFill>
              <a:schemeClr val="accent6">
                <a:lumMod val="75000"/>
              </a:schemeClr>
            </a:solidFill>
            <a:ln>
              <a:noFill/>
            </a:ln>
            <a:effectLst/>
          </c:spPr>
          <c:invertIfNegative val="0"/>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dLblPos val="ctr"/>
              <c:showLegendKey val="0"/>
              <c:showVal val="1"/>
              <c:showCatName val="0"/>
              <c:showSerName val="0"/>
              <c:showPercent val="0"/>
              <c:showBubbleSize val="0"/>
            </c:dLbl>
            <c:dLbl>
              <c:idx val="1"/>
              <c:layout>
                <c:manualLayout>
                  <c:x val="-8.1891322281322412E-2"/>
                  <c:y val="5.2295087502296023E-3"/>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dLblPos val="ctr"/>
              <c:showLegendKey val="0"/>
              <c:showVal val="1"/>
              <c:showCatName val="0"/>
              <c:showSerName val="0"/>
              <c:showPercent val="0"/>
              <c:showBubbleSize val="0"/>
            </c:dLbl>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75000"/>
                      </a:schemeClr>
                    </a:solidFill>
                    <a:latin typeface="+mn-lt"/>
                    <a:ea typeface="+mn-ea"/>
                    <a:cs typeface="+mn-cs"/>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'variación por categorías'!$A$17:$A$19</c:f>
              <c:strCache>
                <c:ptCount val="3"/>
                <c:pt idx="0">
                  <c:v>2023 I</c:v>
                </c:pt>
                <c:pt idx="1">
                  <c:v>2023 II</c:v>
                </c:pt>
                <c:pt idx="2">
                  <c:v>2023 III</c:v>
                </c:pt>
              </c:strCache>
            </c:strRef>
          </c:cat>
          <c:val>
            <c:numRef>
              <c:f>'variación por categorías'!$E$17:$E$19</c:f>
              <c:numCache>
                <c:formatCode>#,#00%</c:formatCode>
                <c:ptCount val="3"/>
                <c:pt idx="0">
                  <c:v>-4.2999999999999997E-2</c:v>
                </c:pt>
                <c:pt idx="1">
                  <c:v>-4.0000000000000001E-3</c:v>
                </c:pt>
                <c:pt idx="2">
                  <c:v>-1.7000000000000001E-2</c:v>
                </c:pt>
              </c:numCache>
            </c:numRef>
          </c:val>
        </c:ser>
        <c:dLbls>
          <c:dLblPos val="ctr"/>
          <c:showLegendKey val="0"/>
          <c:showVal val="1"/>
          <c:showCatName val="0"/>
          <c:showSerName val="0"/>
          <c:showPercent val="0"/>
          <c:showBubbleSize val="0"/>
        </c:dLbls>
        <c:gapWidth val="150"/>
        <c:overlap val="100"/>
        <c:axId val="-819050912"/>
        <c:axId val="-819059616"/>
      </c:barChart>
      <c:catAx>
        <c:axId val="-819050912"/>
        <c:scaling>
          <c:orientation val="minMax"/>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19059616"/>
        <c:crosses val="autoZero"/>
        <c:auto val="1"/>
        <c:lblAlgn val="ctr"/>
        <c:lblOffset val="100"/>
        <c:noMultiLvlLbl val="0"/>
      </c:catAx>
      <c:valAx>
        <c:axId val="-819059616"/>
        <c:scaling>
          <c:orientation val="minMax"/>
        </c:scaling>
        <c:delete val="0"/>
        <c:axPos val="b"/>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19050912"/>
        <c:crosses val="autoZero"/>
        <c:crossBetween val="between"/>
      </c:valAx>
      <c:spPr>
        <a:noFill/>
        <a:ln>
          <a:noFill/>
        </a:ln>
        <a:effectLst/>
      </c:spPr>
    </c:plotArea>
    <c:legend>
      <c:legendPos val="r"/>
      <c:layout>
        <c:manualLayout>
          <c:xMode val="edge"/>
          <c:yMode val="edge"/>
          <c:x val="0.7292863356115532"/>
          <c:y val="0.30330777439120571"/>
          <c:w val="0.25397044914795491"/>
          <c:h val="0.16998649938730048"/>
        </c:manualLayout>
      </c:layout>
      <c:overlay val="0"/>
      <c:spPr>
        <a:noFill/>
        <a:ln>
          <a:noFill/>
        </a:ln>
        <a:effectLst/>
      </c:spPr>
      <c:txPr>
        <a:bodyPr rot="0" spcFirstLastPara="1" vertOverflow="ellipsis" vert="horz" wrap="square" anchor="ctr" anchorCtr="1"/>
        <a:lstStyle/>
        <a:p>
          <a:pPr>
            <a:defRPr sz="2000" b="0" i="0" u="none" strike="noStrike" kern="1200" baseline="0">
              <a:solidFill>
                <a:srgbClr val="1F2569"/>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42269420601407"/>
          <c:y val="0.15301174795023151"/>
          <c:w val="0.86908228258476605"/>
          <c:h val="0.68798454359871686"/>
        </c:manualLayout>
      </c:layout>
      <c:barChart>
        <c:barDir val="col"/>
        <c:grouping val="clustered"/>
        <c:varyColors val="0"/>
        <c:ser>
          <c:idx val="0"/>
          <c:order val="0"/>
          <c:spPr>
            <a:solidFill>
              <a:schemeClr val="accent2">
                <a:lumMod val="60000"/>
                <a:lumOff val="40000"/>
              </a:schemeClr>
            </a:solidFill>
            <a:ln w="25400">
              <a:noFill/>
            </a:ln>
          </c:spPr>
          <c:invertIfNegative val="0"/>
          <c:dPt>
            <c:idx val="0"/>
            <c:invertIfNegative val="0"/>
            <c:bubble3D val="0"/>
            <c:spPr>
              <a:solidFill>
                <a:srgbClr val="1F2569"/>
              </a:solidFill>
              <a:ln w="25400">
                <a:noFill/>
              </a:ln>
            </c:spPr>
          </c:dPt>
          <c:dPt>
            <c:idx val="1"/>
            <c:invertIfNegative val="0"/>
            <c:bubble3D val="0"/>
          </c:dPt>
          <c:dPt>
            <c:idx val="2"/>
            <c:invertIfNegative val="0"/>
            <c:bubble3D val="0"/>
          </c:dPt>
          <c:dPt>
            <c:idx val="3"/>
            <c:invertIfNegative val="0"/>
            <c:bubble3D val="0"/>
            <c:spPr>
              <a:solidFill>
                <a:srgbClr val="1F2569"/>
              </a:solidFill>
              <a:ln w="25400">
                <a:noFill/>
              </a:ln>
            </c:spPr>
          </c:dPt>
          <c:dPt>
            <c:idx val="4"/>
            <c:invertIfNegative val="0"/>
            <c:bubble3D val="0"/>
          </c:dPt>
          <c:dPt>
            <c:idx val="5"/>
            <c:invertIfNegative val="0"/>
            <c:bubble3D val="0"/>
          </c:dPt>
          <c:dPt>
            <c:idx val="6"/>
            <c:invertIfNegative val="0"/>
            <c:bubble3D val="0"/>
          </c:dPt>
          <c:dPt>
            <c:idx val="7"/>
            <c:invertIfNegative val="0"/>
            <c:bubble3D val="0"/>
          </c:dPt>
          <c:dPt>
            <c:idx val="11"/>
            <c:invertIfNegative val="0"/>
            <c:bubble3D val="0"/>
          </c:dPt>
          <c:dPt>
            <c:idx val="14"/>
            <c:invertIfNegative val="0"/>
            <c:bubble3D val="0"/>
          </c:dPt>
          <c:dLbls>
            <c:dLbl>
              <c:idx val="9"/>
              <c:layout>
                <c:manualLayout>
                  <c:x val="8.712975215187253E-3"/>
                  <c:y val="-1.8881978712427465E-2"/>
                </c:manualLayout>
              </c:layout>
              <c:showLegendKey val="0"/>
              <c:showVal val="1"/>
              <c:showCatName val="0"/>
              <c:showSerName val="0"/>
              <c:showPercent val="0"/>
              <c:showBubbleSize val="0"/>
              <c:extLst>
                <c:ext xmlns:c15="http://schemas.microsoft.com/office/drawing/2012/chart" uri="{CE6537A1-D6FC-4f65-9D91-7224C49458BB}"/>
              </c:extLst>
            </c:dLbl>
            <c:dLbl>
              <c:idx val="12"/>
              <c:numFmt formatCode="0.0%" sourceLinked="0"/>
              <c:spPr>
                <a:noFill/>
                <a:ln w="25400">
                  <a:noFill/>
                </a:ln>
              </c:spPr>
              <c:txPr>
                <a:bodyPr/>
                <a:lstStyle/>
                <a:p>
                  <a:pPr>
                    <a:defRPr sz="2000" b="1"/>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2000" b="1"/>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rubro'!$T$66:$T$72</c:f>
              <c:numCache>
                <c:formatCode>#,#00%</c:formatCode>
                <c:ptCount val="7"/>
                <c:pt idx="0">
                  <c:v>0.214</c:v>
                </c:pt>
                <c:pt idx="1">
                  <c:v>-5.6000000000000001E-2</c:v>
                </c:pt>
                <c:pt idx="2">
                  <c:v>-4.0000000000000001E-3</c:v>
                </c:pt>
                <c:pt idx="3">
                  <c:v>4.0000000000000001E-3</c:v>
                </c:pt>
                <c:pt idx="4">
                  <c:v>-5.5E-2</c:v>
                </c:pt>
                <c:pt idx="5">
                  <c:v>-7.5999999999999998E-2</c:v>
                </c:pt>
                <c:pt idx="6">
                  <c:v>-8.7999999999999995E-2</c:v>
                </c:pt>
              </c:numCache>
            </c:numRef>
          </c:val>
        </c:ser>
        <c:dLbls>
          <c:showLegendKey val="0"/>
          <c:showVal val="0"/>
          <c:showCatName val="0"/>
          <c:showSerName val="0"/>
          <c:showPercent val="0"/>
          <c:showBubbleSize val="0"/>
        </c:dLbls>
        <c:gapWidth val="50"/>
        <c:axId val="-819048192"/>
        <c:axId val="-819054176"/>
      </c:barChart>
      <c:catAx>
        <c:axId val="-81904819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600"/>
            </a:pPr>
            <a:endParaRPr lang="es-ES"/>
          </a:p>
        </c:txPr>
        <c:crossAx val="-819054176"/>
        <c:crosses val="autoZero"/>
        <c:auto val="1"/>
        <c:lblAlgn val="ctr"/>
        <c:lblOffset val="100"/>
        <c:noMultiLvlLbl val="0"/>
      </c:catAx>
      <c:valAx>
        <c:axId val="-819054176"/>
        <c:scaling>
          <c:orientation val="minMax"/>
        </c:scaling>
        <c:delete val="0"/>
        <c:axPos val="l"/>
        <c:numFmt formatCode="0.0%" sourceLinked="0"/>
        <c:majorTickMark val="none"/>
        <c:minorTickMark val="none"/>
        <c:tickLblPos val="nextTo"/>
        <c:spPr>
          <a:ln w="9525">
            <a:solidFill>
              <a:schemeClr val="tx1"/>
            </a:solidFill>
          </a:ln>
        </c:spPr>
        <c:txPr>
          <a:bodyPr rot="0" vert="horz"/>
          <a:lstStyle/>
          <a:p>
            <a:pPr>
              <a:defRPr sz="1600"/>
            </a:pPr>
            <a:endParaRPr lang="es-ES"/>
          </a:p>
        </c:txPr>
        <c:crossAx val="-819048192"/>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15394867946014"/>
          <c:y val="8.5057410013705897E-2"/>
          <c:w val="0.86908228258476605"/>
          <c:h val="0.73326793858058459"/>
        </c:manualLayout>
      </c:layout>
      <c:barChart>
        <c:barDir val="col"/>
        <c:grouping val="clustered"/>
        <c:varyColors val="0"/>
        <c:ser>
          <c:idx val="0"/>
          <c:order val="0"/>
          <c:spPr>
            <a:solidFill>
              <a:schemeClr val="accent2">
                <a:lumMod val="60000"/>
                <a:lumOff val="40000"/>
              </a:schemeClr>
            </a:solidFill>
            <a:ln w="25400">
              <a:noFill/>
            </a:ln>
          </c:spPr>
          <c:invertIfNegative val="0"/>
          <c:dPt>
            <c:idx val="2"/>
            <c:invertIfNegative val="0"/>
            <c:bubble3D val="0"/>
          </c:dPt>
          <c:dPt>
            <c:idx val="3"/>
            <c:invertIfNegative val="0"/>
            <c:bubble3D val="0"/>
          </c:dPt>
          <c:dPt>
            <c:idx val="4"/>
            <c:invertIfNegative val="0"/>
            <c:bubble3D val="0"/>
          </c:dPt>
          <c:dPt>
            <c:idx val="5"/>
            <c:invertIfNegative val="0"/>
            <c:bubble3D val="0"/>
            <c:spPr>
              <a:solidFill>
                <a:srgbClr val="1F2569"/>
              </a:solidFill>
              <a:ln w="25400">
                <a:noFill/>
              </a:ln>
            </c:spPr>
          </c:dPt>
          <c:dPt>
            <c:idx val="6"/>
            <c:invertIfNegative val="0"/>
            <c:bubble3D val="0"/>
            <c:spPr>
              <a:solidFill>
                <a:srgbClr val="1F2569"/>
              </a:solidFill>
              <a:ln w="25400">
                <a:noFill/>
              </a:ln>
            </c:spPr>
          </c:dPt>
          <c:dPt>
            <c:idx val="7"/>
            <c:invertIfNegative val="0"/>
            <c:bubble3D val="0"/>
            <c:spPr>
              <a:solidFill>
                <a:srgbClr val="1F2569"/>
              </a:solidFill>
              <a:ln w="25400">
                <a:noFill/>
              </a:ln>
            </c:spPr>
          </c:dPt>
          <c:dPt>
            <c:idx val="8"/>
            <c:invertIfNegative val="0"/>
            <c:bubble3D val="0"/>
            <c:spPr>
              <a:solidFill>
                <a:srgbClr val="1F2569"/>
              </a:solidFill>
              <a:ln w="25400">
                <a:noFill/>
              </a:ln>
            </c:spPr>
          </c:dPt>
          <c:dPt>
            <c:idx val="12"/>
            <c:invertIfNegative val="0"/>
            <c:bubble3D val="0"/>
          </c:dPt>
          <c:dPt>
            <c:idx val="13"/>
            <c:invertIfNegative val="0"/>
            <c:bubble3D val="0"/>
            <c:spPr>
              <a:solidFill>
                <a:srgbClr val="1F2569"/>
              </a:solidFill>
              <a:ln w="25400">
                <a:noFill/>
              </a:ln>
            </c:spPr>
          </c:dPt>
          <c:dPt>
            <c:idx val="14"/>
            <c:invertIfNegative val="0"/>
            <c:bubble3D val="0"/>
          </c:dPt>
          <c:dPt>
            <c:idx val="15"/>
            <c:invertIfNegative val="0"/>
            <c:bubble3D val="0"/>
          </c:dPt>
          <c:dLbls>
            <c:dLbl>
              <c:idx val="12"/>
              <c:layout>
                <c:manualLayout>
                  <c:x val="1.0644302121836861E-2"/>
                  <c:y val="0"/>
                </c:manualLayout>
              </c:layout>
              <c:numFmt formatCode="0.0%" sourceLinked="0"/>
              <c:spPr>
                <a:noFill/>
                <a:ln w="25400">
                  <a:noFill/>
                </a:ln>
              </c:spPr>
              <c:txPr>
                <a:bodyPr/>
                <a:lstStyle/>
                <a:p>
                  <a:pPr>
                    <a:defRPr sz="1400"/>
                  </a:pPr>
                  <a:endParaRPr lang="es-ES"/>
                </a:p>
              </c:txPr>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rubro'!$A$71:$A$72</c:f>
              <c:strCache>
                <c:ptCount val="2"/>
                <c:pt idx="0">
                  <c:v>2023 II</c:v>
                </c:pt>
                <c:pt idx="1">
                  <c:v>2023 III</c:v>
                </c:pt>
              </c:strCache>
            </c:strRef>
          </c:cat>
          <c:val>
            <c:numRef>
              <c:f>'variación por rubro'!$R$71:$R$72</c:f>
              <c:numCache>
                <c:formatCode>#,#00%</c:formatCode>
                <c:ptCount val="2"/>
                <c:pt idx="0">
                  <c:v>-5.5E-2</c:v>
                </c:pt>
                <c:pt idx="1">
                  <c:v>-0.09</c:v>
                </c:pt>
              </c:numCache>
            </c:numRef>
          </c:val>
        </c:ser>
        <c:dLbls>
          <c:showLegendKey val="0"/>
          <c:showVal val="0"/>
          <c:showCatName val="0"/>
          <c:showSerName val="0"/>
          <c:showPercent val="0"/>
          <c:showBubbleSize val="0"/>
        </c:dLbls>
        <c:gapWidth val="50"/>
        <c:axId val="-819053632"/>
        <c:axId val="-819047648"/>
      </c:barChart>
      <c:catAx>
        <c:axId val="-81905363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47648"/>
        <c:crosses val="autoZero"/>
        <c:auto val="1"/>
        <c:lblAlgn val="ctr"/>
        <c:lblOffset val="100"/>
        <c:noMultiLvlLbl val="0"/>
      </c:catAx>
      <c:valAx>
        <c:axId val="-819047648"/>
        <c:scaling>
          <c:orientation val="minMax"/>
          <c:min val="-0.12000000000000001"/>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53632"/>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312865303601761E-2"/>
          <c:y val="2.6407630467787234E-2"/>
          <c:w val="0.83852087997916658"/>
          <c:h val="0.7395933071213695"/>
        </c:manualLayout>
      </c:layout>
      <c:barChart>
        <c:barDir val="col"/>
        <c:grouping val="clustered"/>
        <c:varyColors val="0"/>
        <c:ser>
          <c:idx val="1"/>
          <c:order val="1"/>
          <c:tx>
            <c:strRef>
              <c:f>IMAE!$K$6</c:f>
              <c:strCache>
                <c:ptCount val="1"/>
                <c:pt idx="0">
                  <c:v>Variación Mensual</c:v>
                </c:pt>
              </c:strCache>
            </c:strRef>
          </c:tx>
          <c:spPr>
            <a:solidFill>
              <a:srgbClr val="1F2569"/>
            </a:solidFill>
            <a:ln>
              <a:noFill/>
            </a:ln>
            <a:effectLst/>
          </c:spPr>
          <c:invertIfNegative val="0"/>
          <c:dLbls>
            <c:dLbl>
              <c:idx val="20"/>
              <c:layout>
                <c:manualLayout>
                  <c:x val="-2.2435723574427569E-2"/>
                  <c:y val="-5.6056932928609748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IMAE!$A$79:$A$99</c:f>
              <c:numCache>
                <c:formatCode>[$-C0A]mmm\-yy;@</c:formatCode>
                <c:ptCount val="21"/>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numCache>
            </c:numRef>
          </c:cat>
          <c:val>
            <c:numRef>
              <c:f>IMAE!$K$79:$K$99</c:f>
              <c:numCache>
                <c:formatCode>0.0%</c:formatCode>
                <c:ptCount val="21"/>
                <c:pt idx="0">
                  <c:v>5.090769378542026E-3</c:v>
                </c:pt>
                <c:pt idx="1">
                  <c:v>6.2117737003057893E-3</c:v>
                </c:pt>
                <c:pt idx="2">
                  <c:v>6.3633773387785642E-3</c:v>
                </c:pt>
                <c:pt idx="3">
                  <c:v>5.5681389203472431E-3</c:v>
                </c:pt>
                <c:pt idx="4">
                  <c:v>3.0032848427967718E-3</c:v>
                </c:pt>
                <c:pt idx="5">
                  <c:v>-3.7428651632831489E-4</c:v>
                </c:pt>
                <c:pt idx="6">
                  <c:v>-3.2762332678085704E-3</c:v>
                </c:pt>
                <c:pt idx="7">
                  <c:v>-4.3200601051841536E-3</c:v>
                </c:pt>
                <c:pt idx="8">
                  <c:v>-3.4899075646103173E-3</c:v>
                </c:pt>
                <c:pt idx="9">
                  <c:v>-1.3251301467108734E-3</c:v>
                </c:pt>
                <c:pt idx="10">
                  <c:v>1.0425552080370881E-3</c:v>
                </c:pt>
                <c:pt idx="11">
                  <c:v>1.2308274947925302E-3</c:v>
                </c:pt>
                <c:pt idx="12">
                  <c:v>4.7281323877057524E-4</c:v>
                </c:pt>
                <c:pt idx="13">
                  <c:v>-9.4517958412088099E-4</c:v>
                </c:pt>
                <c:pt idx="14">
                  <c:v>-1.6083254493850507E-3</c:v>
                </c:pt>
                <c:pt idx="15">
                  <c:v>-1.6109163271107452E-3</c:v>
                </c:pt>
                <c:pt idx="16">
                  <c:v>-8.5421412300690225E-4</c:v>
                </c:pt>
                <c:pt idx="17" formatCode="0.00%">
                  <c:v>2.8498147620403813E-4</c:v>
                </c:pt>
                <c:pt idx="18" formatCode="0.00%">
                  <c:v>1.3295346628678928E-3</c:v>
                </c:pt>
                <c:pt idx="19" formatCode="0.00%">
                  <c:v>1.4226100151746301E-3</c:v>
                </c:pt>
                <c:pt idx="20" formatCode="0.00%">
                  <c:v>1.1364712567476509E-3</c:v>
                </c:pt>
              </c:numCache>
            </c:numRef>
          </c:val>
        </c:ser>
        <c:dLbls>
          <c:showLegendKey val="0"/>
          <c:showVal val="0"/>
          <c:showCatName val="0"/>
          <c:showSerName val="0"/>
          <c:showPercent val="0"/>
          <c:showBubbleSize val="0"/>
        </c:dLbls>
        <c:gapWidth val="219"/>
        <c:axId val="-1005912368"/>
        <c:axId val="-1005910192"/>
      </c:barChart>
      <c:lineChart>
        <c:grouping val="stacked"/>
        <c:varyColors val="0"/>
        <c:ser>
          <c:idx val="0"/>
          <c:order val="0"/>
          <c:tx>
            <c:strRef>
              <c:f>IMAE!$J$6</c:f>
              <c:strCache>
                <c:ptCount val="1"/>
                <c:pt idx="0">
                  <c:v>IMAE Tendencia.Ciclo</c:v>
                </c:pt>
              </c:strCache>
            </c:strRef>
          </c:tx>
          <c:spPr>
            <a:ln w="47625" cap="rnd">
              <a:solidFill>
                <a:schemeClr val="accent6">
                  <a:lumMod val="75000"/>
                </a:schemeClr>
              </a:solidFill>
              <a:round/>
            </a:ln>
            <a:effectLst/>
          </c:spPr>
          <c:marker>
            <c:symbol val="none"/>
          </c:marker>
          <c:cat>
            <c:numRef>
              <c:f>IMAE!$A$79:$A$99</c:f>
              <c:numCache>
                <c:formatCode>[$-C0A]mmm\-yy;@</c:formatCode>
                <c:ptCount val="21"/>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numCache>
            </c:numRef>
          </c:cat>
          <c:val>
            <c:numRef>
              <c:f>IMAE!$J$79:$J$99</c:f>
              <c:numCache>
                <c:formatCode>General</c:formatCode>
                <c:ptCount val="21"/>
                <c:pt idx="0">
                  <c:v>104.64</c:v>
                </c:pt>
                <c:pt idx="1">
                  <c:v>105.29</c:v>
                </c:pt>
                <c:pt idx="2">
                  <c:v>105.96</c:v>
                </c:pt>
                <c:pt idx="3">
                  <c:v>106.55</c:v>
                </c:pt>
                <c:pt idx="4">
                  <c:v>106.87</c:v>
                </c:pt>
                <c:pt idx="5">
                  <c:v>106.83</c:v>
                </c:pt>
                <c:pt idx="6">
                  <c:v>106.48</c:v>
                </c:pt>
                <c:pt idx="7">
                  <c:v>106.02</c:v>
                </c:pt>
                <c:pt idx="8">
                  <c:v>105.65</c:v>
                </c:pt>
                <c:pt idx="9">
                  <c:v>105.51</c:v>
                </c:pt>
                <c:pt idx="10">
                  <c:v>105.62</c:v>
                </c:pt>
                <c:pt idx="11">
                  <c:v>105.75</c:v>
                </c:pt>
                <c:pt idx="12">
                  <c:v>105.8</c:v>
                </c:pt>
                <c:pt idx="13">
                  <c:v>105.7</c:v>
                </c:pt>
                <c:pt idx="14">
                  <c:v>105.53</c:v>
                </c:pt>
                <c:pt idx="15">
                  <c:v>105.36</c:v>
                </c:pt>
                <c:pt idx="16">
                  <c:v>105.27</c:v>
                </c:pt>
                <c:pt idx="17">
                  <c:v>105.3</c:v>
                </c:pt>
                <c:pt idx="18">
                  <c:v>105.44</c:v>
                </c:pt>
                <c:pt idx="19">
                  <c:v>105.59</c:v>
                </c:pt>
                <c:pt idx="20">
                  <c:v>105.71</c:v>
                </c:pt>
              </c:numCache>
            </c:numRef>
          </c:val>
          <c:smooth val="1"/>
        </c:ser>
        <c:dLbls>
          <c:showLegendKey val="0"/>
          <c:showVal val="0"/>
          <c:showCatName val="0"/>
          <c:showSerName val="0"/>
          <c:showPercent val="0"/>
          <c:showBubbleSize val="0"/>
        </c:dLbls>
        <c:marker val="1"/>
        <c:smooth val="0"/>
        <c:axId val="-1005919984"/>
        <c:axId val="-1005913456"/>
      </c:lineChart>
      <c:dateAx>
        <c:axId val="-1005919984"/>
        <c:scaling>
          <c:orientation val="minMax"/>
        </c:scaling>
        <c:delete val="0"/>
        <c:axPos val="b"/>
        <c:numFmt formatCode="[$-C0A]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13456"/>
        <c:crosses val="autoZero"/>
        <c:auto val="1"/>
        <c:lblOffset val="100"/>
        <c:baseTimeUnit val="months"/>
      </c:dateAx>
      <c:valAx>
        <c:axId val="-10059134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19984"/>
        <c:crosses val="autoZero"/>
        <c:crossBetween val="between"/>
      </c:valAx>
      <c:valAx>
        <c:axId val="-1005910192"/>
        <c:scaling>
          <c:orientation val="minMax"/>
        </c:scaling>
        <c:delete val="0"/>
        <c:axPos val="r"/>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12368"/>
        <c:crosses val="max"/>
        <c:crossBetween val="between"/>
      </c:valAx>
      <c:dateAx>
        <c:axId val="-1005912368"/>
        <c:scaling>
          <c:orientation val="minMax"/>
        </c:scaling>
        <c:delete val="1"/>
        <c:axPos val="b"/>
        <c:numFmt formatCode="[$-C0A]mmm\-yy;@" sourceLinked="1"/>
        <c:majorTickMark val="out"/>
        <c:minorTickMark val="none"/>
        <c:tickLblPos val="nextTo"/>
        <c:crossAx val="-1005910192"/>
        <c:crosses val="autoZero"/>
        <c:auto val="1"/>
        <c:lblOffset val="100"/>
        <c:baseTimeUnit val="months"/>
      </c:date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rgbClr val="1F2569"/>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0.14223155438903473"/>
          <c:w val="0.86908228258476605"/>
          <c:h val="0.68798454359871686"/>
        </c:manualLayout>
      </c:layout>
      <c:barChart>
        <c:barDir val="col"/>
        <c:grouping val="clustered"/>
        <c:varyColors val="0"/>
        <c:ser>
          <c:idx val="0"/>
          <c:order val="0"/>
          <c:spPr>
            <a:solidFill>
              <a:schemeClr val="accent2">
                <a:lumMod val="60000"/>
                <a:lumOff val="40000"/>
              </a:schemeClr>
            </a:solidFill>
            <a:ln w="25400">
              <a:noFill/>
            </a:ln>
          </c:spPr>
          <c:invertIfNegative val="0"/>
          <c:dPt>
            <c:idx val="0"/>
            <c:invertIfNegative val="0"/>
            <c:bubble3D val="0"/>
            <c:spPr>
              <a:solidFill>
                <a:srgbClr val="1F2569"/>
              </a:solidFill>
              <a:ln w="25400">
                <a:noFill/>
              </a:ln>
            </c:spPr>
          </c:dPt>
          <c:dPt>
            <c:idx val="1"/>
            <c:invertIfNegative val="0"/>
            <c:bubble3D val="0"/>
            <c:spPr>
              <a:solidFill>
                <a:srgbClr val="1F2569"/>
              </a:solidFill>
              <a:ln w="25400">
                <a:noFill/>
              </a:ln>
            </c:spPr>
          </c:dPt>
          <c:dPt>
            <c:idx val="2"/>
            <c:invertIfNegative val="0"/>
            <c:bubble3D val="0"/>
            <c:spPr>
              <a:solidFill>
                <a:srgbClr val="1F2569"/>
              </a:solidFill>
              <a:ln w="25400">
                <a:noFill/>
              </a:ln>
            </c:spPr>
          </c:dPt>
          <c:dPt>
            <c:idx val="3"/>
            <c:invertIfNegative val="0"/>
            <c:bubble3D val="0"/>
          </c:dPt>
          <c:dPt>
            <c:idx val="4"/>
            <c:invertIfNegative val="0"/>
            <c:bubble3D val="0"/>
            <c:spPr>
              <a:solidFill>
                <a:srgbClr val="1F2569"/>
              </a:solidFill>
              <a:ln w="25400">
                <a:noFill/>
              </a:ln>
            </c:spPr>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Pt>
            <c:idx val="10"/>
            <c:invertIfNegative val="0"/>
            <c:bubble3D val="0"/>
          </c:dPt>
          <c:dPt>
            <c:idx val="12"/>
            <c:invertIfNegative val="0"/>
            <c:bubble3D val="0"/>
          </c:dPt>
          <c:dPt>
            <c:idx val="13"/>
            <c:invertIfNegative val="0"/>
            <c:bubble3D val="0"/>
          </c:dPt>
          <c:dPt>
            <c:idx val="14"/>
            <c:invertIfNegative val="0"/>
            <c:bubble3D val="0"/>
          </c:dPt>
          <c:dPt>
            <c:idx val="15"/>
            <c:invertIfNegative val="0"/>
            <c:bubble3D val="0"/>
          </c:dPt>
          <c:dLbls>
            <c:dLbl>
              <c:idx val="12"/>
              <c:numFmt formatCode="0.0%" sourceLinked="0"/>
              <c:spPr>
                <a:noFill/>
                <a:ln w="25400">
                  <a:noFill/>
                </a:ln>
              </c:spPr>
              <c:txPr>
                <a:bodyPr/>
                <a:lstStyle/>
                <a:p>
                  <a:pPr>
                    <a:defRPr sz="1400"/>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rubro'!$A$70:$A$72</c:f>
              <c:strCache>
                <c:ptCount val="3"/>
                <c:pt idx="0">
                  <c:v>2023 I</c:v>
                </c:pt>
                <c:pt idx="1">
                  <c:v>2023 II</c:v>
                </c:pt>
                <c:pt idx="2">
                  <c:v>2023 III</c:v>
                </c:pt>
              </c:strCache>
            </c:strRef>
          </c:cat>
          <c:val>
            <c:numRef>
              <c:f>'variación por rubro'!$S$70:$S$72</c:f>
              <c:numCache>
                <c:formatCode>#,#00%</c:formatCode>
                <c:ptCount val="3"/>
                <c:pt idx="0">
                  <c:v>5.1999999999999998E-2</c:v>
                </c:pt>
                <c:pt idx="1">
                  <c:v>2.1000000000000001E-2</c:v>
                </c:pt>
                <c:pt idx="2">
                  <c:v>2.8000000000000001E-2</c:v>
                </c:pt>
              </c:numCache>
            </c:numRef>
          </c:val>
        </c:ser>
        <c:dLbls>
          <c:showLegendKey val="0"/>
          <c:showVal val="0"/>
          <c:showCatName val="0"/>
          <c:showSerName val="0"/>
          <c:showPercent val="0"/>
          <c:showBubbleSize val="0"/>
        </c:dLbls>
        <c:gapWidth val="50"/>
        <c:axId val="-819049824"/>
        <c:axId val="-819047104"/>
      </c:barChart>
      <c:catAx>
        <c:axId val="-81904982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19047104"/>
        <c:crosses val="autoZero"/>
        <c:auto val="1"/>
        <c:lblAlgn val="ctr"/>
        <c:lblOffset val="100"/>
        <c:noMultiLvlLbl val="0"/>
      </c:catAx>
      <c:valAx>
        <c:axId val="-819047104"/>
        <c:scaling>
          <c:orientation val="minMax"/>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49824"/>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02868038868465"/>
          <c:y val="0.13651661638768689"/>
          <c:w val="0.86908228258476605"/>
          <c:h val="0.68798454359871686"/>
        </c:manualLayout>
      </c:layout>
      <c:barChart>
        <c:barDir val="col"/>
        <c:grouping val="clustered"/>
        <c:varyColors val="0"/>
        <c:ser>
          <c:idx val="0"/>
          <c:order val="0"/>
          <c:spPr>
            <a:solidFill>
              <a:schemeClr val="accent2">
                <a:lumMod val="60000"/>
                <a:lumOff val="40000"/>
              </a:schemeClr>
            </a:solidFill>
            <a:ln w="25400">
              <a:noFill/>
            </a:ln>
          </c:spPr>
          <c:invertIfNegative val="0"/>
          <c:dPt>
            <c:idx val="0"/>
            <c:invertIfNegative val="0"/>
            <c:bubble3D val="0"/>
          </c:dPt>
          <c:dPt>
            <c:idx val="1"/>
            <c:invertIfNegative val="0"/>
            <c:bubble3D val="0"/>
            <c:spPr>
              <a:solidFill>
                <a:srgbClr val="1F2569"/>
              </a:solidFill>
              <a:ln w="25400">
                <a:noFill/>
              </a:ln>
            </c:spPr>
          </c:dPt>
          <c:dPt>
            <c:idx val="2"/>
            <c:invertIfNegative val="0"/>
            <c:bubble3D val="0"/>
            <c:spPr>
              <a:solidFill>
                <a:srgbClr val="1F2569"/>
              </a:solidFill>
              <a:ln w="25400">
                <a:noFill/>
              </a:ln>
            </c:spPr>
          </c:dPt>
          <c:dPt>
            <c:idx val="3"/>
            <c:invertIfNegative val="0"/>
            <c:bubble3D val="0"/>
          </c:dPt>
          <c:dPt>
            <c:idx val="4"/>
            <c:invertIfNegative val="0"/>
            <c:bubble3D val="0"/>
            <c:spPr>
              <a:solidFill>
                <a:srgbClr val="1F2569"/>
              </a:solidFill>
              <a:ln w="25400">
                <a:noFill/>
              </a:ln>
            </c:spPr>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Pt>
            <c:idx val="10"/>
            <c:invertIfNegative val="0"/>
            <c:bubble3D val="0"/>
          </c:dPt>
          <c:dPt>
            <c:idx val="12"/>
            <c:invertIfNegative val="0"/>
            <c:bubble3D val="0"/>
          </c:dPt>
          <c:dPt>
            <c:idx val="13"/>
            <c:invertIfNegative val="0"/>
            <c:bubble3D val="0"/>
          </c:dPt>
          <c:dPt>
            <c:idx val="14"/>
            <c:invertIfNegative val="0"/>
            <c:bubble3D val="0"/>
          </c:dPt>
          <c:dPt>
            <c:idx val="15"/>
            <c:invertIfNegative val="0"/>
            <c:bubble3D val="0"/>
          </c:dPt>
          <c:dLbls>
            <c:dLbl>
              <c:idx val="12"/>
              <c:numFmt formatCode="0.0%" sourceLinked="0"/>
              <c:spPr>
                <a:noFill/>
                <a:ln w="25400">
                  <a:noFill/>
                </a:ln>
              </c:spPr>
              <c:txPr>
                <a:bodyPr/>
                <a:lstStyle/>
                <a:p>
                  <a:pPr>
                    <a:defRPr sz="1400"/>
                  </a:pPr>
                  <a:endParaRPr lang="es-ES"/>
                </a:p>
              </c:txPr>
              <c:showLegendKey val="0"/>
              <c:showVal val="1"/>
              <c:showCatName val="0"/>
              <c:showSerName val="0"/>
              <c:showPercent val="0"/>
              <c:showBubbleSize val="0"/>
            </c:dLbl>
            <c:numFmt formatCode="0.0%" sourceLinked="0"/>
            <c:spPr>
              <a:noFill/>
              <a:ln w="25400">
                <a:noFill/>
              </a:ln>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rubro'!$P$66:$P$72</c:f>
              <c:numCache>
                <c:formatCode>#,#00%</c:formatCode>
                <c:ptCount val="7"/>
                <c:pt idx="0">
                  <c:v>-4.0000000000000001E-3</c:v>
                </c:pt>
                <c:pt idx="1">
                  <c:v>2E-3</c:v>
                </c:pt>
                <c:pt idx="2">
                  <c:v>0.28899999999999998</c:v>
                </c:pt>
                <c:pt idx="3">
                  <c:v>-3.0000000000000001E-3</c:v>
                </c:pt>
                <c:pt idx="4">
                  <c:v>0.19500000000000001</c:v>
                </c:pt>
                <c:pt idx="5">
                  <c:v>-0.108</c:v>
                </c:pt>
                <c:pt idx="6">
                  <c:v>-5.1999999999999998E-2</c:v>
                </c:pt>
              </c:numCache>
            </c:numRef>
          </c:val>
        </c:ser>
        <c:dLbls>
          <c:showLegendKey val="0"/>
          <c:showVal val="0"/>
          <c:showCatName val="0"/>
          <c:showSerName val="0"/>
          <c:showPercent val="0"/>
          <c:showBubbleSize val="0"/>
        </c:dLbls>
        <c:gapWidth val="50"/>
        <c:axId val="-819046560"/>
        <c:axId val="-820223008"/>
      </c:barChart>
      <c:catAx>
        <c:axId val="-81904656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400"/>
            </a:pPr>
            <a:endParaRPr lang="es-ES"/>
          </a:p>
        </c:txPr>
        <c:crossAx val="-820223008"/>
        <c:crosses val="autoZero"/>
        <c:auto val="1"/>
        <c:lblAlgn val="ctr"/>
        <c:lblOffset val="100"/>
        <c:noMultiLvlLbl val="0"/>
      </c:catAx>
      <c:valAx>
        <c:axId val="-820223008"/>
        <c:scaling>
          <c:orientation val="minMax"/>
          <c:min val="-0.18000000000000002"/>
        </c:scaling>
        <c:delete val="0"/>
        <c:axPos val="l"/>
        <c:numFmt formatCode="0.0%" sourceLinked="0"/>
        <c:majorTickMark val="none"/>
        <c:minorTickMark val="none"/>
        <c:tickLblPos val="nextTo"/>
        <c:spPr>
          <a:ln w="9525">
            <a:solidFill>
              <a:schemeClr val="tx1"/>
            </a:solidFill>
          </a:ln>
        </c:spPr>
        <c:txPr>
          <a:bodyPr rot="0" vert="horz"/>
          <a:lstStyle/>
          <a:p>
            <a:pPr>
              <a:defRPr sz="1400"/>
            </a:pPr>
            <a:endParaRPr lang="es-ES"/>
          </a:p>
        </c:txPr>
        <c:crossAx val="-81904656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6">
                  <a:lumMod val="75000"/>
                </a:schemeClr>
              </a:solidFill>
              <a:ln w="19050">
                <a:solidFill>
                  <a:schemeClr val="lt1"/>
                </a:solidFill>
              </a:ln>
              <a:effectLst/>
            </c:spPr>
          </c:dPt>
          <c:dPt>
            <c:idx val="1"/>
            <c:bubble3D val="0"/>
            <c:spPr>
              <a:solidFill>
                <a:schemeClr val="accent6">
                  <a:lumMod val="60000"/>
                  <a:lumOff val="40000"/>
                </a:schemeClr>
              </a:solidFill>
              <a:ln w="19050">
                <a:solidFill>
                  <a:schemeClr val="lt1"/>
                </a:solidFill>
              </a:ln>
              <a:effectLst/>
            </c:spPr>
          </c:dPt>
          <c:dPt>
            <c:idx val="2"/>
            <c:bubble3D val="0"/>
            <c:spPr>
              <a:solidFill>
                <a:srgbClr val="1F2569"/>
              </a:solidFill>
              <a:ln w="19050">
                <a:solidFill>
                  <a:schemeClr val="lt1"/>
                </a:solidFill>
              </a:ln>
              <a:effectLst/>
            </c:spPr>
          </c:dPt>
          <c:dPt>
            <c:idx val="3"/>
            <c:bubble3D val="0"/>
            <c:spPr>
              <a:solidFill>
                <a:schemeClr val="accent1"/>
              </a:solidFill>
              <a:ln w="19050">
                <a:solidFill>
                  <a:schemeClr val="lt1"/>
                </a:solidFill>
              </a:ln>
              <a:effectLst/>
            </c:spPr>
          </c:dPt>
          <c:dPt>
            <c:idx val="4"/>
            <c:bubble3D val="0"/>
            <c:spPr>
              <a:solidFill>
                <a:schemeClr val="tx2">
                  <a:lumMod val="20000"/>
                  <a:lumOff val="80000"/>
                </a:schemeClr>
              </a:solidFill>
              <a:ln w="19050">
                <a:solidFill>
                  <a:schemeClr val="lt1"/>
                </a:solidFill>
              </a:ln>
              <a:effectLst/>
            </c:spPr>
          </c:dPt>
          <c:dLbls>
            <c:dLbl>
              <c:idx val="3"/>
              <c:numFmt formatCode="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dLblPos val="bestFit"/>
              <c:showLegendKey val="0"/>
              <c:showVal val="1"/>
              <c:showCatName val="0"/>
              <c:showSerName val="0"/>
              <c:showPercent val="0"/>
              <c:showBubbleSize val="0"/>
            </c:dLbl>
            <c:dLbl>
              <c:idx val="4"/>
              <c:numFmt formatCode="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dLblPos val="bestFit"/>
              <c:showLegendKey val="0"/>
              <c:showVal val="1"/>
              <c:showCatName val="0"/>
              <c:showSerName val="0"/>
              <c:showPercent val="0"/>
              <c:showBubbleSize val="0"/>
            </c:dLbl>
            <c:numFmt formatCode="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'Situación Argentina'!$C$5:$C$9</c:f>
              <c:strCache>
                <c:ptCount val="5"/>
                <c:pt idx="0">
                  <c:v>Efecto negativo importante</c:v>
                </c:pt>
                <c:pt idx="1">
                  <c:v>Efecto negativo poco importante</c:v>
                </c:pt>
                <c:pt idx="2">
                  <c:v>Mi negocio no está siendo afectado</c:v>
                </c:pt>
                <c:pt idx="3">
                  <c:v>Efecto positivo poco importante</c:v>
                </c:pt>
                <c:pt idx="4">
                  <c:v>Efecto positivo importante</c:v>
                </c:pt>
              </c:strCache>
            </c:strRef>
          </c:cat>
          <c:val>
            <c:numRef>
              <c:f>'Situación Argentina'!$D$5:$D$9</c:f>
              <c:numCache>
                <c:formatCode>General</c:formatCode>
                <c:ptCount val="5"/>
                <c:pt idx="0">
                  <c:v>0.23</c:v>
                </c:pt>
                <c:pt idx="1">
                  <c:v>0.35</c:v>
                </c:pt>
                <c:pt idx="2">
                  <c:v>0.38</c:v>
                </c:pt>
                <c:pt idx="3">
                  <c:v>0.03</c:v>
                </c:pt>
                <c:pt idx="4">
                  <c:v>0.01</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spPr>
            <a:effectLst>
              <a:glow>
                <a:srgbClr val="5B9BD5">
                  <a:alpha val="40000"/>
                </a:srgbClr>
              </a:glow>
            </a:effectLst>
          </c:spPr>
          <c:dPt>
            <c:idx val="0"/>
            <c:bubble3D val="0"/>
            <c:spPr>
              <a:solidFill>
                <a:srgbClr val="BCB8B8"/>
              </a:solidFill>
              <a:ln>
                <a:noFill/>
              </a:ln>
              <a:effectLst>
                <a:glow>
                  <a:srgbClr val="5B9BD5">
                    <a:alpha val="40000"/>
                  </a:srgbClr>
                </a:glow>
              </a:effectLst>
            </c:spPr>
          </c:dPt>
          <c:dPt>
            <c:idx val="1"/>
            <c:bubble3D val="0"/>
            <c:spPr>
              <a:solidFill>
                <a:srgbClr val="F4852A"/>
              </a:solidFill>
              <a:ln>
                <a:noFill/>
              </a:ln>
              <a:effectLst>
                <a:glow>
                  <a:srgbClr val="5B9BD5">
                    <a:alpha val="40000"/>
                  </a:srgbClr>
                </a:glow>
              </a:effectLst>
            </c:spPr>
          </c:dPt>
          <c:dPt>
            <c:idx val="2"/>
            <c:bubble3D val="0"/>
            <c:spPr>
              <a:solidFill>
                <a:srgbClr val="130A88"/>
              </a:solidFill>
              <a:ln>
                <a:noFill/>
              </a:ln>
              <a:effectLst>
                <a:glow>
                  <a:srgbClr val="5B9BD5">
                    <a:alpha val="40000"/>
                  </a:srgbClr>
                </a:glow>
              </a:effectLst>
            </c:spPr>
          </c:dPt>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showLegendKey val="0"/>
            <c:showVal val="1"/>
            <c:showCatName val="0"/>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15:layout/>
              </c:ext>
            </c:extLst>
          </c:dLbls>
          <c:cat>
            <c:strRef>
              <c:f>Hoja1!$B$3:$B$5</c:f>
              <c:strCache>
                <c:ptCount val="3"/>
                <c:pt idx="0">
                  <c:v>Disminuirán</c:v>
                </c:pt>
                <c:pt idx="1">
                  <c:v>Permanecerán igual</c:v>
                </c:pt>
                <c:pt idx="2">
                  <c:v>Aumentarán </c:v>
                </c:pt>
              </c:strCache>
            </c:strRef>
          </c:cat>
          <c:val>
            <c:numRef>
              <c:f>Hoja1!$C$3:$C$5</c:f>
              <c:numCache>
                <c:formatCode>0%</c:formatCode>
                <c:ptCount val="3"/>
                <c:pt idx="0">
                  <c:v>0.23</c:v>
                </c:pt>
                <c:pt idx="1">
                  <c:v>0.43</c:v>
                </c:pt>
                <c:pt idx="2">
                  <c:v>0.34</c:v>
                </c:pt>
              </c:numCache>
            </c:numRef>
          </c:val>
        </c:ser>
        <c:dLbls>
          <c:showLegendKey val="0"/>
          <c:showVal val="0"/>
          <c:showCatName val="0"/>
          <c:showSerName val="0"/>
          <c:showPercent val="0"/>
          <c:showBubbleSize val="0"/>
          <c:showLeaderLines val="1"/>
        </c:dLbls>
        <c:firstSliceAng val="0"/>
        <c:holeSize val="50"/>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rgbClr val="1F2569"/>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5478395061728398E-2"/>
          <c:y val="5.2731666403700354E-2"/>
          <c:w val="0.92083940896276861"/>
          <c:h val="0.76193175003859692"/>
        </c:manualLayout>
      </c:layout>
      <c:barChart>
        <c:barDir val="col"/>
        <c:grouping val="clustered"/>
        <c:varyColors val="0"/>
        <c:ser>
          <c:idx val="0"/>
          <c:order val="0"/>
          <c:spPr>
            <a:solidFill>
              <a:srgbClr val="1F2569"/>
            </a:solidFill>
            <a:ln>
              <a:noFill/>
            </a:ln>
            <a:effectLst/>
          </c:spPr>
          <c:invertIfNegative val="0"/>
          <c:dPt>
            <c:idx val="16"/>
            <c:invertIfNegative val="0"/>
            <c:bubble3D val="0"/>
            <c:spPr>
              <a:solidFill>
                <a:srgbClr val="1F2569"/>
              </a:solidFill>
              <a:ln>
                <a:noFill/>
              </a:ln>
              <a:effectLst/>
            </c:spPr>
          </c:dPt>
          <c:dPt>
            <c:idx val="20"/>
            <c:invertIfNegative val="0"/>
            <c:bubble3D val="0"/>
            <c:spPr>
              <a:solidFill>
                <a:srgbClr val="F79646">
                  <a:lumMod val="75000"/>
                </a:srgbClr>
              </a:solidFill>
              <a:ln>
                <a:noFill/>
              </a:ln>
              <a:effectLst/>
            </c:spPr>
          </c:dPt>
          <c:dLbls>
            <c:dLbl>
              <c:idx val="20"/>
              <c:layout/>
              <c:tx>
                <c:rich>
                  <a:bodyPr rot="0" spcFirstLastPara="1" vertOverflow="ellipsis" vert="horz" wrap="square" lIns="38100" tIns="19050" rIns="38100" bIns="19050" anchor="ctr" anchorCtr="1">
                    <a:spAutoFit/>
                  </a:bodyPr>
                  <a:lstStyle/>
                  <a:p>
                    <a:pPr>
                      <a:defRPr sz="2400" b="1" i="0" u="none" strike="noStrike" kern="1200" baseline="0">
                        <a:solidFill>
                          <a:srgbClr val="CC6600"/>
                        </a:solidFill>
                        <a:latin typeface="+mn-lt"/>
                        <a:ea typeface="+mn-ea"/>
                        <a:cs typeface="+mn-cs"/>
                      </a:defRPr>
                    </a:pPr>
                    <a:fld id="{0911F8D1-254E-44AD-9641-9DE259E726ED}" type="VALUE">
                      <a:rPr lang="en-US">
                        <a:solidFill>
                          <a:srgbClr val="CC6600"/>
                        </a:solidFill>
                      </a:rPr>
                      <a:pPr>
                        <a:defRPr sz="2400" b="1">
                          <a:solidFill>
                            <a:srgbClr val="CC6600"/>
                          </a:solidFill>
                        </a:defRPr>
                      </a:pPr>
                      <a:t>[VALOR]</a:t>
                    </a:fld>
                    <a:endParaRPr lang="es-ES"/>
                  </a:p>
                </c:rich>
              </c:tx>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CC6600"/>
                      </a:solidFill>
                      <a:latin typeface="+mn-lt"/>
                      <a:ea typeface="+mn-ea"/>
                      <a:cs typeface="+mn-cs"/>
                    </a:defRPr>
                  </a:pPr>
                  <a:endParaRPr lang="es-ES"/>
                </a:p>
              </c:txPr>
              <c:dLblPos val="outEnd"/>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FF9900"/>
                    </a:solidFill>
                    <a:latin typeface="+mn-lt"/>
                    <a:ea typeface="+mn-ea"/>
                    <a:cs typeface="+mn-cs"/>
                  </a:defRPr>
                </a:pPr>
                <a:endParaRPr lang="es-ES"/>
              </a:p>
            </c:txPr>
            <c:dLblPos val="outEnd"/>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global!$A$7:$A$27</c:f>
              <c:numCache>
                <c:formatCode>mmm\-yy</c:formatCode>
                <c:ptCount val="21"/>
                <c:pt idx="0">
                  <c:v>42186</c:v>
                </c:pt>
                <c:pt idx="1">
                  <c:v>42248</c:v>
                </c:pt>
                <c:pt idx="2">
                  <c:v>42309</c:v>
                </c:pt>
                <c:pt idx="3">
                  <c:v>42430</c:v>
                </c:pt>
                <c:pt idx="4">
                  <c:v>43009</c:v>
                </c:pt>
                <c:pt idx="5">
                  <c:v>43160</c:v>
                </c:pt>
                <c:pt idx="6">
                  <c:v>43252</c:v>
                </c:pt>
                <c:pt idx="7">
                  <c:v>43344</c:v>
                </c:pt>
                <c:pt idx="8">
                  <c:v>43556</c:v>
                </c:pt>
                <c:pt idx="9">
                  <c:v>44440</c:v>
                </c:pt>
                <c:pt idx="10">
                  <c:v>44501</c:v>
                </c:pt>
                <c:pt idx="11">
                  <c:v>44562</c:v>
                </c:pt>
                <c:pt idx="12">
                  <c:v>44682</c:v>
                </c:pt>
                <c:pt idx="13">
                  <c:v>44743</c:v>
                </c:pt>
                <c:pt idx="14">
                  <c:v>44805</c:v>
                </c:pt>
                <c:pt idx="15">
                  <c:v>44866</c:v>
                </c:pt>
                <c:pt idx="16">
                  <c:v>44927</c:v>
                </c:pt>
                <c:pt idx="17">
                  <c:v>44986</c:v>
                </c:pt>
                <c:pt idx="18">
                  <c:v>45047</c:v>
                </c:pt>
                <c:pt idx="19">
                  <c:v>45108</c:v>
                </c:pt>
                <c:pt idx="20">
                  <c:v>44805</c:v>
                </c:pt>
              </c:numCache>
            </c:numRef>
          </c:cat>
          <c:val>
            <c:numRef>
              <c:f>global!$B$7:$B$27</c:f>
              <c:numCache>
                <c:formatCode>0.0%</c:formatCode>
                <c:ptCount val="21"/>
                <c:pt idx="0">
                  <c:v>0.41899999999999998</c:v>
                </c:pt>
                <c:pt idx="1">
                  <c:v>0.44900000000000001</c:v>
                </c:pt>
                <c:pt idx="2">
                  <c:v>0.33100000000000002</c:v>
                </c:pt>
                <c:pt idx="3">
                  <c:v>0.13900000000000001</c:v>
                </c:pt>
                <c:pt idx="4">
                  <c:v>5.2999999999999999E-2</c:v>
                </c:pt>
                <c:pt idx="5">
                  <c:v>0.20599999999999999</c:v>
                </c:pt>
                <c:pt idx="6">
                  <c:v>0.39800000000000002</c:v>
                </c:pt>
                <c:pt idx="7">
                  <c:v>0.40400000000000003</c:v>
                </c:pt>
                <c:pt idx="8">
                  <c:v>0.43099999999999999</c:v>
                </c:pt>
                <c:pt idx="9">
                  <c:v>1.2350000000000001</c:v>
                </c:pt>
                <c:pt idx="10">
                  <c:v>1.288</c:v>
                </c:pt>
                <c:pt idx="11">
                  <c:v>1.304</c:v>
                </c:pt>
                <c:pt idx="12">
                  <c:v>1.0760000000000001</c:v>
                </c:pt>
                <c:pt idx="13">
                  <c:v>1.7370000000000001</c:v>
                </c:pt>
                <c:pt idx="14">
                  <c:v>1.18</c:v>
                </c:pt>
                <c:pt idx="15">
                  <c:v>1.2190000000000001</c:v>
                </c:pt>
                <c:pt idx="16">
                  <c:v>1.4409999999999998</c:v>
                </c:pt>
                <c:pt idx="17">
                  <c:v>1.27</c:v>
                </c:pt>
                <c:pt idx="18">
                  <c:v>1.4359999999999999</c:v>
                </c:pt>
                <c:pt idx="19">
                  <c:v>1.264</c:v>
                </c:pt>
                <c:pt idx="20" formatCode="0.00%">
                  <c:v>1.802</c:v>
                </c:pt>
              </c:numCache>
            </c:numRef>
          </c:val>
        </c:ser>
        <c:dLbls>
          <c:showLegendKey val="0"/>
          <c:showVal val="0"/>
          <c:showCatName val="0"/>
          <c:showSerName val="0"/>
          <c:showPercent val="0"/>
          <c:showBubbleSize val="0"/>
        </c:dLbls>
        <c:gapWidth val="219"/>
        <c:overlap val="-27"/>
        <c:axId val="-820230080"/>
        <c:axId val="-820229536"/>
      </c:barChart>
      <c:catAx>
        <c:axId val="-82023008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29536"/>
        <c:crosses val="autoZero"/>
        <c:auto val="0"/>
        <c:lblAlgn val="ctr"/>
        <c:lblOffset val="100"/>
        <c:tickMarkSkip val="2"/>
        <c:noMultiLvlLbl val="0"/>
      </c:catAx>
      <c:valAx>
        <c:axId val="-820229536"/>
        <c:scaling>
          <c:orientation val="minMax"/>
        </c:scaling>
        <c:delete val="1"/>
        <c:axPos val="l"/>
        <c:numFmt formatCode="0.0%" sourceLinked="1"/>
        <c:majorTickMark val="none"/>
        <c:minorTickMark val="none"/>
        <c:tickLblPos val="nextTo"/>
        <c:crossAx val="-820230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spPr>
            <a:solidFill>
              <a:srgbClr val="1F2569"/>
            </a:solidFill>
            <a:ln>
              <a:noFill/>
            </a:ln>
            <a:effectLst/>
          </c:spPr>
          <c:invertIfNegative val="0"/>
          <c:dLbls>
            <c:dLbl>
              <c:idx val="0"/>
              <c:layout>
                <c:manualLayout>
                  <c:x val="0"/>
                  <c:y val="-0.3457688101487314"/>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5.0925337632079971E-17"/>
                  <c:y val="-0.32655985710119567"/>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7777777777777779E-3"/>
                  <c:y val="-0.25743328958880141"/>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6.6048686723277844E-3"/>
                  <c:y val="-0.2919928612215526"/>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0.14961030912802567"/>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75000"/>
                      </a:schemeClr>
                    </a:solidFill>
                    <a:latin typeface="+mn-lt"/>
                    <a:ea typeface="+mn-ea"/>
                    <a:cs typeface="+mn-cs"/>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'bienes diversos'!$B$5:$B$9</c:f>
              <c:strCache>
                <c:ptCount val="5"/>
                <c:pt idx="0">
                  <c:v>Desodorante</c:v>
                </c:pt>
                <c:pt idx="1">
                  <c:v>Shampoo, acondicionador, savia, cremas para el cabello</c:v>
                </c:pt>
                <c:pt idx="2">
                  <c:v>Pasta dental</c:v>
                </c:pt>
                <c:pt idx="3">
                  <c:v>Jabón de tocador, líquido o en barra, gel de ducha</c:v>
                </c:pt>
                <c:pt idx="4">
                  <c:v>Papel higiénico</c:v>
                </c:pt>
              </c:strCache>
            </c:strRef>
          </c:cat>
          <c:val>
            <c:numRef>
              <c:f>'bienes diversos'!$C$5:$C$9</c:f>
              <c:numCache>
                <c:formatCode>0.0%</c:formatCode>
                <c:ptCount val="5"/>
                <c:pt idx="0">
                  <c:v>5.0350000000000001</c:v>
                </c:pt>
                <c:pt idx="1">
                  <c:v>4.4610000000000003</c:v>
                </c:pt>
                <c:pt idx="2">
                  <c:v>3.165</c:v>
                </c:pt>
                <c:pt idx="3">
                  <c:v>3.8210000000000002</c:v>
                </c:pt>
                <c:pt idx="4">
                  <c:v>1.4790000000000001</c:v>
                </c:pt>
              </c:numCache>
            </c:numRef>
          </c:val>
        </c:ser>
        <c:dLbls>
          <c:dLblPos val="ctr"/>
          <c:showLegendKey val="0"/>
          <c:showVal val="1"/>
          <c:showCatName val="0"/>
          <c:showSerName val="0"/>
          <c:showPercent val="0"/>
          <c:showBubbleSize val="0"/>
        </c:dLbls>
        <c:gapWidth val="150"/>
        <c:overlap val="100"/>
        <c:axId val="-820218112"/>
        <c:axId val="-820232256"/>
      </c:barChart>
      <c:catAx>
        <c:axId val="-820218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20232256"/>
        <c:crosses val="autoZero"/>
        <c:auto val="1"/>
        <c:lblAlgn val="ctr"/>
        <c:lblOffset val="100"/>
        <c:noMultiLvlLbl val="0"/>
      </c:catAx>
      <c:valAx>
        <c:axId val="-820232256"/>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18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tx>
            <c:v>IVA Anualizado Cte</c:v>
          </c:tx>
          <c:spPr>
            <a:ln w="47625" cap="rnd">
              <a:solidFill>
                <a:schemeClr val="accent6">
                  <a:lumMod val="75000"/>
                </a:schemeClr>
              </a:solidFill>
              <a:round/>
            </a:ln>
            <a:effectLst/>
          </c:spPr>
          <c:marker>
            <c:symbol val="none"/>
          </c:marker>
          <c:cat>
            <c:numRef>
              <c:f>'IVA desde 2015'!$AX$5:$DB$5</c:f>
              <c:numCache>
                <c:formatCode>mmm\-yy</c:formatCode>
                <c:ptCount val="57"/>
                <c:pt idx="0">
                  <c:v>43466</c:v>
                </c:pt>
                <c:pt idx="1">
                  <c:v>43497</c:v>
                </c:pt>
                <c:pt idx="2">
                  <c:v>43525</c:v>
                </c:pt>
                <c:pt idx="3">
                  <c:v>43556</c:v>
                </c:pt>
                <c:pt idx="4">
                  <c:v>43586</c:v>
                </c:pt>
                <c:pt idx="5">
                  <c:v>43617</c:v>
                </c:pt>
                <c:pt idx="6">
                  <c:v>43647</c:v>
                </c:pt>
                <c:pt idx="7">
                  <c:v>43678</c:v>
                </c:pt>
                <c:pt idx="8">
                  <c:v>43709</c:v>
                </c:pt>
                <c:pt idx="9">
                  <c:v>43739</c:v>
                </c:pt>
                <c:pt idx="10">
                  <c:v>43770</c:v>
                </c:pt>
                <c:pt idx="11">
                  <c:v>43800</c:v>
                </c:pt>
                <c:pt idx="12">
                  <c:v>43831</c:v>
                </c:pt>
                <c:pt idx="13">
                  <c:v>43862</c:v>
                </c:pt>
                <c:pt idx="14">
                  <c:v>43891</c:v>
                </c:pt>
                <c:pt idx="15">
                  <c:v>43922</c:v>
                </c:pt>
                <c:pt idx="16">
                  <c:v>43952</c:v>
                </c:pt>
                <c:pt idx="17">
                  <c:v>43983</c:v>
                </c:pt>
                <c:pt idx="18">
                  <c:v>44013</c:v>
                </c:pt>
                <c:pt idx="19">
                  <c:v>44044</c:v>
                </c:pt>
                <c:pt idx="20">
                  <c:v>44075</c:v>
                </c:pt>
                <c:pt idx="21">
                  <c:v>44105</c:v>
                </c:pt>
                <c:pt idx="22">
                  <c:v>44136</c:v>
                </c:pt>
                <c:pt idx="23">
                  <c:v>44166</c:v>
                </c:pt>
                <c:pt idx="24">
                  <c:v>44197</c:v>
                </c:pt>
                <c:pt idx="25">
                  <c:v>44228</c:v>
                </c:pt>
                <c:pt idx="26">
                  <c:v>44256</c:v>
                </c:pt>
                <c:pt idx="27">
                  <c:v>44287</c:v>
                </c:pt>
                <c:pt idx="28">
                  <c:v>44317</c:v>
                </c:pt>
                <c:pt idx="29">
                  <c:v>44348</c:v>
                </c:pt>
                <c:pt idx="30">
                  <c:v>44378</c:v>
                </c:pt>
                <c:pt idx="31">
                  <c:v>44409</c:v>
                </c:pt>
                <c:pt idx="32">
                  <c:v>44440</c:v>
                </c:pt>
                <c:pt idx="33">
                  <c:v>44470</c:v>
                </c:pt>
                <c:pt idx="34">
                  <c:v>44501</c:v>
                </c:pt>
                <c:pt idx="35">
                  <c:v>44531</c:v>
                </c:pt>
                <c:pt idx="36">
                  <c:v>44562</c:v>
                </c:pt>
                <c:pt idx="37">
                  <c:v>44593</c:v>
                </c:pt>
                <c:pt idx="38">
                  <c:v>44621</c:v>
                </c:pt>
                <c:pt idx="39">
                  <c:v>44652</c:v>
                </c:pt>
                <c:pt idx="40">
                  <c:v>44682</c:v>
                </c:pt>
                <c:pt idx="41">
                  <c:v>44713</c:v>
                </c:pt>
                <c:pt idx="42">
                  <c:v>44743</c:v>
                </c:pt>
                <c:pt idx="43">
                  <c:v>44774</c:v>
                </c:pt>
                <c:pt idx="44">
                  <c:v>44805</c:v>
                </c:pt>
                <c:pt idx="45">
                  <c:v>44835</c:v>
                </c:pt>
                <c:pt idx="46">
                  <c:v>44866</c:v>
                </c:pt>
                <c:pt idx="47">
                  <c:v>44896</c:v>
                </c:pt>
                <c:pt idx="48">
                  <c:v>44927</c:v>
                </c:pt>
                <c:pt idx="49">
                  <c:v>44958</c:v>
                </c:pt>
                <c:pt idx="50">
                  <c:v>44986</c:v>
                </c:pt>
                <c:pt idx="51">
                  <c:v>45017</c:v>
                </c:pt>
                <c:pt idx="52">
                  <c:v>45047</c:v>
                </c:pt>
                <c:pt idx="53">
                  <c:v>45078</c:v>
                </c:pt>
                <c:pt idx="54">
                  <c:v>45108</c:v>
                </c:pt>
                <c:pt idx="55">
                  <c:v>45139</c:v>
                </c:pt>
                <c:pt idx="56">
                  <c:v>45170</c:v>
                </c:pt>
              </c:numCache>
            </c:numRef>
          </c:cat>
          <c:val>
            <c:numRef>
              <c:f>'IVA desde 2015'!$AX$52:$DB$52</c:f>
              <c:numCache>
                <c:formatCode>0.00</c:formatCode>
                <c:ptCount val="57"/>
                <c:pt idx="0">
                  <c:v>91709.157031250637</c:v>
                </c:pt>
                <c:pt idx="1">
                  <c:v>91537.747562137258</c:v>
                </c:pt>
                <c:pt idx="2">
                  <c:v>91506.070392980881</c:v>
                </c:pt>
                <c:pt idx="3">
                  <c:v>90851.396359864462</c:v>
                </c:pt>
                <c:pt idx="4">
                  <c:v>91633.552521678066</c:v>
                </c:pt>
                <c:pt idx="5">
                  <c:v>91288.783325245153</c:v>
                </c:pt>
                <c:pt idx="6">
                  <c:v>91215.547605010026</c:v>
                </c:pt>
                <c:pt idx="7">
                  <c:v>91234.813316637068</c:v>
                </c:pt>
                <c:pt idx="8">
                  <c:v>91795.853178740319</c:v>
                </c:pt>
                <c:pt idx="9">
                  <c:v>91976.448320204479</c:v>
                </c:pt>
                <c:pt idx="10">
                  <c:v>91849.733981897763</c:v>
                </c:pt>
                <c:pt idx="11">
                  <c:v>92205.778987782382</c:v>
                </c:pt>
                <c:pt idx="12">
                  <c:v>92743.352346946791</c:v>
                </c:pt>
                <c:pt idx="13">
                  <c:v>92545.866720230842</c:v>
                </c:pt>
                <c:pt idx="14">
                  <c:v>92631.314784629882</c:v>
                </c:pt>
                <c:pt idx="15">
                  <c:v>91994.682404963605</c:v>
                </c:pt>
                <c:pt idx="16">
                  <c:v>90638.995341627873</c:v>
                </c:pt>
                <c:pt idx="17">
                  <c:v>90603.951596815881</c:v>
                </c:pt>
                <c:pt idx="18">
                  <c:v>90760.235862468384</c:v>
                </c:pt>
                <c:pt idx="19">
                  <c:v>90456.713128033982</c:v>
                </c:pt>
                <c:pt idx="20">
                  <c:v>90283.384802384317</c:v>
                </c:pt>
                <c:pt idx="21">
                  <c:v>90112.16228661612</c:v>
                </c:pt>
                <c:pt idx="22">
                  <c:v>90635.349821773547</c:v>
                </c:pt>
                <c:pt idx="23">
                  <c:v>90770.8577177072</c:v>
                </c:pt>
                <c:pt idx="24">
                  <c:v>90148.775533416207</c:v>
                </c:pt>
                <c:pt idx="25">
                  <c:v>90023.829628473017</c:v>
                </c:pt>
                <c:pt idx="26">
                  <c:v>91064.052189763956</c:v>
                </c:pt>
                <c:pt idx="27">
                  <c:v>92517.424616367673</c:v>
                </c:pt>
                <c:pt idx="28">
                  <c:v>93499.225056734416</c:v>
                </c:pt>
                <c:pt idx="29">
                  <c:v>94115.948926335856</c:v>
                </c:pt>
                <c:pt idx="30">
                  <c:v>94905.798732023264</c:v>
                </c:pt>
                <c:pt idx="31">
                  <c:v>95479.131391823685</c:v>
                </c:pt>
                <c:pt idx="32">
                  <c:v>96347.170812916214</c:v>
                </c:pt>
                <c:pt idx="33">
                  <c:v>97438.015768162659</c:v>
                </c:pt>
                <c:pt idx="34">
                  <c:v>98143.001304856283</c:v>
                </c:pt>
                <c:pt idx="35">
                  <c:v>99669.095146026841</c:v>
                </c:pt>
                <c:pt idx="36">
                  <c:v>100829.9764200089</c:v>
                </c:pt>
                <c:pt idx="37">
                  <c:v>101730.46430624498</c:v>
                </c:pt>
                <c:pt idx="38">
                  <c:v>102573.3302844721</c:v>
                </c:pt>
                <c:pt idx="39">
                  <c:v>102557.23393856965</c:v>
                </c:pt>
                <c:pt idx="40">
                  <c:v>103335.04027135897</c:v>
                </c:pt>
                <c:pt idx="41">
                  <c:v>104030.14672682848</c:v>
                </c:pt>
                <c:pt idx="42">
                  <c:v>104250.37654282759</c:v>
                </c:pt>
                <c:pt idx="43">
                  <c:v>105074.87755375041</c:v>
                </c:pt>
                <c:pt idx="44">
                  <c:v>105443.09856034024</c:v>
                </c:pt>
                <c:pt idx="45">
                  <c:v>105481.09666287605</c:v>
                </c:pt>
                <c:pt idx="46">
                  <c:v>105525.91130669284</c:v>
                </c:pt>
                <c:pt idx="47">
                  <c:v>105003.38641628534</c:v>
                </c:pt>
                <c:pt idx="48">
                  <c:v>105162.47447892406</c:v>
                </c:pt>
                <c:pt idx="49">
                  <c:v>105275.03652561315</c:v>
                </c:pt>
                <c:pt idx="50">
                  <c:v>104716.15355658665</c:v>
                </c:pt>
                <c:pt idx="51">
                  <c:v>104090.94372831369</c:v>
                </c:pt>
                <c:pt idx="52">
                  <c:v>104447.1629591456</c:v>
                </c:pt>
                <c:pt idx="53">
                  <c:v>104291.30473095599</c:v>
                </c:pt>
                <c:pt idx="54">
                  <c:v>104143.55017814494</c:v>
                </c:pt>
                <c:pt idx="55">
                  <c:v>103664.27708656304</c:v>
                </c:pt>
                <c:pt idx="56">
                  <c:v>103611.30329229232</c:v>
                </c:pt>
              </c:numCache>
            </c:numRef>
          </c:val>
          <c:smooth val="1"/>
        </c:ser>
        <c:dLbls>
          <c:showLegendKey val="0"/>
          <c:showVal val="0"/>
          <c:showCatName val="0"/>
          <c:showSerName val="0"/>
          <c:showPercent val="0"/>
          <c:showBubbleSize val="0"/>
        </c:dLbls>
        <c:smooth val="0"/>
        <c:axId val="-820218656"/>
        <c:axId val="-820226816"/>
      </c:lineChart>
      <c:dateAx>
        <c:axId val="-820218656"/>
        <c:scaling>
          <c:orientation val="minMax"/>
        </c:scaling>
        <c:delete val="0"/>
        <c:axPos val="b"/>
        <c:numFmt formatCode="mmm\-yy"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26816"/>
        <c:crosses val="autoZero"/>
        <c:auto val="1"/>
        <c:lblOffset val="100"/>
        <c:baseTimeUnit val="months"/>
      </c:dateAx>
      <c:valAx>
        <c:axId val="-820226816"/>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18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Ocupados Informales</c:v>
          </c:tx>
          <c:spPr>
            <a:solidFill>
              <a:schemeClr val="accent1"/>
            </a:solidFill>
            <a:ln>
              <a:noFill/>
            </a:ln>
            <a:effectLst/>
          </c:spPr>
          <c:invertIfNegative val="0"/>
          <c:dLbls>
            <c:dLbl>
              <c:idx val="0"/>
              <c:layout>
                <c:manualLayout>
                  <c:x val="1.5691235944569771E-2"/>
                  <c:y val="0.18252673443949791"/>
                </c:manualLayout>
              </c:layout>
              <c:spPr>
                <a:solidFill>
                  <a:schemeClr val="accent1">
                    <a:lumMod val="60000"/>
                    <a:lumOff val="40000"/>
                  </a:schemeClr>
                </a:solidFill>
                <a:ln>
                  <a:noFill/>
                </a:ln>
                <a:effectLst/>
              </c:spPr>
              <c:txPr>
                <a:bodyPr rot="0" spcFirstLastPara="1" vertOverflow="ellipsis" vert="horz" wrap="square" lIns="38100" tIns="19050" rIns="38100" bIns="19050" anchor="ctr" anchorCtr="1">
                  <a:noAutofit/>
                </a:bodyPr>
                <a:lstStyle/>
                <a:p>
                  <a:pPr>
                    <a:defRPr sz="2000" b="1" i="0" u="none" strike="noStrike" kern="1200" baseline="0">
                      <a:solidFill>
                        <a:srgbClr val="1F2569"/>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0.15228937728937725"/>
                      <c:h val="7.581784258713245E-2"/>
                    </c:manualLayout>
                  </c15:layout>
                </c:ext>
              </c:extLst>
            </c:dLbl>
            <c:dLbl>
              <c:idx val="12"/>
              <c:layout>
                <c:manualLayout>
                  <c:x val="-3.3707844217100373E-2"/>
                  <c:y val="0.32910123330757957"/>
                </c:manualLayout>
              </c:layout>
              <c:spPr>
                <a:solidFill>
                  <a:schemeClr val="accent1">
                    <a:lumMod val="60000"/>
                    <a:lumOff val="40000"/>
                  </a:schemeClr>
                </a:solidFill>
                <a:ln>
                  <a:noFill/>
                </a:ln>
                <a:effectLst/>
              </c:spPr>
              <c:txPr>
                <a:bodyPr rot="0" spcFirstLastPara="1" vertOverflow="ellipsis" vert="horz" wrap="square" lIns="38100" tIns="19050" rIns="38100" bIns="19050" anchor="ctr" anchorCtr="1">
                  <a:noAutofit/>
                </a:bodyPr>
                <a:lstStyle/>
                <a:p>
                  <a:pPr>
                    <a:defRPr sz="2000" b="1" i="0" u="none" strike="noStrike" kern="1200" baseline="0">
                      <a:solidFill>
                        <a:srgbClr val="1F2569"/>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manualLayout>
                      <c:w val="0.13511234172651493"/>
                      <c:h val="9.2411182081632251E-2"/>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Hoja1!$A$97:$A$109</c:f>
              <c:numCache>
                <c:formatCode>mmm\-yy</c:formatCode>
                <c:ptCount val="13"/>
                <c:pt idx="0">
                  <c:v>44835</c:v>
                </c:pt>
                <c:pt idx="1">
                  <c:v>44866</c:v>
                </c:pt>
                <c:pt idx="2">
                  <c:v>44896</c:v>
                </c:pt>
                <c:pt idx="3">
                  <c:v>44927</c:v>
                </c:pt>
                <c:pt idx="4">
                  <c:v>44958</c:v>
                </c:pt>
                <c:pt idx="5">
                  <c:v>44986</c:v>
                </c:pt>
                <c:pt idx="6">
                  <c:v>45017</c:v>
                </c:pt>
                <c:pt idx="7">
                  <c:v>45047</c:v>
                </c:pt>
                <c:pt idx="8">
                  <c:v>45078</c:v>
                </c:pt>
                <c:pt idx="9">
                  <c:v>45108</c:v>
                </c:pt>
                <c:pt idx="10">
                  <c:v>45139</c:v>
                </c:pt>
                <c:pt idx="11">
                  <c:v>45170</c:v>
                </c:pt>
                <c:pt idx="12">
                  <c:v>45200</c:v>
                </c:pt>
              </c:numCache>
            </c:numRef>
          </c:cat>
          <c:val>
            <c:numRef>
              <c:f>Hoja1!$G$97:$G$109</c:f>
              <c:numCache>
                <c:formatCode>#,##0</c:formatCode>
                <c:ptCount val="13"/>
                <c:pt idx="0">
                  <c:v>341964.4633308046</c:v>
                </c:pt>
                <c:pt idx="1">
                  <c:v>346989.80396389111</c:v>
                </c:pt>
                <c:pt idx="2">
                  <c:v>336304.98089665128</c:v>
                </c:pt>
                <c:pt idx="3">
                  <c:v>330061.0769902555</c:v>
                </c:pt>
                <c:pt idx="4">
                  <c:v>338481.00242368039</c:v>
                </c:pt>
                <c:pt idx="5">
                  <c:v>335625.54945060587</c:v>
                </c:pt>
                <c:pt idx="6">
                  <c:v>338481.00242368039</c:v>
                </c:pt>
                <c:pt idx="7">
                  <c:v>350403.61683740997</c:v>
                </c:pt>
                <c:pt idx="8">
                  <c:v>363055.47001041716</c:v>
                </c:pt>
                <c:pt idx="9">
                  <c:v>375847.89932979096</c:v>
                </c:pt>
                <c:pt idx="10">
                  <c:v>371577.89888390119</c:v>
                </c:pt>
                <c:pt idx="11">
                  <c:v>383772.87958121626</c:v>
                </c:pt>
                <c:pt idx="12">
                  <c:v>386145.10205115471</c:v>
                </c:pt>
              </c:numCache>
            </c:numRef>
          </c:val>
        </c:ser>
        <c:dLbls>
          <c:showLegendKey val="0"/>
          <c:showVal val="0"/>
          <c:showCatName val="0"/>
          <c:showSerName val="0"/>
          <c:showPercent val="0"/>
          <c:showBubbleSize val="0"/>
        </c:dLbls>
        <c:gapWidth val="219"/>
        <c:axId val="-820224640"/>
        <c:axId val="-820230624"/>
      </c:barChart>
      <c:lineChart>
        <c:grouping val="standard"/>
        <c:varyColors val="0"/>
        <c:ser>
          <c:idx val="1"/>
          <c:order val="1"/>
          <c:tx>
            <c:v>Tasa de Informalismo</c:v>
          </c:tx>
          <c:spPr>
            <a:ln w="28575" cap="rnd">
              <a:solidFill>
                <a:schemeClr val="accent6">
                  <a:lumMod val="75000"/>
                </a:schemeClr>
              </a:solidFill>
              <a:round/>
            </a:ln>
            <a:effectLst/>
          </c:spPr>
          <c:marker>
            <c:symbol val="none"/>
          </c:marker>
          <c:dLbls>
            <c:dLbl>
              <c:idx val="0"/>
              <c:layout>
                <c:manualLayout>
                  <c:x val="-6.4393929790931489E-2"/>
                  <c:y val="-7.3477440400828167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6">
                          <a:lumMod val="7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ext>
              </c:extLst>
            </c:dLbl>
            <c:dLbl>
              <c:idx val="12"/>
              <c:layout>
                <c:manualLayout>
                  <c:x val="-7.007574712542558E-2"/>
                  <c:y val="-7.0415880384126939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6">
                          <a:lumMod val="75000"/>
                        </a:schemeClr>
                      </a:solidFill>
                      <a:latin typeface="+mn-lt"/>
                      <a:ea typeface="+mn-ea"/>
                      <a:cs typeface="+mn-cs"/>
                    </a:defRPr>
                  </a:pPr>
                  <a:endParaRPr lang="es-ES"/>
                </a:p>
              </c:txPr>
              <c:showLegendKey val="0"/>
              <c:showVal val="1"/>
              <c:showCatName val="0"/>
              <c:showSerName val="0"/>
              <c:showPercent val="0"/>
              <c:showBubbleSize val="0"/>
              <c:extLst>
                <c:ext xmlns:c15="http://schemas.microsoft.com/office/drawing/2012/chart" uri="{CE6537A1-D6FC-4f65-9D91-7224C49458BB}">
                  <c15:layout/>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6">
                        <a:lumMod val="75000"/>
                      </a:schemeClr>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Hoja1!$A$97:$A$109</c:f>
              <c:numCache>
                <c:formatCode>mmm\-yy</c:formatCode>
                <c:ptCount val="13"/>
                <c:pt idx="0">
                  <c:v>44835</c:v>
                </c:pt>
                <c:pt idx="1">
                  <c:v>44866</c:v>
                </c:pt>
                <c:pt idx="2">
                  <c:v>44896</c:v>
                </c:pt>
                <c:pt idx="3">
                  <c:v>44927</c:v>
                </c:pt>
                <c:pt idx="4">
                  <c:v>44958</c:v>
                </c:pt>
                <c:pt idx="5">
                  <c:v>44986</c:v>
                </c:pt>
                <c:pt idx="6">
                  <c:v>45017</c:v>
                </c:pt>
                <c:pt idx="7">
                  <c:v>45047</c:v>
                </c:pt>
                <c:pt idx="8">
                  <c:v>45078</c:v>
                </c:pt>
                <c:pt idx="9">
                  <c:v>45108</c:v>
                </c:pt>
                <c:pt idx="10">
                  <c:v>45139</c:v>
                </c:pt>
                <c:pt idx="11">
                  <c:v>45170</c:v>
                </c:pt>
                <c:pt idx="12">
                  <c:v>45200</c:v>
                </c:pt>
              </c:numCache>
            </c:numRef>
          </c:cat>
          <c:val>
            <c:numRef>
              <c:f>Hoja1!$B$97:$B$109</c:f>
              <c:numCache>
                <c:formatCode>0.00%</c:formatCode>
                <c:ptCount val="13"/>
                <c:pt idx="0">
                  <c:v>0.20499999999999999</c:v>
                </c:pt>
                <c:pt idx="1">
                  <c:v>0.20699999999999999</c:v>
                </c:pt>
                <c:pt idx="2">
                  <c:v>0.2</c:v>
                </c:pt>
                <c:pt idx="3">
                  <c:v>0.19600000000000001</c:v>
                </c:pt>
                <c:pt idx="4">
                  <c:v>0.20100000000000001</c:v>
                </c:pt>
                <c:pt idx="5">
                  <c:v>0.2</c:v>
                </c:pt>
                <c:pt idx="6">
                  <c:v>0.20100000000000001</c:v>
                </c:pt>
                <c:pt idx="7">
                  <c:v>0.20699999999999999</c:v>
                </c:pt>
                <c:pt idx="8">
                  <c:v>0.21299999999999999</c:v>
                </c:pt>
                <c:pt idx="9">
                  <c:v>0.21899999999999997</c:v>
                </c:pt>
                <c:pt idx="10">
                  <c:v>0.218</c:v>
                </c:pt>
                <c:pt idx="11">
                  <c:v>0.22399999999999998</c:v>
                </c:pt>
                <c:pt idx="12">
                  <c:v>0.22500000000000001</c:v>
                </c:pt>
              </c:numCache>
            </c:numRef>
          </c:val>
          <c:smooth val="0"/>
        </c:ser>
        <c:dLbls>
          <c:showLegendKey val="0"/>
          <c:showVal val="0"/>
          <c:showCatName val="0"/>
          <c:showSerName val="0"/>
          <c:showPercent val="0"/>
          <c:showBubbleSize val="0"/>
        </c:dLbls>
        <c:marker val="1"/>
        <c:smooth val="0"/>
        <c:axId val="-820225728"/>
        <c:axId val="-820217024"/>
      </c:lineChart>
      <c:dateAx>
        <c:axId val="-82022464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30624"/>
        <c:crosses val="autoZero"/>
        <c:auto val="1"/>
        <c:lblOffset val="100"/>
        <c:baseTimeUnit val="months"/>
      </c:dateAx>
      <c:valAx>
        <c:axId val="-82023062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24640"/>
        <c:crosses val="autoZero"/>
        <c:crossBetween val="between"/>
      </c:valAx>
      <c:valAx>
        <c:axId val="-820217024"/>
        <c:scaling>
          <c:orientation val="minMax"/>
        </c:scaling>
        <c:delete val="0"/>
        <c:axPos val="r"/>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1F2569"/>
                </a:solidFill>
                <a:latin typeface="+mn-lt"/>
                <a:ea typeface="+mn-ea"/>
                <a:cs typeface="+mn-cs"/>
              </a:defRPr>
            </a:pPr>
            <a:endParaRPr lang="es-ES"/>
          </a:p>
        </c:txPr>
        <c:crossAx val="-820225728"/>
        <c:crosses val="max"/>
        <c:crossBetween val="between"/>
      </c:valAx>
      <c:dateAx>
        <c:axId val="-820225728"/>
        <c:scaling>
          <c:orientation val="minMax"/>
        </c:scaling>
        <c:delete val="1"/>
        <c:axPos val="b"/>
        <c:numFmt formatCode="mmm\-yy" sourceLinked="1"/>
        <c:majorTickMark val="out"/>
        <c:minorTickMark val="none"/>
        <c:tickLblPos val="nextTo"/>
        <c:crossAx val="-820217024"/>
        <c:crosses val="autoZero"/>
        <c:auto val="1"/>
        <c:lblOffset val="100"/>
        <c:baseTimeUnit val="months"/>
      </c:date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382827067275629E-2"/>
          <c:y val="0.14333561092266769"/>
          <c:w val="0.90259246710916829"/>
          <c:h val="0.69784828814758781"/>
        </c:manualLayout>
      </c:layout>
      <c:barChart>
        <c:barDir val="col"/>
        <c:grouping val="clustered"/>
        <c:varyColors val="0"/>
        <c:ser>
          <c:idx val="1"/>
          <c:order val="0"/>
          <c:tx>
            <c:strRef>
              <c:f>'Empresas Cotizantes '!$CQ$16</c:f>
              <c:strCache>
                <c:ptCount val="1"/>
                <c:pt idx="0">
                  <c:v>Comercio al por mayor y al por menor; reparación de los vehículos de motor y de las motocicletas</c:v>
                </c:pt>
              </c:strCache>
            </c:strRef>
          </c:tx>
          <c:spPr>
            <a:pattFill prst="pct75">
              <a:fgClr>
                <a:schemeClr val="accent6">
                  <a:lumMod val="75000"/>
                </a:schemeClr>
              </a:fgClr>
              <a:bgClr>
                <a:schemeClr val="bg1"/>
              </a:bgClr>
            </a:pattFill>
            <a:ln>
              <a:noFill/>
            </a:ln>
            <a:effectLst/>
          </c:spPr>
          <c:invertIfNegative val="0"/>
          <c:dLbls>
            <c:dLbl>
              <c:idx val="9"/>
              <c:layout/>
              <c:showLegendKey val="0"/>
              <c:showVal val="1"/>
              <c:showCatName val="0"/>
              <c:showSerName val="0"/>
              <c:showPercent val="0"/>
              <c:showBubbleSize val="0"/>
              <c:extLst>
                <c:ext xmlns:c15="http://schemas.microsoft.com/office/drawing/2012/chart" uri="{CE6537A1-D6FC-4f65-9D91-7224C49458BB}">
                  <c15:layout/>
                </c:ext>
              </c:extLst>
            </c:dLbl>
            <c:dLbl>
              <c:idx val="21"/>
              <c:layout/>
              <c:showLegendKey val="0"/>
              <c:showVal val="1"/>
              <c:showCatName val="0"/>
              <c:showSerName val="0"/>
              <c:showPercent val="0"/>
              <c:showBubbleSize val="0"/>
              <c:extLst>
                <c:ext xmlns:c15="http://schemas.microsoft.com/office/drawing/2012/chart" uri="{CE6537A1-D6FC-4f65-9D91-7224C49458BB}">
                  <c15:layout/>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'Empresas Cotizantes '!$BQ$5:$CL$5</c:f>
              <c:numCache>
                <c:formatCode>[$-C0A]mmm\-yy;@</c:formatCode>
                <c:ptCount val="22"/>
                <c:pt idx="0">
                  <c:v>44562</c:v>
                </c:pt>
                <c:pt idx="1">
                  <c:v>44593</c:v>
                </c:pt>
                <c:pt idx="2">
                  <c:v>44621</c:v>
                </c:pt>
                <c:pt idx="3">
                  <c:v>44652</c:v>
                </c:pt>
                <c:pt idx="4">
                  <c:v>44682</c:v>
                </c:pt>
                <c:pt idx="5">
                  <c:v>44713</c:v>
                </c:pt>
                <c:pt idx="6">
                  <c:v>44744</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numCache>
            </c:numRef>
          </c:cat>
          <c:val>
            <c:numRef>
              <c:f>'Empresas Cotizantes '!$BQ$16:$CL$16</c:f>
              <c:numCache>
                <c:formatCode>General</c:formatCode>
                <c:ptCount val="22"/>
                <c:pt idx="0">
                  <c:v>57318</c:v>
                </c:pt>
                <c:pt idx="1">
                  <c:v>57222</c:v>
                </c:pt>
                <c:pt idx="2">
                  <c:v>56852</c:v>
                </c:pt>
                <c:pt idx="3">
                  <c:v>56662</c:v>
                </c:pt>
                <c:pt idx="4">
                  <c:v>56335</c:v>
                </c:pt>
                <c:pt idx="5">
                  <c:v>56922</c:v>
                </c:pt>
                <c:pt idx="6">
                  <c:v>57031</c:v>
                </c:pt>
                <c:pt idx="7">
                  <c:v>56993</c:v>
                </c:pt>
                <c:pt idx="8">
                  <c:v>57092</c:v>
                </c:pt>
                <c:pt idx="9">
                  <c:v>57936</c:v>
                </c:pt>
                <c:pt idx="10">
                  <c:v>58206</c:v>
                </c:pt>
                <c:pt idx="11">
                  <c:v>58531</c:v>
                </c:pt>
                <c:pt idx="12">
                  <c:v>58853</c:v>
                </c:pt>
                <c:pt idx="13">
                  <c:v>59134</c:v>
                </c:pt>
                <c:pt idx="14">
                  <c:v>58928</c:v>
                </c:pt>
                <c:pt idx="15">
                  <c:v>59025</c:v>
                </c:pt>
                <c:pt idx="16">
                  <c:v>58879</c:v>
                </c:pt>
                <c:pt idx="17">
                  <c:v>59059</c:v>
                </c:pt>
                <c:pt idx="18">
                  <c:v>59218</c:v>
                </c:pt>
                <c:pt idx="19">
                  <c:v>59329</c:v>
                </c:pt>
                <c:pt idx="20">
                  <c:v>59528</c:v>
                </c:pt>
                <c:pt idx="21">
                  <c:v>59571</c:v>
                </c:pt>
              </c:numCache>
            </c:numRef>
          </c:val>
        </c:ser>
        <c:dLbls>
          <c:showLegendKey val="0"/>
          <c:showVal val="0"/>
          <c:showCatName val="0"/>
          <c:showSerName val="0"/>
          <c:showPercent val="0"/>
          <c:showBubbleSize val="0"/>
        </c:dLbls>
        <c:gapWidth val="150"/>
        <c:axId val="-820224096"/>
        <c:axId val="-820227360"/>
      </c:barChart>
      <c:dateAx>
        <c:axId val="-820224096"/>
        <c:scaling>
          <c:orientation val="minMax"/>
        </c:scaling>
        <c:delete val="0"/>
        <c:axPos val="b"/>
        <c:numFmt formatCode="[$-C0A]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20227360"/>
        <c:crosses val="autoZero"/>
        <c:auto val="1"/>
        <c:lblOffset val="100"/>
        <c:baseTimeUnit val="months"/>
      </c:dateAx>
      <c:valAx>
        <c:axId val="-82022736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202240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'Empresas Cotizantes '!$N$14</c:f>
              <c:strCache>
                <c:ptCount val="1"/>
                <c:pt idx="0">
                  <c:v>Alojamiento y servicios de comida</c:v>
                </c:pt>
              </c:strCache>
            </c:strRef>
          </c:tx>
          <c:spPr>
            <a:pattFill prst="pct75">
              <a:fgClr>
                <a:schemeClr val="accent6">
                  <a:lumMod val="75000"/>
                </a:schemeClr>
              </a:fgClr>
              <a:bgClr>
                <a:schemeClr val="bg1"/>
              </a:bgClr>
            </a:pattFill>
            <a:ln>
              <a:noFill/>
            </a:ln>
            <a:effectLst/>
          </c:spPr>
          <c:invertIfNegative val="0"/>
          <c:dLbls>
            <c:dLbl>
              <c:idx val="9"/>
              <c:layout/>
              <c:showLegendKey val="0"/>
              <c:showVal val="1"/>
              <c:showCatName val="0"/>
              <c:showSerName val="0"/>
              <c:showPercent val="0"/>
              <c:showBubbleSize val="0"/>
              <c:extLst>
                <c:ext xmlns:c15="http://schemas.microsoft.com/office/drawing/2012/chart" uri="{CE6537A1-D6FC-4f65-9D91-7224C49458BB}">
                  <c15:layout/>
                </c:ext>
              </c:extLst>
            </c:dLbl>
            <c:dLbl>
              <c:idx val="21"/>
              <c:layout/>
              <c:showLegendKey val="0"/>
              <c:showVal val="1"/>
              <c:showCatName val="0"/>
              <c:showSerName val="0"/>
              <c:showPercent val="0"/>
              <c:showBubbleSize val="0"/>
              <c:extLst>
                <c:ext xmlns:c15="http://schemas.microsoft.com/office/drawing/2012/chart" uri="{CE6537A1-D6FC-4f65-9D91-7224C49458BB}">
                  <c15:layout/>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'Empresas Cotizantes '!$BQ$5:$CL$5</c:f>
              <c:numCache>
                <c:formatCode>[$-C0A]mmm\-yy;@</c:formatCode>
                <c:ptCount val="22"/>
                <c:pt idx="0">
                  <c:v>44562</c:v>
                </c:pt>
                <c:pt idx="1">
                  <c:v>44593</c:v>
                </c:pt>
                <c:pt idx="2">
                  <c:v>44621</c:v>
                </c:pt>
                <c:pt idx="3">
                  <c:v>44652</c:v>
                </c:pt>
                <c:pt idx="4">
                  <c:v>44682</c:v>
                </c:pt>
                <c:pt idx="5">
                  <c:v>44713</c:v>
                </c:pt>
                <c:pt idx="6">
                  <c:v>44744</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numCache>
            </c:numRef>
          </c:cat>
          <c:val>
            <c:numRef>
              <c:f>'Empresas Cotizantes '!$BQ$14:$CL$14</c:f>
              <c:numCache>
                <c:formatCode>General</c:formatCode>
                <c:ptCount val="22"/>
                <c:pt idx="0">
                  <c:v>6635</c:v>
                </c:pt>
                <c:pt idx="1">
                  <c:v>6707</c:v>
                </c:pt>
                <c:pt idx="2">
                  <c:v>6692</c:v>
                </c:pt>
                <c:pt idx="3">
                  <c:v>6561</c:v>
                </c:pt>
                <c:pt idx="4">
                  <c:v>6415</c:v>
                </c:pt>
                <c:pt idx="5">
                  <c:v>6395</c:v>
                </c:pt>
                <c:pt idx="6">
                  <c:v>6387</c:v>
                </c:pt>
                <c:pt idx="7">
                  <c:v>6396</c:v>
                </c:pt>
                <c:pt idx="8">
                  <c:v>6385</c:v>
                </c:pt>
                <c:pt idx="9">
                  <c:v>6493</c:v>
                </c:pt>
                <c:pt idx="10">
                  <c:v>6502</c:v>
                </c:pt>
                <c:pt idx="11">
                  <c:v>6615</c:v>
                </c:pt>
                <c:pt idx="12">
                  <c:v>6750</c:v>
                </c:pt>
                <c:pt idx="13">
                  <c:v>6931</c:v>
                </c:pt>
                <c:pt idx="14">
                  <c:v>6892</c:v>
                </c:pt>
                <c:pt idx="15">
                  <c:v>6759</c:v>
                </c:pt>
                <c:pt idx="16">
                  <c:v>6664</c:v>
                </c:pt>
                <c:pt idx="17">
                  <c:v>6559</c:v>
                </c:pt>
                <c:pt idx="18">
                  <c:v>6494</c:v>
                </c:pt>
                <c:pt idx="19">
                  <c:v>6495</c:v>
                </c:pt>
                <c:pt idx="20">
                  <c:v>6493</c:v>
                </c:pt>
                <c:pt idx="21">
                  <c:v>6500</c:v>
                </c:pt>
              </c:numCache>
            </c:numRef>
          </c:val>
        </c:ser>
        <c:dLbls>
          <c:showLegendKey val="0"/>
          <c:showVal val="0"/>
          <c:showCatName val="0"/>
          <c:showSerName val="0"/>
          <c:showPercent val="0"/>
          <c:showBubbleSize val="0"/>
        </c:dLbls>
        <c:gapWidth val="150"/>
        <c:axId val="-820220288"/>
        <c:axId val="-820221376"/>
      </c:barChart>
      <c:dateAx>
        <c:axId val="-820220288"/>
        <c:scaling>
          <c:orientation val="minMax"/>
        </c:scaling>
        <c:delete val="0"/>
        <c:axPos val="b"/>
        <c:numFmt formatCode="[$-C0A]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20221376"/>
        <c:crosses val="autoZero"/>
        <c:auto val="1"/>
        <c:lblOffset val="100"/>
        <c:baseTimeUnit val="months"/>
      </c:dateAx>
      <c:valAx>
        <c:axId val="-82022137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820220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01181102362205"/>
          <c:y val="7.5466589103802661E-2"/>
          <c:w val="0.83621041119860018"/>
          <c:h val="0.71228921252917277"/>
        </c:manualLayout>
      </c:layout>
      <c:lineChart>
        <c:grouping val="standard"/>
        <c:varyColors val="0"/>
        <c:ser>
          <c:idx val="0"/>
          <c:order val="0"/>
          <c:spPr>
            <a:ln w="28575" cap="rnd">
              <a:solidFill>
                <a:srgbClr val="002060"/>
              </a:solidFill>
              <a:round/>
            </a:ln>
            <a:effectLst/>
          </c:spPr>
          <c:marker>
            <c:symbol val="circle"/>
            <c:size val="12"/>
            <c:spPr>
              <a:solidFill>
                <a:schemeClr val="accent6">
                  <a:lumMod val="75000"/>
                </a:schemeClr>
              </a:solidFill>
              <a:ln w="9525">
                <a:solidFill>
                  <a:schemeClr val="accent6">
                    <a:lumMod val="75000"/>
                  </a:schemeClr>
                </a:solidFill>
              </a:ln>
              <a:effectLst/>
            </c:spPr>
          </c:marker>
          <c:dLbls>
            <c:dLbl>
              <c:idx val="15"/>
              <c:layout>
                <c:manualLayout>
                  <c:x val="-3.9573906109837534E-2"/>
                  <c:y val="6.5332908894953676E-2"/>
                </c:manualLayout>
              </c:layout>
              <c:tx>
                <c:rich>
                  <a:bodyPr rot="0" spcFirstLastPara="1" vertOverflow="ellipsis" vert="horz" wrap="square" anchor="ctr" anchorCtr="1"/>
                  <a:lstStyle/>
                  <a:p>
                    <a:pPr>
                      <a:defRPr sz="2000" b="1" i="0" u="none" strike="noStrike" kern="1200" baseline="0">
                        <a:solidFill>
                          <a:schemeClr val="accent6">
                            <a:lumMod val="75000"/>
                          </a:schemeClr>
                        </a:solidFill>
                        <a:latin typeface="+mn-lt"/>
                        <a:ea typeface="+mn-ea"/>
                        <a:cs typeface="+mn-cs"/>
                      </a:defRPr>
                    </a:pPr>
                    <a:fld id="{F31AE3A3-DE8E-4A7A-BE30-18AB87615220}" type="VALUE">
                      <a:rPr lang="en-US" sz="2800"/>
                      <a:pPr>
                        <a:defRPr sz="2000" b="1">
                          <a:solidFill>
                            <a:schemeClr val="accent6">
                              <a:lumMod val="75000"/>
                            </a:schemeClr>
                          </a:solidFill>
                        </a:defRPr>
                      </a:pPr>
                      <a:t>[VALOR]</a:t>
                    </a:fld>
                    <a:endParaRPr lang="es-ES"/>
                  </a:p>
                </c:rich>
              </c:tx>
              <c:numFmt formatCode="0.0%" sourceLinked="0"/>
              <c:spPr>
                <a:noFill/>
                <a:ln>
                  <a:noFill/>
                </a:ln>
                <a:effectLst/>
              </c:spPr>
              <c:txPr>
                <a:bodyPr rot="0" spcFirstLastPara="1" vertOverflow="ellipsis" vert="horz" wrap="square" anchor="ctr" anchorCtr="1"/>
                <a:lstStyle/>
                <a:p>
                  <a:pPr>
                    <a:defRPr sz="2000" b="1" i="0" u="none" strike="noStrike" kern="1200" baseline="0">
                      <a:solidFill>
                        <a:schemeClr val="accent6">
                          <a:lumMod val="75000"/>
                        </a:schemeClr>
                      </a:solidFill>
                      <a:latin typeface="+mn-lt"/>
                      <a:ea typeface="+mn-ea"/>
                      <a:cs typeface="+mn-cs"/>
                    </a:defRPr>
                  </a:pPr>
                  <a:endParaRPr lang="es-ES"/>
                </a:p>
              </c:txPr>
              <c:dLblPos val="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numFmt formatCode="0.0%" sourceLinked="0"/>
            <c:spPr>
              <a:noFill/>
              <a:ln>
                <a:noFill/>
              </a:ln>
              <a:effectLst/>
            </c:spPr>
            <c:txPr>
              <a:bodyPr rot="0" spcFirstLastPara="1" vertOverflow="ellipsis" vert="horz" wrap="square" anchor="ctr" anchorCtr="1"/>
              <a:lstStyle/>
              <a:p>
                <a:pPr>
                  <a:defRPr sz="2000" b="1" i="0" u="none" strike="noStrike" kern="1200" baseline="0">
                    <a:solidFill>
                      <a:srgbClr val="002060"/>
                    </a:solidFill>
                    <a:latin typeface="+mn-lt"/>
                    <a:ea typeface="+mn-ea"/>
                    <a:cs typeface="+mn-cs"/>
                  </a:defRPr>
                </a:pPr>
                <a:endParaRPr lang="es-E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'variación por categorías'!$A$4:$A$19</c:f>
              <c:strCache>
                <c:ptCount val="16"/>
                <c:pt idx="0">
                  <c:v>2019 IV </c:v>
                </c:pt>
                <c:pt idx="1">
                  <c:v>2020 I</c:v>
                </c:pt>
                <c:pt idx="2">
                  <c:v>2020 II</c:v>
                </c:pt>
                <c:pt idx="3">
                  <c:v>2020 III</c:v>
                </c:pt>
                <c:pt idx="4">
                  <c:v>2020 IV</c:v>
                </c:pt>
                <c:pt idx="5">
                  <c:v>2021 I</c:v>
                </c:pt>
                <c:pt idx="6">
                  <c:v>2021 II</c:v>
                </c:pt>
                <c:pt idx="7">
                  <c:v>2021 III</c:v>
                </c:pt>
                <c:pt idx="8">
                  <c:v>2021 IV</c:v>
                </c:pt>
                <c:pt idx="9">
                  <c:v>2022 I</c:v>
                </c:pt>
                <c:pt idx="10">
                  <c:v>2022 II</c:v>
                </c:pt>
                <c:pt idx="11">
                  <c:v>2022 III</c:v>
                </c:pt>
                <c:pt idx="12">
                  <c:v>2022 IV</c:v>
                </c:pt>
                <c:pt idx="13">
                  <c:v>2023 I</c:v>
                </c:pt>
                <c:pt idx="14">
                  <c:v>2023 II</c:v>
                </c:pt>
                <c:pt idx="15">
                  <c:v>2023 III</c:v>
                </c:pt>
              </c:strCache>
            </c:strRef>
          </c:cat>
          <c:val>
            <c:numRef>
              <c:f>'variación por categorías'!$AB$4:$AB$19</c:f>
              <c:numCache>
                <c:formatCode>0.0%</c:formatCode>
                <c:ptCount val="16"/>
                <c:pt idx="0">
                  <c:v>-5.0000000000000001E-3</c:v>
                </c:pt>
                <c:pt idx="1">
                  <c:v>-1.4E-2</c:v>
                </c:pt>
                <c:pt idx="2">
                  <c:v>-2.9000000000000001E-2</c:v>
                </c:pt>
                <c:pt idx="3">
                  <c:v>-8.0000000000000002E-3</c:v>
                </c:pt>
                <c:pt idx="4">
                  <c:v>-0.158</c:v>
                </c:pt>
                <c:pt idx="5">
                  <c:v>-0.113</c:v>
                </c:pt>
                <c:pt idx="6">
                  <c:v>-1.2999999999999999E-2</c:v>
                </c:pt>
                <c:pt idx="7">
                  <c:v>2E-3</c:v>
                </c:pt>
                <c:pt idx="8">
                  <c:v>5.3999999999999999E-2</c:v>
                </c:pt>
                <c:pt idx="9">
                  <c:v>1.7000000000000001E-2</c:v>
                </c:pt>
                <c:pt idx="10">
                  <c:v>-5.2999999999999999E-2</c:v>
                </c:pt>
                <c:pt idx="11">
                  <c:v>8.9999999999999993E-3</c:v>
                </c:pt>
                <c:pt idx="12">
                  <c:v>8.9999999999999993E-3</c:v>
                </c:pt>
                <c:pt idx="13">
                  <c:v>1.7000000000000001E-2</c:v>
                </c:pt>
                <c:pt idx="14">
                  <c:v>-1E-3</c:v>
                </c:pt>
                <c:pt idx="15">
                  <c:v>-2.8000000000000001E-2</c:v>
                </c:pt>
              </c:numCache>
            </c:numRef>
          </c:val>
          <c:smooth val="1"/>
        </c:ser>
        <c:dLbls>
          <c:showLegendKey val="0"/>
          <c:showVal val="0"/>
          <c:showCatName val="0"/>
          <c:showSerName val="0"/>
          <c:showPercent val="0"/>
          <c:showBubbleSize val="0"/>
        </c:dLbls>
        <c:marker val="1"/>
        <c:smooth val="0"/>
        <c:axId val="-1005924336"/>
        <c:axId val="-1005918896"/>
      </c:lineChart>
      <c:catAx>
        <c:axId val="-1005924336"/>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18896"/>
        <c:crosses val="autoZero"/>
        <c:auto val="1"/>
        <c:lblAlgn val="ctr"/>
        <c:lblOffset val="100"/>
        <c:noMultiLvlLbl val="0"/>
      </c:catAx>
      <c:valAx>
        <c:axId val="-1005918896"/>
        <c:scaling>
          <c:orientation val="minMax"/>
          <c:max val="0.1"/>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1005924336"/>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es-E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943327363049582E-2"/>
          <c:y val="2.7060771961674671E-2"/>
          <c:w val="0.90731990582722222"/>
          <c:h val="0.68644997567026778"/>
        </c:manualLayout>
      </c:layout>
      <c:lineChart>
        <c:grouping val="standard"/>
        <c:varyColors val="0"/>
        <c:ser>
          <c:idx val="0"/>
          <c:order val="0"/>
          <c:tx>
            <c:strRef>
              <c:f>'SD por Depto nuevo'!$B$14</c:f>
              <c:strCache>
                <c:ptCount val="1"/>
                <c:pt idx="0">
                  <c:v>PAYSANDÚ</c:v>
                </c:pt>
              </c:strCache>
            </c:strRef>
          </c:tx>
          <c:spPr>
            <a:ln w="47625" cap="rnd">
              <a:solidFill>
                <a:schemeClr val="accent6">
                  <a:lumMod val="75000"/>
                </a:schemeClr>
              </a:solidFill>
              <a:round/>
            </a:ln>
            <a:effectLst/>
          </c:spPr>
          <c:marker>
            <c:symbol val="none"/>
          </c:marker>
          <c:cat>
            <c:numRef>
              <c:f>'SD por Depto nuevo'!$C$3:$AU$3</c:f>
              <c:numCache>
                <c:formatCode>mmm\-yy</c:formatCode>
                <c:ptCount val="45"/>
                <c:pt idx="0">
                  <c:v>43862</c:v>
                </c:pt>
                <c:pt idx="1">
                  <c:v>43891</c:v>
                </c:pt>
                <c:pt idx="2">
                  <c:v>43922</c:v>
                </c:pt>
                <c:pt idx="3">
                  <c:v>43952</c:v>
                </c:pt>
                <c:pt idx="4">
                  <c:v>43983</c:v>
                </c:pt>
                <c:pt idx="5">
                  <c:v>44013</c:v>
                </c:pt>
                <c:pt idx="6">
                  <c:v>44044</c:v>
                </c:pt>
                <c:pt idx="7">
                  <c:v>44075</c:v>
                </c:pt>
                <c:pt idx="8">
                  <c:v>44105</c:v>
                </c:pt>
                <c:pt idx="9">
                  <c:v>44136</c:v>
                </c:pt>
                <c:pt idx="10">
                  <c:v>44166</c:v>
                </c:pt>
                <c:pt idx="11">
                  <c:v>44197</c:v>
                </c:pt>
                <c:pt idx="12">
                  <c:v>44228</c:v>
                </c:pt>
                <c:pt idx="13">
                  <c:v>44256</c:v>
                </c:pt>
                <c:pt idx="14">
                  <c:v>44287</c:v>
                </c:pt>
                <c:pt idx="15">
                  <c:v>44317</c:v>
                </c:pt>
                <c:pt idx="16">
                  <c:v>44348</c:v>
                </c:pt>
                <c:pt idx="17">
                  <c:v>44378</c:v>
                </c:pt>
                <c:pt idx="18">
                  <c:v>44409</c:v>
                </c:pt>
                <c:pt idx="19">
                  <c:v>44440</c:v>
                </c:pt>
                <c:pt idx="20">
                  <c:v>44470</c:v>
                </c:pt>
                <c:pt idx="21">
                  <c:v>44501</c:v>
                </c:pt>
                <c:pt idx="22">
                  <c:v>44531</c:v>
                </c:pt>
                <c:pt idx="23">
                  <c:v>44562</c:v>
                </c:pt>
                <c:pt idx="24">
                  <c:v>44593</c:v>
                </c:pt>
                <c:pt idx="25">
                  <c:v>44621</c:v>
                </c:pt>
                <c:pt idx="26">
                  <c:v>44652</c:v>
                </c:pt>
                <c:pt idx="27">
                  <c:v>44682</c:v>
                </c:pt>
                <c:pt idx="28">
                  <c:v>44713</c:v>
                </c:pt>
                <c:pt idx="29">
                  <c:v>44743</c:v>
                </c:pt>
                <c:pt idx="30">
                  <c:v>44774</c:v>
                </c:pt>
                <c:pt idx="31">
                  <c:v>44805</c:v>
                </c:pt>
                <c:pt idx="32">
                  <c:v>44835</c:v>
                </c:pt>
                <c:pt idx="33">
                  <c:v>44866</c:v>
                </c:pt>
                <c:pt idx="34">
                  <c:v>44896</c:v>
                </c:pt>
                <c:pt idx="35">
                  <c:v>44927</c:v>
                </c:pt>
                <c:pt idx="36">
                  <c:v>44958</c:v>
                </c:pt>
                <c:pt idx="37">
                  <c:v>44986</c:v>
                </c:pt>
                <c:pt idx="38">
                  <c:v>45017</c:v>
                </c:pt>
                <c:pt idx="39">
                  <c:v>45047</c:v>
                </c:pt>
                <c:pt idx="40">
                  <c:v>45078</c:v>
                </c:pt>
                <c:pt idx="41">
                  <c:v>45108</c:v>
                </c:pt>
                <c:pt idx="42">
                  <c:v>45139</c:v>
                </c:pt>
                <c:pt idx="43">
                  <c:v>45170</c:v>
                </c:pt>
                <c:pt idx="44">
                  <c:v>45200</c:v>
                </c:pt>
              </c:numCache>
            </c:numRef>
          </c:cat>
          <c:val>
            <c:numRef>
              <c:f>'SD por Depto nuevo'!$C$14:$AU$14</c:f>
              <c:numCache>
                <c:formatCode>0.00</c:formatCode>
                <c:ptCount val="45"/>
                <c:pt idx="0">
                  <c:v>2616</c:v>
                </c:pt>
                <c:pt idx="1">
                  <c:v>4197</c:v>
                </c:pt>
                <c:pt idx="2">
                  <c:v>5271</c:v>
                </c:pt>
                <c:pt idx="3">
                  <c:v>5100</c:v>
                </c:pt>
                <c:pt idx="4">
                  <c:v>4264</c:v>
                </c:pt>
                <c:pt idx="5">
                  <c:v>3589</c:v>
                </c:pt>
                <c:pt idx="6">
                  <c:v>2753</c:v>
                </c:pt>
                <c:pt idx="7">
                  <c:v>3048</c:v>
                </c:pt>
                <c:pt idx="8">
                  <c:v>2279</c:v>
                </c:pt>
                <c:pt idx="9">
                  <c:v>2054</c:v>
                </c:pt>
                <c:pt idx="10">
                  <c:v>2776</c:v>
                </c:pt>
                <c:pt idx="11">
                  <c:v>2923</c:v>
                </c:pt>
                <c:pt idx="12">
                  <c:v>2803</c:v>
                </c:pt>
                <c:pt idx="13">
                  <c:v>2432</c:v>
                </c:pt>
                <c:pt idx="14">
                  <c:v>2446</c:v>
                </c:pt>
                <c:pt idx="15" formatCode="#,##0.0">
                  <c:v>2240</c:v>
                </c:pt>
                <c:pt idx="16" formatCode="#,##0.0">
                  <c:v>2170</c:v>
                </c:pt>
                <c:pt idx="17" formatCode="#,##0.0">
                  <c:v>1758</c:v>
                </c:pt>
                <c:pt idx="18" formatCode="#,##0.0">
                  <c:v>1653</c:v>
                </c:pt>
                <c:pt idx="19" formatCode="#,##0">
                  <c:v>1528</c:v>
                </c:pt>
                <c:pt idx="20" formatCode="#,##0">
                  <c:v>1494</c:v>
                </c:pt>
                <c:pt idx="21" formatCode="0">
                  <c:v>1570</c:v>
                </c:pt>
                <c:pt idx="22" formatCode="0">
                  <c:v>1906</c:v>
                </c:pt>
                <c:pt idx="23" formatCode="0">
                  <c:v>2189</c:v>
                </c:pt>
                <c:pt idx="24" formatCode="0">
                  <c:v>1985</c:v>
                </c:pt>
                <c:pt idx="25" formatCode="0">
                  <c:v>1879</c:v>
                </c:pt>
                <c:pt idx="26" formatCode="0">
                  <c:v>1230</c:v>
                </c:pt>
                <c:pt idx="27" formatCode="0">
                  <c:v>1318</c:v>
                </c:pt>
                <c:pt idx="28" formatCode="0">
                  <c:v>1446</c:v>
                </c:pt>
                <c:pt idx="29" formatCode="0">
                  <c:v>1494</c:v>
                </c:pt>
                <c:pt idx="30" formatCode="0">
                  <c:v>1449</c:v>
                </c:pt>
                <c:pt idx="31" formatCode="0">
                  <c:v>1369</c:v>
                </c:pt>
                <c:pt idx="32" formatCode="0">
                  <c:v>1530</c:v>
                </c:pt>
                <c:pt idx="33" formatCode="0">
                  <c:v>2058</c:v>
                </c:pt>
                <c:pt idx="34" formatCode="0">
                  <c:v>2289</c:v>
                </c:pt>
                <c:pt idx="35" formatCode="0">
                  <c:v>2263</c:v>
                </c:pt>
                <c:pt idx="36" formatCode="0">
                  <c:v>2129</c:v>
                </c:pt>
                <c:pt idx="37" formatCode="0">
                  <c:v>2060</c:v>
                </c:pt>
                <c:pt idx="38" formatCode="General">
                  <c:v>1350</c:v>
                </c:pt>
                <c:pt idx="39" formatCode="General">
                  <c:v>1504</c:v>
                </c:pt>
                <c:pt idx="40" formatCode="General">
                  <c:v>1532</c:v>
                </c:pt>
                <c:pt idx="41" formatCode="General">
                  <c:v>1558</c:v>
                </c:pt>
                <c:pt idx="42" formatCode="General">
                  <c:v>1589</c:v>
                </c:pt>
                <c:pt idx="43" formatCode="0">
                  <c:v>1466</c:v>
                </c:pt>
                <c:pt idx="44" formatCode="0">
                  <c:v>1874</c:v>
                </c:pt>
              </c:numCache>
            </c:numRef>
          </c:val>
          <c:smooth val="1"/>
        </c:ser>
        <c:ser>
          <c:idx val="1"/>
          <c:order val="1"/>
          <c:tx>
            <c:strRef>
              <c:f>'SD por Depto nuevo'!$B$15</c:f>
              <c:strCache>
                <c:ptCount val="1"/>
                <c:pt idx="0">
                  <c:v>RÍO NEGRO</c:v>
                </c:pt>
              </c:strCache>
            </c:strRef>
          </c:tx>
          <c:spPr>
            <a:ln w="47625" cap="rnd">
              <a:solidFill>
                <a:schemeClr val="accent2">
                  <a:lumMod val="75000"/>
                </a:schemeClr>
              </a:solidFill>
              <a:round/>
            </a:ln>
            <a:effectLst/>
          </c:spPr>
          <c:marker>
            <c:symbol val="none"/>
          </c:marker>
          <c:cat>
            <c:numRef>
              <c:f>'SD por Depto nuevo'!$C$3:$AU$3</c:f>
              <c:numCache>
                <c:formatCode>mmm\-yy</c:formatCode>
                <c:ptCount val="45"/>
                <c:pt idx="0">
                  <c:v>43862</c:v>
                </c:pt>
                <c:pt idx="1">
                  <c:v>43891</c:v>
                </c:pt>
                <c:pt idx="2">
                  <c:v>43922</c:v>
                </c:pt>
                <c:pt idx="3">
                  <c:v>43952</c:v>
                </c:pt>
                <c:pt idx="4">
                  <c:v>43983</c:v>
                </c:pt>
                <c:pt idx="5">
                  <c:v>44013</c:v>
                </c:pt>
                <c:pt idx="6">
                  <c:v>44044</c:v>
                </c:pt>
                <c:pt idx="7">
                  <c:v>44075</c:v>
                </c:pt>
                <c:pt idx="8">
                  <c:v>44105</c:v>
                </c:pt>
                <c:pt idx="9">
                  <c:v>44136</c:v>
                </c:pt>
                <c:pt idx="10">
                  <c:v>44166</c:v>
                </c:pt>
                <c:pt idx="11">
                  <c:v>44197</c:v>
                </c:pt>
                <c:pt idx="12">
                  <c:v>44228</c:v>
                </c:pt>
                <c:pt idx="13">
                  <c:v>44256</c:v>
                </c:pt>
                <c:pt idx="14">
                  <c:v>44287</c:v>
                </c:pt>
                <c:pt idx="15">
                  <c:v>44317</c:v>
                </c:pt>
                <c:pt idx="16">
                  <c:v>44348</c:v>
                </c:pt>
                <c:pt idx="17">
                  <c:v>44378</c:v>
                </c:pt>
                <c:pt idx="18">
                  <c:v>44409</c:v>
                </c:pt>
                <c:pt idx="19">
                  <c:v>44440</c:v>
                </c:pt>
                <c:pt idx="20">
                  <c:v>44470</c:v>
                </c:pt>
                <c:pt idx="21">
                  <c:v>44501</c:v>
                </c:pt>
                <c:pt idx="22">
                  <c:v>44531</c:v>
                </c:pt>
                <c:pt idx="23">
                  <c:v>44562</c:v>
                </c:pt>
                <c:pt idx="24">
                  <c:v>44593</c:v>
                </c:pt>
                <c:pt idx="25">
                  <c:v>44621</c:v>
                </c:pt>
                <c:pt idx="26">
                  <c:v>44652</c:v>
                </c:pt>
                <c:pt idx="27">
                  <c:v>44682</c:v>
                </c:pt>
                <c:pt idx="28">
                  <c:v>44713</c:v>
                </c:pt>
                <c:pt idx="29">
                  <c:v>44743</c:v>
                </c:pt>
                <c:pt idx="30">
                  <c:v>44774</c:v>
                </c:pt>
                <c:pt idx="31">
                  <c:v>44805</c:v>
                </c:pt>
                <c:pt idx="32">
                  <c:v>44835</c:v>
                </c:pt>
                <c:pt idx="33">
                  <c:v>44866</c:v>
                </c:pt>
                <c:pt idx="34">
                  <c:v>44896</c:v>
                </c:pt>
                <c:pt idx="35">
                  <c:v>44927</c:v>
                </c:pt>
                <c:pt idx="36">
                  <c:v>44958</c:v>
                </c:pt>
                <c:pt idx="37">
                  <c:v>44986</c:v>
                </c:pt>
                <c:pt idx="38">
                  <c:v>45017</c:v>
                </c:pt>
                <c:pt idx="39">
                  <c:v>45047</c:v>
                </c:pt>
                <c:pt idx="40">
                  <c:v>45078</c:v>
                </c:pt>
                <c:pt idx="41">
                  <c:v>45108</c:v>
                </c:pt>
                <c:pt idx="42">
                  <c:v>45139</c:v>
                </c:pt>
                <c:pt idx="43">
                  <c:v>45170</c:v>
                </c:pt>
                <c:pt idx="44">
                  <c:v>45200</c:v>
                </c:pt>
              </c:numCache>
            </c:numRef>
          </c:cat>
          <c:val>
            <c:numRef>
              <c:f>'SD por Depto nuevo'!$C$15:$AU$15</c:f>
              <c:numCache>
                <c:formatCode>0.00</c:formatCode>
                <c:ptCount val="45"/>
                <c:pt idx="0">
                  <c:v>907</c:v>
                </c:pt>
                <c:pt idx="1">
                  <c:v>1396</c:v>
                </c:pt>
                <c:pt idx="2">
                  <c:v>1790</c:v>
                </c:pt>
                <c:pt idx="3">
                  <c:v>1570</c:v>
                </c:pt>
                <c:pt idx="4">
                  <c:v>1342</c:v>
                </c:pt>
                <c:pt idx="5">
                  <c:v>1163</c:v>
                </c:pt>
                <c:pt idx="6">
                  <c:v>971</c:v>
                </c:pt>
                <c:pt idx="7">
                  <c:v>935</c:v>
                </c:pt>
                <c:pt idx="8">
                  <c:v>829</c:v>
                </c:pt>
                <c:pt idx="9">
                  <c:v>830</c:v>
                </c:pt>
                <c:pt idx="10">
                  <c:v>1063</c:v>
                </c:pt>
                <c:pt idx="11">
                  <c:v>1094</c:v>
                </c:pt>
                <c:pt idx="12">
                  <c:v>1014</c:v>
                </c:pt>
                <c:pt idx="13">
                  <c:v>946</c:v>
                </c:pt>
                <c:pt idx="14">
                  <c:v>902</c:v>
                </c:pt>
                <c:pt idx="15" formatCode="#,##0.0">
                  <c:v>745</c:v>
                </c:pt>
                <c:pt idx="16" formatCode="#,##0.0">
                  <c:v>695</c:v>
                </c:pt>
                <c:pt idx="17" formatCode="#,##0.0">
                  <c:v>663</c:v>
                </c:pt>
                <c:pt idx="18" formatCode="#,##0.0">
                  <c:v>676</c:v>
                </c:pt>
                <c:pt idx="19" formatCode="#,##0">
                  <c:v>669</c:v>
                </c:pt>
                <c:pt idx="20" formatCode="#,##0">
                  <c:v>634</c:v>
                </c:pt>
                <c:pt idx="21" formatCode="0">
                  <c:v>701</c:v>
                </c:pt>
                <c:pt idx="22" formatCode="0">
                  <c:v>727</c:v>
                </c:pt>
                <c:pt idx="23" formatCode="0">
                  <c:v>771</c:v>
                </c:pt>
                <c:pt idx="24" formatCode="0">
                  <c:v>694</c:v>
                </c:pt>
                <c:pt idx="25" formatCode="0">
                  <c:v>674</c:v>
                </c:pt>
                <c:pt idx="26" formatCode="0">
                  <c:v>513</c:v>
                </c:pt>
                <c:pt idx="27" formatCode="0">
                  <c:v>546</c:v>
                </c:pt>
                <c:pt idx="28" formatCode="0">
                  <c:v>548</c:v>
                </c:pt>
                <c:pt idx="29" formatCode="0">
                  <c:v>565</c:v>
                </c:pt>
                <c:pt idx="30" formatCode="0">
                  <c:v>584</c:v>
                </c:pt>
                <c:pt idx="31" formatCode="0">
                  <c:v>659</c:v>
                </c:pt>
                <c:pt idx="32" formatCode="0">
                  <c:v>700</c:v>
                </c:pt>
                <c:pt idx="33" formatCode="0">
                  <c:v>793</c:v>
                </c:pt>
                <c:pt idx="34" formatCode="0">
                  <c:v>813</c:v>
                </c:pt>
                <c:pt idx="35" formatCode="0">
                  <c:v>880</c:v>
                </c:pt>
                <c:pt idx="36" formatCode="0">
                  <c:v>843</c:v>
                </c:pt>
                <c:pt idx="37" formatCode="0">
                  <c:v>803</c:v>
                </c:pt>
                <c:pt idx="38" formatCode="General">
                  <c:v>598</c:v>
                </c:pt>
                <c:pt idx="39" formatCode="General">
                  <c:v>630</c:v>
                </c:pt>
                <c:pt idx="40" formatCode="General">
                  <c:v>686</c:v>
                </c:pt>
                <c:pt idx="41" formatCode="General">
                  <c:v>799</c:v>
                </c:pt>
                <c:pt idx="42" formatCode="General">
                  <c:v>847</c:v>
                </c:pt>
                <c:pt idx="43" formatCode="0">
                  <c:v>833</c:v>
                </c:pt>
                <c:pt idx="44" formatCode="0">
                  <c:v>825</c:v>
                </c:pt>
              </c:numCache>
            </c:numRef>
          </c:val>
          <c:smooth val="1"/>
        </c:ser>
        <c:ser>
          <c:idx val="2"/>
          <c:order val="2"/>
          <c:tx>
            <c:strRef>
              <c:f>'SD por Depto nuevo'!$B$18</c:f>
              <c:strCache>
                <c:ptCount val="1"/>
                <c:pt idx="0">
                  <c:v>SALTO</c:v>
                </c:pt>
              </c:strCache>
            </c:strRef>
          </c:tx>
          <c:spPr>
            <a:ln w="47625" cap="rnd">
              <a:solidFill>
                <a:schemeClr val="tx2">
                  <a:lumMod val="75000"/>
                </a:schemeClr>
              </a:solidFill>
              <a:round/>
            </a:ln>
            <a:effectLst/>
          </c:spPr>
          <c:marker>
            <c:symbol val="none"/>
          </c:marker>
          <c:cat>
            <c:numRef>
              <c:f>'SD por Depto nuevo'!$C$3:$AU$3</c:f>
              <c:numCache>
                <c:formatCode>mmm\-yy</c:formatCode>
                <c:ptCount val="45"/>
                <c:pt idx="0">
                  <c:v>43862</c:v>
                </c:pt>
                <c:pt idx="1">
                  <c:v>43891</c:v>
                </c:pt>
                <c:pt idx="2">
                  <c:v>43922</c:v>
                </c:pt>
                <c:pt idx="3">
                  <c:v>43952</c:v>
                </c:pt>
                <c:pt idx="4">
                  <c:v>43983</c:v>
                </c:pt>
                <c:pt idx="5">
                  <c:v>44013</c:v>
                </c:pt>
                <c:pt idx="6">
                  <c:v>44044</c:v>
                </c:pt>
                <c:pt idx="7">
                  <c:v>44075</c:v>
                </c:pt>
                <c:pt idx="8">
                  <c:v>44105</c:v>
                </c:pt>
                <c:pt idx="9">
                  <c:v>44136</c:v>
                </c:pt>
                <c:pt idx="10">
                  <c:v>44166</c:v>
                </c:pt>
                <c:pt idx="11">
                  <c:v>44197</c:v>
                </c:pt>
                <c:pt idx="12">
                  <c:v>44228</c:v>
                </c:pt>
                <c:pt idx="13">
                  <c:v>44256</c:v>
                </c:pt>
                <c:pt idx="14">
                  <c:v>44287</c:v>
                </c:pt>
                <c:pt idx="15">
                  <c:v>44317</c:v>
                </c:pt>
                <c:pt idx="16">
                  <c:v>44348</c:v>
                </c:pt>
                <c:pt idx="17">
                  <c:v>44378</c:v>
                </c:pt>
                <c:pt idx="18">
                  <c:v>44409</c:v>
                </c:pt>
                <c:pt idx="19">
                  <c:v>44440</c:v>
                </c:pt>
                <c:pt idx="20">
                  <c:v>44470</c:v>
                </c:pt>
                <c:pt idx="21">
                  <c:v>44501</c:v>
                </c:pt>
                <c:pt idx="22">
                  <c:v>44531</c:v>
                </c:pt>
                <c:pt idx="23">
                  <c:v>44562</c:v>
                </c:pt>
                <c:pt idx="24">
                  <c:v>44593</c:v>
                </c:pt>
                <c:pt idx="25">
                  <c:v>44621</c:v>
                </c:pt>
                <c:pt idx="26">
                  <c:v>44652</c:v>
                </c:pt>
                <c:pt idx="27">
                  <c:v>44682</c:v>
                </c:pt>
                <c:pt idx="28">
                  <c:v>44713</c:v>
                </c:pt>
                <c:pt idx="29">
                  <c:v>44743</c:v>
                </c:pt>
                <c:pt idx="30">
                  <c:v>44774</c:v>
                </c:pt>
                <c:pt idx="31">
                  <c:v>44805</c:v>
                </c:pt>
                <c:pt idx="32">
                  <c:v>44835</c:v>
                </c:pt>
                <c:pt idx="33">
                  <c:v>44866</c:v>
                </c:pt>
                <c:pt idx="34">
                  <c:v>44896</c:v>
                </c:pt>
                <c:pt idx="35">
                  <c:v>44927</c:v>
                </c:pt>
                <c:pt idx="36">
                  <c:v>44958</c:v>
                </c:pt>
                <c:pt idx="37">
                  <c:v>44986</c:v>
                </c:pt>
                <c:pt idx="38">
                  <c:v>45017</c:v>
                </c:pt>
                <c:pt idx="39">
                  <c:v>45047</c:v>
                </c:pt>
                <c:pt idx="40">
                  <c:v>45078</c:v>
                </c:pt>
                <c:pt idx="41">
                  <c:v>45108</c:v>
                </c:pt>
                <c:pt idx="42">
                  <c:v>45139</c:v>
                </c:pt>
                <c:pt idx="43">
                  <c:v>45170</c:v>
                </c:pt>
                <c:pt idx="44">
                  <c:v>45200</c:v>
                </c:pt>
              </c:numCache>
            </c:numRef>
          </c:cat>
          <c:val>
            <c:numRef>
              <c:f>'SD por Depto nuevo'!$C$18:$AU$18</c:f>
              <c:numCache>
                <c:formatCode>0.00</c:formatCode>
                <c:ptCount val="45"/>
                <c:pt idx="0">
                  <c:v>2857</c:v>
                </c:pt>
                <c:pt idx="1">
                  <c:v>4925</c:v>
                </c:pt>
                <c:pt idx="2">
                  <c:v>6260</c:v>
                </c:pt>
                <c:pt idx="3">
                  <c:v>5386</c:v>
                </c:pt>
                <c:pt idx="4">
                  <c:v>4753</c:v>
                </c:pt>
                <c:pt idx="5">
                  <c:v>3535</c:v>
                </c:pt>
                <c:pt idx="6">
                  <c:v>2943</c:v>
                </c:pt>
                <c:pt idx="7">
                  <c:v>2829</c:v>
                </c:pt>
                <c:pt idx="8">
                  <c:v>2811</c:v>
                </c:pt>
                <c:pt idx="9">
                  <c:v>2345</c:v>
                </c:pt>
                <c:pt idx="10">
                  <c:v>3340</c:v>
                </c:pt>
                <c:pt idx="11">
                  <c:v>3401</c:v>
                </c:pt>
                <c:pt idx="12">
                  <c:v>3320</c:v>
                </c:pt>
                <c:pt idx="13">
                  <c:v>3128</c:v>
                </c:pt>
                <c:pt idx="14">
                  <c:v>2985</c:v>
                </c:pt>
                <c:pt idx="15" formatCode="#,##0.0">
                  <c:v>2843</c:v>
                </c:pt>
                <c:pt idx="16" formatCode="#,##0.0">
                  <c:v>2587</c:v>
                </c:pt>
                <c:pt idx="17" formatCode="#,##0.0">
                  <c:v>2069</c:v>
                </c:pt>
                <c:pt idx="18" formatCode="#,##0.0">
                  <c:v>1731</c:v>
                </c:pt>
                <c:pt idx="19" formatCode="#,##0">
                  <c:v>1769</c:v>
                </c:pt>
                <c:pt idx="20" formatCode="#,##0">
                  <c:v>1658</c:v>
                </c:pt>
                <c:pt idx="21" formatCode="0">
                  <c:v>1833</c:v>
                </c:pt>
                <c:pt idx="22" formatCode="0">
                  <c:v>2380</c:v>
                </c:pt>
                <c:pt idx="23" formatCode="0">
                  <c:v>2818</c:v>
                </c:pt>
                <c:pt idx="24" formatCode="0">
                  <c:v>2832</c:v>
                </c:pt>
                <c:pt idx="25" formatCode="0">
                  <c:v>2687</c:v>
                </c:pt>
                <c:pt idx="26" formatCode="0">
                  <c:v>1941</c:v>
                </c:pt>
                <c:pt idx="27" formatCode="0">
                  <c:v>2080</c:v>
                </c:pt>
                <c:pt idx="28" formatCode="0">
                  <c:v>1697</c:v>
                </c:pt>
                <c:pt idx="29" formatCode="0">
                  <c:v>1800</c:v>
                </c:pt>
                <c:pt idx="30" formatCode="0">
                  <c:v>1781</c:v>
                </c:pt>
                <c:pt idx="31" formatCode="0">
                  <c:v>2022</c:v>
                </c:pt>
                <c:pt idx="32" formatCode="0">
                  <c:v>2434</c:v>
                </c:pt>
                <c:pt idx="33" formatCode="0">
                  <c:v>2346</c:v>
                </c:pt>
                <c:pt idx="34" formatCode="0">
                  <c:v>2707</c:v>
                </c:pt>
                <c:pt idx="35" formatCode="0">
                  <c:v>2758</c:v>
                </c:pt>
                <c:pt idx="36" formatCode="0">
                  <c:v>2621</c:v>
                </c:pt>
                <c:pt idx="37" formatCode="0">
                  <c:v>2480</c:v>
                </c:pt>
                <c:pt idx="38" formatCode="General">
                  <c:v>1292</c:v>
                </c:pt>
                <c:pt idx="39" formatCode="General">
                  <c:v>1628</c:v>
                </c:pt>
                <c:pt idx="40" formatCode="General">
                  <c:v>1494</c:v>
                </c:pt>
                <c:pt idx="41" formatCode="General">
                  <c:v>1654</c:v>
                </c:pt>
                <c:pt idx="42" formatCode="General">
                  <c:v>1560</c:v>
                </c:pt>
                <c:pt idx="43" formatCode="0">
                  <c:v>1805</c:v>
                </c:pt>
                <c:pt idx="44" formatCode="0">
                  <c:v>1667</c:v>
                </c:pt>
              </c:numCache>
            </c:numRef>
          </c:val>
          <c:smooth val="1"/>
        </c:ser>
        <c:ser>
          <c:idx val="3"/>
          <c:order val="3"/>
          <c:tx>
            <c:strRef>
              <c:f>'SD por Depto nuevo'!$B$20</c:f>
              <c:strCache>
                <c:ptCount val="1"/>
                <c:pt idx="0">
                  <c:v>SORIANO</c:v>
                </c:pt>
              </c:strCache>
            </c:strRef>
          </c:tx>
          <c:spPr>
            <a:ln w="47625" cap="rnd">
              <a:solidFill>
                <a:schemeClr val="accent5">
                  <a:lumMod val="75000"/>
                </a:schemeClr>
              </a:solidFill>
              <a:round/>
            </a:ln>
            <a:effectLst/>
          </c:spPr>
          <c:marker>
            <c:symbol val="none"/>
          </c:marker>
          <c:cat>
            <c:numRef>
              <c:f>'SD por Depto nuevo'!$C$3:$AU$3</c:f>
              <c:numCache>
                <c:formatCode>mmm\-yy</c:formatCode>
                <c:ptCount val="45"/>
                <c:pt idx="0">
                  <c:v>43862</c:v>
                </c:pt>
                <c:pt idx="1">
                  <c:v>43891</c:v>
                </c:pt>
                <c:pt idx="2">
                  <c:v>43922</c:v>
                </c:pt>
                <c:pt idx="3">
                  <c:v>43952</c:v>
                </c:pt>
                <c:pt idx="4">
                  <c:v>43983</c:v>
                </c:pt>
                <c:pt idx="5">
                  <c:v>44013</c:v>
                </c:pt>
                <c:pt idx="6">
                  <c:v>44044</c:v>
                </c:pt>
                <c:pt idx="7">
                  <c:v>44075</c:v>
                </c:pt>
                <c:pt idx="8">
                  <c:v>44105</c:v>
                </c:pt>
                <c:pt idx="9">
                  <c:v>44136</c:v>
                </c:pt>
                <c:pt idx="10">
                  <c:v>44166</c:v>
                </c:pt>
                <c:pt idx="11">
                  <c:v>44197</c:v>
                </c:pt>
                <c:pt idx="12">
                  <c:v>44228</c:v>
                </c:pt>
                <c:pt idx="13">
                  <c:v>44256</c:v>
                </c:pt>
                <c:pt idx="14">
                  <c:v>44287</c:v>
                </c:pt>
                <c:pt idx="15">
                  <c:v>44317</c:v>
                </c:pt>
                <c:pt idx="16">
                  <c:v>44348</c:v>
                </c:pt>
                <c:pt idx="17">
                  <c:v>44378</c:v>
                </c:pt>
                <c:pt idx="18">
                  <c:v>44409</c:v>
                </c:pt>
                <c:pt idx="19">
                  <c:v>44440</c:v>
                </c:pt>
                <c:pt idx="20">
                  <c:v>44470</c:v>
                </c:pt>
                <c:pt idx="21">
                  <c:v>44501</c:v>
                </c:pt>
                <c:pt idx="22">
                  <c:v>44531</c:v>
                </c:pt>
                <c:pt idx="23">
                  <c:v>44562</c:v>
                </c:pt>
                <c:pt idx="24">
                  <c:v>44593</c:v>
                </c:pt>
                <c:pt idx="25">
                  <c:v>44621</c:v>
                </c:pt>
                <c:pt idx="26">
                  <c:v>44652</c:v>
                </c:pt>
                <c:pt idx="27">
                  <c:v>44682</c:v>
                </c:pt>
                <c:pt idx="28">
                  <c:v>44713</c:v>
                </c:pt>
                <c:pt idx="29">
                  <c:v>44743</c:v>
                </c:pt>
                <c:pt idx="30">
                  <c:v>44774</c:v>
                </c:pt>
                <c:pt idx="31">
                  <c:v>44805</c:v>
                </c:pt>
                <c:pt idx="32">
                  <c:v>44835</c:v>
                </c:pt>
                <c:pt idx="33">
                  <c:v>44866</c:v>
                </c:pt>
                <c:pt idx="34">
                  <c:v>44896</c:v>
                </c:pt>
                <c:pt idx="35">
                  <c:v>44927</c:v>
                </c:pt>
                <c:pt idx="36">
                  <c:v>44958</c:v>
                </c:pt>
                <c:pt idx="37">
                  <c:v>44986</c:v>
                </c:pt>
                <c:pt idx="38">
                  <c:v>45017</c:v>
                </c:pt>
                <c:pt idx="39">
                  <c:v>45047</c:v>
                </c:pt>
                <c:pt idx="40">
                  <c:v>45078</c:v>
                </c:pt>
                <c:pt idx="41">
                  <c:v>45108</c:v>
                </c:pt>
                <c:pt idx="42">
                  <c:v>45139</c:v>
                </c:pt>
                <c:pt idx="43">
                  <c:v>45170</c:v>
                </c:pt>
                <c:pt idx="44">
                  <c:v>45200</c:v>
                </c:pt>
              </c:numCache>
            </c:numRef>
          </c:cat>
          <c:val>
            <c:numRef>
              <c:f>'SD por Depto nuevo'!$C$20:$AU$20</c:f>
              <c:numCache>
                <c:formatCode>0.00</c:formatCode>
                <c:ptCount val="45"/>
                <c:pt idx="0">
                  <c:v>825</c:v>
                </c:pt>
                <c:pt idx="1">
                  <c:v>1692</c:v>
                </c:pt>
                <c:pt idx="2">
                  <c:v>2163</c:v>
                </c:pt>
                <c:pt idx="3">
                  <c:v>2247</c:v>
                </c:pt>
                <c:pt idx="4">
                  <c:v>1993</c:v>
                </c:pt>
                <c:pt idx="5">
                  <c:v>1697</c:v>
                </c:pt>
                <c:pt idx="6">
                  <c:v>1330</c:v>
                </c:pt>
                <c:pt idx="7">
                  <c:v>1218</c:v>
                </c:pt>
                <c:pt idx="8">
                  <c:v>1013</c:v>
                </c:pt>
                <c:pt idx="9">
                  <c:v>918</c:v>
                </c:pt>
                <c:pt idx="10">
                  <c:v>873</c:v>
                </c:pt>
                <c:pt idx="11">
                  <c:v>914</c:v>
                </c:pt>
                <c:pt idx="12">
                  <c:v>890</c:v>
                </c:pt>
                <c:pt idx="13">
                  <c:v>833</c:v>
                </c:pt>
                <c:pt idx="14">
                  <c:v>944</c:v>
                </c:pt>
                <c:pt idx="15" formatCode="#,##0.0">
                  <c:v>1073</c:v>
                </c:pt>
                <c:pt idx="16" formatCode="#,##0.0">
                  <c:v>1053</c:v>
                </c:pt>
                <c:pt idx="17" formatCode="#,##0.0">
                  <c:v>968</c:v>
                </c:pt>
                <c:pt idx="18" formatCode="#,##0.0">
                  <c:v>904</c:v>
                </c:pt>
                <c:pt idx="19" formatCode="#,##0">
                  <c:v>865</c:v>
                </c:pt>
                <c:pt idx="20" formatCode="#,##0">
                  <c:v>767</c:v>
                </c:pt>
                <c:pt idx="21" formatCode="0">
                  <c:v>694</c:v>
                </c:pt>
                <c:pt idx="22" formatCode="0">
                  <c:v>630</c:v>
                </c:pt>
                <c:pt idx="23" formatCode="0">
                  <c:v>663</c:v>
                </c:pt>
                <c:pt idx="24" formatCode="0">
                  <c:v>621</c:v>
                </c:pt>
                <c:pt idx="25" formatCode="0">
                  <c:v>639</c:v>
                </c:pt>
                <c:pt idx="26" formatCode="0">
                  <c:v>562</c:v>
                </c:pt>
                <c:pt idx="27" formatCode="0">
                  <c:v>592</c:v>
                </c:pt>
                <c:pt idx="28" formatCode="0">
                  <c:v>605</c:v>
                </c:pt>
                <c:pt idx="29" formatCode="0">
                  <c:v>659</c:v>
                </c:pt>
                <c:pt idx="30" formatCode="0">
                  <c:v>678</c:v>
                </c:pt>
                <c:pt idx="31" formatCode="0">
                  <c:v>711</c:v>
                </c:pt>
                <c:pt idx="32" formatCode="0">
                  <c:v>687</c:v>
                </c:pt>
                <c:pt idx="33" formatCode="0">
                  <c:v>706</c:v>
                </c:pt>
                <c:pt idx="34" formatCode="0">
                  <c:v>710</c:v>
                </c:pt>
                <c:pt idx="35" formatCode="0">
                  <c:v>869</c:v>
                </c:pt>
                <c:pt idx="36" formatCode="0">
                  <c:v>800</c:v>
                </c:pt>
                <c:pt idx="37" formatCode="0">
                  <c:v>763</c:v>
                </c:pt>
                <c:pt idx="38" formatCode="General">
                  <c:v>763</c:v>
                </c:pt>
                <c:pt idx="39" formatCode="General">
                  <c:v>701</c:v>
                </c:pt>
                <c:pt idx="40" formatCode="General">
                  <c:v>698</c:v>
                </c:pt>
                <c:pt idx="41" formatCode="General">
                  <c:v>740</c:v>
                </c:pt>
                <c:pt idx="42" formatCode="General">
                  <c:v>762</c:v>
                </c:pt>
                <c:pt idx="43" formatCode="0">
                  <c:v>796</c:v>
                </c:pt>
                <c:pt idx="44" formatCode="0">
                  <c:v>800</c:v>
                </c:pt>
              </c:numCache>
            </c:numRef>
          </c:val>
          <c:smooth val="1"/>
        </c:ser>
        <c:dLbls>
          <c:showLegendKey val="0"/>
          <c:showVal val="0"/>
          <c:showCatName val="0"/>
          <c:showSerName val="0"/>
          <c:showPercent val="0"/>
          <c:showBubbleSize val="0"/>
        </c:dLbls>
        <c:smooth val="0"/>
        <c:axId val="-820223552"/>
        <c:axId val="-820219744"/>
      </c:lineChart>
      <c:dateAx>
        <c:axId val="-82022355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s-ES"/>
          </a:p>
        </c:txPr>
        <c:crossAx val="-820219744"/>
        <c:crosses val="autoZero"/>
        <c:auto val="1"/>
        <c:lblOffset val="100"/>
        <c:baseTimeUnit val="months"/>
      </c:dateAx>
      <c:valAx>
        <c:axId val="-8202197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s-ES"/>
          </a:p>
        </c:txPr>
        <c:crossAx val="-8202235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spPr>
            <a:pattFill prst="pct80">
              <a:fgClr>
                <a:schemeClr val="accent6">
                  <a:lumMod val="75000"/>
                </a:schemeClr>
              </a:fgClr>
              <a:bgClr>
                <a:schemeClr val="bg1"/>
              </a:bgClr>
            </a:pattFill>
            <a:ln>
              <a:noFill/>
            </a:ln>
            <a:effectLst/>
          </c:spPr>
          <c:invertIfNegative val="0"/>
          <c:dLbls>
            <c:dLbl>
              <c:idx val="21"/>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'SUBISIDO X SECTOR nuevo'!$AL$6:$BG$6</c:f>
              <c:numCache>
                <c:formatCode>mmm\-yy</c:formatCode>
                <c:ptCount val="22"/>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numCache>
            </c:numRef>
          </c:cat>
          <c:val>
            <c:numRef>
              <c:f>'SUBISIDO X SECTOR nuevo'!$AL$18:$BG$18</c:f>
              <c:numCache>
                <c:formatCode>General</c:formatCode>
                <c:ptCount val="22"/>
                <c:pt idx="0">
                  <c:v>7653</c:v>
                </c:pt>
                <c:pt idx="1">
                  <c:v>7634</c:v>
                </c:pt>
                <c:pt idx="2">
                  <c:v>8051</c:v>
                </c:pt>
                <c:pt idx="3">
                  <c:v>7811</c:v>
                </c:pt>
                <c:pt idx="4">
                  <c:v>8030</c:v>
                </c:pt>
                <c:pt idx="5">
                  <c:v>8438</c:v>
                </c:pt>
                <c:pt idx="6">
                  <c:v>8065</c:v>
                </c:pt>
                <c:pt idx="7">
                  <c:v>9285</c:v>
                </c:pt>
                <c:pt idx="8">
                  <c:v>9333</c:v>
                </c:pt>
                <c:pt idx="9">
                  <c:v>8318</c:v>
                </c:pt>
                <c:pt idx="10">
                  <c:v>8000</c:v>
                </c:pt>
                <c:pt idx="11">
                  <c:v>7226</c:v>
                </c:pt>
                <c:pt idx="12">
                  <c:v>6034</c:v>
                </c:pt>
                <c:pt idx="13">
                  <c:v>5930</c:v>
                </c:pt>
                <c:pt idx="14">
                  <c:v>6179</c:v>
                </c:pt>
                <c:pt idx="15">
                  <c:v>6713</c:v>
                </c:pt>
                <c:pt idx="16">
                  <c:v>6770</c:v>
                </c:pt>
                <c:pt idx="17">
                  <c:v>7086</c:v>
                </c:pt>
                <c:pt idx="18">
                  <c:v>7469</c:v>
                </c:pt>
                <c:pt idx="19">
                  <c:v>7181</c:v>
                </c:pt>
                <c:pt idx="20">
                  <c:v>7040</c:v>
                </c:pt>
                <c:pt idx="21">
                  <c:v>6609</c:v>
                </c:pt>
              </c:numCache>
            </c:numRef>
          </c:val>
        </c:ser>
        <c:dLbls>
          <c:showLegendKey val="0"/>
          <c:showVal val="0"/>
          <c:showCatName val="0"/>
          <c:showSerName val="0"/>
          <c:showPercent val="0"/>
          <c:showBubbleSize val="0"/>
        </c:dLbls>
        <c:gapWidth val="150"/>
        <c:axId val="-820231168"/>
        <c:axId val="-820228448"/>
      </c:barChart>
      <c:dateAx>
        <c:axId val="-82023116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s-ES"/>
          </a:p>
        </c:txPr>
        <c:crossAx val="-820228448"/>
        <c:crosses val="autoZero"/>
        <c:auto val="1"/>
        <c:lblOffset val="100"/>
        <c:baseTimeUnit val="months"/>
      </c:dateAx>
      <c:valAx>
        <c:axId val="-820228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s-ES"/>
          </a:p>
        </c:txPr>
        <c:crossAx val="-820231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3"/>
          <c:order val="0"/>
          <c:spPr>
            <a:pattFill prst="pct80">
              <a:fgClr>
                <a:schemeClr val="accent6">
                  <a:lumMod val="75000"/>
                </a:schemeClr>
              </a:fgClr>
              <a:bgClr>
                <a:schemeClr val="bg1"/>
              </a:bgClr>
            </a:pattFill>
            <a:ln>
              <a:noFill/>
            </a:ln>
            <a:effectLst/>
          </c:spPr>
          <c:invertIfNegative val="0"/>
          <c:dLbls>
            <c:dLbl>
              <c:idx val="21"/>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'SUBISIDO X SECTOR nuevo'!$AL$6:$BG$6</c:f>
              <c:numCache>
                <c:formatCode>mmm\-yy</c:formatCode>
                <c:ptCount val="22"/>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2">
                  <c:v>44927</c:v>
                </c:pt>
                <c:pt idx="13">
                  <c:v>44958</c:v>
                </c:pt>
                <c:pt idx="14">
                  <c:v>44986</c:v>
                </c:pt>
                <c:pt idx="15">
                  <c:v>45017</c:v>
                </c:pt>
                <c:pt idx="16">
                  <c:v>45047</c:v>
                </c:pt>
                <c:pt idx="17">
                  <c:v>45078</c:v>
                </c:pt>
                <c:pt idx="18">
                  <c:v>45108</c:v>
                </c:pt>
                <c:pt idx="19">
                  <c:v>45139</c:v>
                </c:pt>
                <c:pt idx="20">
                  <c:v>45170</c:v>
                </c:pt>
                <c:pt idx="21">
                  <c:v>45200</c:v>
                </c:pt>
              </c:numCache>
            </c:numRef>
          </c:cat>
          <c:val>
            <c:numRef>
              <c:f>'SUBISIDO X SECTOR nuevo'!$AL$16:$BG$16</c:f>
              <c:numCache>
                <c:formatCode>General</c:formatCode>
                <c:ptCount val="22"/>
                <c:pt idx="0">
                  <c:v>2743</c:v>
                </c:pt>
                <c:pt idx="1">
                  <c:v>2795</c:v>
                </c:pt>
                <c:pt idx="2">
                  <c:v>3082</c:v>
                </c:pt>
                <c:pt idx="3">
                  <c:v>2969</c:v>
                </c:pt>
                <c:pt idx="4">
                  <c:v>3434</c:v>
                </c:pt>
                <c:pt idx="5">
                  <c:v>3638</c:v>
                </c:pt>
                <c:pt idx="6">
                  <c:v>2994</c:v>
                </c:pt>
                <c:pt idx="7">
                  <c:v>3329</c:v>
                </c:pt>
                <c:pt idx="8">
                  <c:v>3043</c:v>
                </c:pt>
                <c:pt idx="9">
                  <c:v>2489</c:v>
                </c:pt>
                <c:pt idx="10">
                  <c:v>2338</c:v>
                </c:pt>
                <c:pt idx="11">
                  <c:v>2129</c:v>
                </c:pt>
                <c:pt idx="12">
                  <c:v>1255</c:v>
                </c:pt>
                <c:pt idx="13">
                  <c:v>1033</c:v>
                </c:pt>
                <c:pt idx="14">
                  <c:v>1038</c:v>
                </c:pt>
                <c:pt idx="15">
                  <c:v>1213</c:v>
                </c:pt>
                <c:pt idx="16">
                  <c:v>1576</c:v>
                </c:pt>
                <c:pt idx="17">
                  <c:v>1746</c:v>
                </c:pt>
                <c:pt idx="18">
                  <c:v>1732</c:v>
                </c:pt>
                <c:pt idx="19">
                  <c:v>1711</c:v>
                </c:pt>
                <c:pt idx="20">
                  <c:v>1494</c:v>
                </c:pt>
                <c:pt idx="21">
                  <c:v>1233</c:v>
                </c:pt>
              </c:numCache>
            </c:numRef>
          </c:val>
        </c:ser>
        <c:dLbls>
          <c:showLegendKey val="0"/>
          <c:showVal val="0"/>
          <c:showCatName val="0"/>
          <c:showSerName val="0"/>
          <c:showPercent val="0"/>
          <c:showBubbleSize val="0"/>
        </c:dLbls>
        <c:gapWidth val="150"/>
        <c:axId val="-820227904"/>
        <c:axId val="-820226272"/>
      </c:barChart>
      <c:dateAx>
        <c:axId val="-82022790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820226272"/>
        <c:crosses val="autoZero"/>
        <c:auto val="1"/>
        <c:lblOffset val="100"/>
        <c:baseTimeUnit val="months"/>
      </c:dateAx>
      <c:valAx>
        <c:axId val="-820226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s-ES"/>
          </a:p>
        </c:txPr>
        <c:crossAx val="-8202279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a:solidFill>
                  <a:srgbClr val="002060"/>
                </a:solidFill>
              </a:rPr>
              <a:t>Producto</a:t>
            </a:r>
            <a:r>
              <a:rPr lang="en-US" sz="2000" b="1" dirty="0">
                <a:solidFill>
                  <a:srgbClr val="002060"/>
                </a:solidFill>
              </a:rPr>
              <a:t> </a:t>
            </a:r>
            <a:r>
              <a:rPr lang="en-US" sz="2000" b="1" dirty="0" err="1">
                <a:solidFill>
                  <a:srgbClr val="002060"/>
                </a:solidFill>
              </a:rPr>
              <a:t>Bruto</a:t>
            </a:r>
            <a:r>
              <a:rPr lang="en-US" sz="2000" b="1" dirty="0">
                <a:solidFill>
                  <a:srgbClr val="002060"/>
                </a:solidFill>
              </a:rPr>
              <a:t> </a:t>
            </a:r>
            <a:r>
              <a:rPr lang="en-US" sz="2000" b="1" dirty="0" err="1">
                <a:solidFill>
                  <a:srgbClr val="002060"/>
                </a:solidFill>
              </a:rPr>
              <a:t>Interno</a:t>
            </a:r>
            <a:endParaRPr lang="en-US" sz="2000" b="1" dirty="0">
              <a:solidFill>
                <a:srgbClr val="002060"/>
              </a:solidFill>
            </a:endParaRPr>
          </a:p>
          <a:p>
            <a:pPr>
              <a:defRPr/>
            </a:pPr>
            <a:r>
              <a:rPr lang="en-US" sz="1600" dirty="0" err="1">
                <a:solidFill>
                  <a:srgbClr val="002060"/>
                </a:solidFill>
              </a:rPr>
              <a:t>Variación</a:t>
            </a:r>
            <a:r>
              <a:rPr lang="en-US" sz="1600" dirty="0">
                <a:solidFill>
                  <a:srgbClr val="002060"/>
                </a:solidFill>
              </a:rPr>
              <a:t> </a:t>
            </a:r>
            <a:r>
              <a:rPr lang="en-US" sz="1600" dirty="0" err="1">
                <a:solidFill>
                  <a:srgbClr val="002060"/>
                </a:solidFill>
              </a:rPr>
              <a:t>Interanual</a:t>
            </a:r>
            <a:r>
              <a:rPr lang="en-US" sz="1600" dirty="0">
                <a:solidFill>
                  <a:srgbClr val="002060"/>
                </a:solidFill>
              </a:rPr>
              <a:t> a </a:t>
            </a:r>
            <a:r>
              <a:rPr lang="en-US" sz="1600" dirty="0" err="1">
                <a:solidFill>
                  <a:srgbClr val="002060"/>
                </a:solidFill>
              </a:rPr>
              <a:t>precios</a:t>
            </a:r>
            <a:r>
              <a:rPr lang="en-US" sz="1600" dirty="0">
                <a:solidFill>
                  <a:srgbClr val="002060"/>
                </a:solidFill>
              </a:rPr>
              <a:t> </a:t>
            </a:r>
            <a:r>
              <a:rPr lang="en-US" sz="1600" dirty="0" err="1">
                <a:solidFill>
                  <a:srgbClr val="002060"/>
                </a:solidFill>
              </a:rPr>
              <a:t>constantes</a:t>
            </a:r>
            <a:endParaRPr lang="en-US" sz="1600" dirty="0">
              <a:solidFill>
                <a:srgbClr val="002060"/>
              </a:solidFill>
            </a:endParaRPr>
          </a:p>
        </c:rich>
      </c:tx>
      <c:layout>
        <c:manualLayout>
          <c:xMode val="edge"/>
          <c:yMode val="edge"/>
          <c:x val="0.22583324091530813"/>
          <c:y val="4.347826086956521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0.120817899523123"/>
          <c:y val="0.26305375456500413"/>
          <c:w val="0.86744501127499907"/>
          <c:h val="0.62810314065952455"/>
        </c:manualLayout>
      </c:layout>
      <c:barChart>
        <c:barDir val="col"/>
        <c:grouping val="clustered"/>
        <c:varyColors val="0"/>
        <c:ser>
          <c:idx val="0"/>
          <c:order val="0"/>
          <c:tx>
            <c:strRef>
              <c:f>Proyecciones!$I$5</c:f>
              <c:strCache>
                <c:ptCount val="1"/>
                <c:pt idx="0">
                  <c:v>Producto Bruto Interno</c:v>
                </c:pt>
              </c:strCache>
            </c:strRef>
          </c:tx>
          <c:spPr>
            <a:solidFill>
              <a:srgbClr val="034BA2"/>
            </a:solidFill>
            <a:ln>
              <a:noFill/>
            </a:ln>
            <a:effectLst/>
          </c:spPr>
          <c:invertIfNegative val="0"/>
          <c:dPt>
            <c:idx val="3"/>
            <c:invertIfNegative val="0"/>
            <c:bubble3D val="0"/>
            <c:spPr>
              <a:pattFill prst="wdUpDiag">
                <a:fgClr>
                  <a:srgbClr val="034BA2"/>
                </a:fgClr>
                <a:bgClr>
                  <a:schemeClr val="bg1"/>
                </a:bgClr>
              </a:pattFill>
              <a:ln>
                <a:noFill/>
              </a:ln>
              <a:effectLst/>
            </c:spPr>
          </c:dPt>
          <c:dPt>
            <c:idx val="4"/>
            <c:invertIfNegative val="0"/>
            <c:bubble3D val="0"/>
            <c:spPr>
              <a:pattFill prst="wdUpDiag">
                <a:fgClr>
                  <a:srgbClr val="034BA2"/>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Proyecciones!$K$5:$O$5</c:f>
              <c:numCache>
                <c:formatCode>0.00%</c:formatCode>
                <c:ptCount val="5"/>
                <c:pt idx="0">
                  <c:v>-6.3E-2</c:v>
                </c:pt>
                <c:pt idx="1">
                  <c:v>5.2999999999999999E-2</c:v>
                </c:pt>
                <c:pt idx="2">
                  <c:v>4.9000000000000002E-2</c:v>
                </c:pt>
                <c:pt idx="3">
                  <c:v>5.0000000000000001E-3</c:v>
                </c:pt>
                <c:pt idx="4">
                  <c:v>0.03</c:v>
                </c:pt>
              </c:numCache>
            </c:numRef>
          </c:val>
        </c:ser>
        <c:dLbls>
          <c:showLegendKey val="0"/>
          <c:showVal val="0"/>
          <c:showCatName val="0"/>
          <c:showSerName val="0"/>
          <c:showPercent val="0"/>
          <c:showBubbleSize val="0"/>
        </c:dLbls>
        <c:gapWidth val="30"/>
        <c:axId val="-820225184"/>
        <c:axId val="-820222464"/>
      </c:barChart>
      <c:catAx>
        <c:axId val="-82022518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20222464"/>
        <c:crosses val="autoZero"/>
        <c:auto val="1"/>
        <c:lblAlgn val="ctr"/>
        <c:lblOffset val="100"/>
        <c:noMultiLvlLbl val="0"/>
      </c:catAx>
      <c:valAx>
        <c:axId val="-820222464"/>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20225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smtClean="0">
                <a:solidFill>
                  <a:srgbClr val="002060"/>
                </a:solidFill>
              </a:rPr>
              <a:t>PBI Comercio,</a:t>
            </a:r>
            <a:r>
              <a:rPr lang="en-US" sz="2000" b="1" baseline="0" dirty="0" smtClean="0">
                <a:solidFill>
                  <a:srgbClr val="002060"/>
                </a:solidFill>
              </a:rPr>
              <a:t> </a:t>
            </a:r>
            <a:r>
              <a:rPr lang="en-US" sz="2000" b="1" baseline="0" dirty="0" err="1" smtClean="0">
                <a:solidFill>
                  <a:srgbClr val="002060"/>
                </a:solidFill>
              </a:rPr>
              <a:t>Alojamiento</a:t>
            </a:r>
            <a:r>
              <a:rPr lang="en-US" sz="2000" b="1" baseline="0" dirty="0" smtClean="0">
                <a:solidFill>
                  <a:srgbClr val="002060"/>
                </a:solidFill>
              </a:rPr>
              <a:t> y Suministro de comidas y </a:t>
            </a:r>
            <a:r>
              <a:rPr lang="en-US" sz="2000" b="1" baseline="0" dirty="0" err="1" smtClean="0">
                <a:solidFill>
                  <a:srgbClr val="002060"/>
                </a:solidFill>
              </a:rPr>
              <a:t>bebidas</a:t>
            </a:r>
            <a:endParaRPr lang="en-US" sz="2000" b="1" dirty="0" smtClean="0">
              <a:solidFill>
                <a:srgbClr val="002060"/>
              </a:solidFill>
            </a:endParaRPr>
          </a:p>
          <a:p>
            <a:pPr>
              <a:defRPr/>
            </a:pPr>
            <a:r>
              <a:rPr lang="en-US" sz="1600" b="0" dirty="0" err="1" smtClean="0">
                <a:solidFill>
                  <a:srgbClr val="002060"/>
                </a:solidFill>
              </a:rPr>
              <a:t>Variación</a:t>
            </a:r>
            <a:r>
              <a:rPr lang="en-US" sz="1600" b="0" baseline="0" dirty="0" smtClean="0">
                <a:solidFill>
                  <a:srgbClr val="002060"/>
                </a:solidFill>
              </a:rPr>
              <a:t> </a:t>
            </a:r>
            <a:r>
              <a:rPr lang="en-US" sz="1600" b="0" baseline="0" dirty="0" err="1" smtClean="0">
                <a:solidFill>
                  <a:srgbClr val="002060"/>
                </a:solidFill>
              </a:rPr>
              <a:t>interanual</a:t>
            </a:r>
            <a:r>
              <a:rPr lang="en-US" sz="1600" b="0" baseline="0" dirty="0" smtClean="0">
                <a:solidFill>
                  <a:srgbClr val="002060"/>
                </a:solidFill>
              </a:rPr>
              <a:t> a </a:t>
            </a:r>
            <a:r>
              <a:rPr lang="en-US" sz="1600" b="0" baseline="0" dirty="0" err="1" smtClean="0">
                <a:solidFill>
                  <a:srgbClr val="002060"/>
                </a:solidFill>
              </a:rPr>
              <a:t>precios</a:t>
            </a:r>
            <a:r>
              <a:rPr lang="en-US" sz="1600" b="0" baseline="0" dirty="0" smtClean="0">
                <a:solidFill>
                  <a:srgbClr val="002060"/>
                </a:solidFill>
              </a:rPr>
              <a:t> </a:t>
            </a:r>
            <a:r>
              <a:rPr lang="en-US" sz="1600" b="0" baseline="0" dirty="0" err="1" smtClean="0">
                <a:solidFill>
                  <a:srgbClr val="002060"/>
                </a:solidFill>
              </a:rPr>
              <a:t>constantes</a:t>
            </a:r>
            <a:endParaRPr lang="en-US" sz="1600" b="0" dirty="0">
              <a:solidFill>
                <a:srgbClr val="002060"/>
              </a:solidFill>
            </a:endParaRPr>
          </a:p>
        </c:rich>
      </c:tx>
      <c:layout>
        <c:manualLayout>
          <c:xMode val="edge"/>
          <c:yMode val="edge"/>
          <c:x val="0.17463219597550306"/>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0.13747296587926508"/>
          <c:y val="0.25959537837215635"/>
          <c:w val="0.8367054822372556"/>
          <c:h val="0.65104476763436703"/>
        </c:manualLayout>
      </c:layout>
      <c:barChart>
        <c:barDir val="col"/>
        <c:grouping val="clustered"/>
        <c:varyColors val="0"/>
        <c:ser>
          <c:idx val="0"/>
          <c:order val="0"/>
          <c:tx>
            <c:strRef>
              <c:f>Proyecciones!$I$15</c:f>
              <c:strCache>
                <c:ptCount val="1"/>
                <c:pt idx="0">
                  <c:v>Producto Bruto Interno Comercio, Alojamiento y Suministro de comidas y bebidas</c:v>
                </c:pt>
              </c:strCache>
            </c:strRef>
          </c:tx>
          <c:spPr>
            <a:solidFill>
              <a:srgbClr val="034BA2"/>
            </a:solidFill>
            <a:ln>
              <a:noFill/>
            </a:ln>
            <a:effectLst/>
          </c:spPr>
          <c:invertIfNegative val="0"/>
          <c:dPt>
            <c:idx val="3"/>
            <c:invertIfNegative val="0"/>
            <c:bubble3D val="0"/>
            <c:spPr>
              <a:pattFill prst="wdUpDiag">
                <a:fgClr>
                  <a:srgbClr val="034BA2"/>
                </a:fgClr>
                <a:bgClr>
                  <a:schemeClr val="bg1"/>
                </a:bgClr>
              </a:pattFill>
              <a:ln>
                <a:noFill/>
              </a:ln>
              <a:effectLst/>
            </c:spPr>
          </c:dPt>
          <c:dPt>
            <c:idx val="4"/>
            <c:invertIfNegative val="0"/>
            <c:bubble3D val="0"/>
            <c:spPr>
              <a:pattFill prst="wdUpDiag">
                <a:fgClr>
                  <a:srgbClr val="034BA2"/>
                </a:fgClr>
                <a:bgClr>
                  <a:schemeClr val="bg1"/>
                </a:bgClr>
              </a:pattFill>
              <a:ln>
                <a:noFill/>
              </a:ln>
              <a:effectLst/>
            </c:spPr>
          </c:dPt>
          <c:dPt>
            <c:idx val="5"/>
            <c:invertIfNegative val="0"/>
            <c:bubble3D val="0"/>
            <c:spPr>
              <a:pattFill prst="wdUpDiag">
                <a:fgClr>
                  <a:srgbClr val="034BA2"/>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Proyecciones!$K$15:$O$15</c:f>
              <c:numCache>
                <c:formatCode>0.00%</c:formatCode>
                <c:ptCount val="5"/>
                <c:pt idx="0">
                  <c:v>-8.5999999999999993E-2</c:v>
                </c:pt>
                <c:pt idx="1">
                  <c:v>7.8E-2</c:v>
                </c:pt>
                <c:pt idx="2">
                  <c:v>0.104</c:v>
                </c:pt>
                <c:pt idx="3">
                  <c:v>1.4999999999999999E-2</c:v>
                </c:pt>
                <c:pt idx="4">
                  <c:v>1.7000000000000001E-2</c:v>
                </c:pt>
              </c:numCache>
            </c:numRef>
          </c:val>
        </c:ser>
        <c:dLbls>
          <c:showLegendKey val="0"/>
          <c:showVal val="0"/>
          <c:showCatName val="0"/>
          <c:showSerName val="0"/>
          <c:showPercent val="0"/>
          <c:showBubbleSize val="0"/>
        </c:dLbls>
        <c:gapWidth val="30"/>
        <c:axId val="-820221920"/>
        <c:axId val="-820219200"/>
      </c:barChart>
      <c:catAx>
        <c:axId val="-82022192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20219200"/>
        <c:crosses val="autoZero"/>
        <c:auto val="1"/>
        <c:lblAlgn val="ctr"/>
        <c:lblOffset val="100"/>
        <c:noMultiLvlLbl val="0"/>
      </c:catAx>
      <c:valAx>
        <c:axId val="-820219200"/>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20221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smtClean="0">
                <a:solidFill>
                  <a:srgbClr val="002060"/>
                </a:solidFill>
              </a:rPr>
              <a:t>Consumo</a:t>
            </a:r>
            <a:r>
              <a:rPr lang="en-US" sz="2000" b="1" dirty="0" smtClean="0">
                <a:solidFill>
                  <a:srgbClr val="002060"/>
                </a:solidFill>
              </a:rPr>
              <a:t> </a:t>
            </a:r>
            <a:r>
              <a:rPr lang="en-US" sz="2000" b="1" dirty="0" err="1" smtClean="0">
                <a:solidFill>
                  <a:srgbClr val="002060"/>
                </a:solidFill>
              </a:rPr>
              <a:t>Privado</a:t>
            </a:r>
            <a:endParaRPr lang="en-US" sz="2000" b="1" dirty="0">
              <a:solidFill>
                <a:srgbClr val="002060"/>
              </a:solidFill>
            </a:endParaRPr>
          </a:p>
          <a:p>
            <a:pPr>
              <a:defRPr/>
            </a:pPr>
            <a:r>
              <a:rPr lang="en-US" sz="1600" dirty="0" err="1">
                <a:solidFill>
                  <a:srgbClr val="002060"/>
                </a:solidFill>
              </a:rPr>
              <a:t>Variación</a:t>
            </a:r>
            <a:r>
              <a:rPr lang="en-US" sz="1600" dirty="0">
                <a:solidFill>
                  <a:srgbClr val="002060"/>
                </a:solidFill>
              </a:rPr>
              <a:t> </a:t>
            </a:r>
            <a:r>
              <a:rPr lang="en-US" sz="1600" dirty="0" err="1">
                <a:solidFill>
                  <a:srgbClr val="002060"/>
                </a:solidFill>
              </a:rPr>
              <a:t>Interanual</a:t>
            </a:r>
            <a:r>
              <a:rPr lang="en-US" sz="1600" dirty="0">
                <a:solidFill>
                  <a:srgbClr val="002060"/>
                </a:solidFill>
              </a:rPr>
              <a:t> a </a:t>
            </a:r>
            <a:r>
              <a:rPr lang="en-US" sz="1600" dirty="0" err="1">
                <a:solidFill>
                  <a:srgbClr val="002060"/>
                </a:solidFill>
              </a:rPr>
              <a:t>precios</a:t>
            </a:r>
            <a:r>
              <a:rPr lang="en-US" sz="1600" dirty="0">
                <a:solidFill>
                  <a:srgbClr val="002060"/>
                </a:solidFill>
              </a:rPr>
              <a:t> </a:t>
            </a:r>
            <a:r>
              <a:rPr lang="en-US" sz="1600" dirty="0" err="1">
                <a:solidFill>
                  <a:srgbClr val="002060"/>
                </a:solidFill>
              </a:rPr>
              <a:t>constantes</a:t>
            </a:r>
            <a:endParaRPr lang="en-US" sz="1600" dirty="0">
              <a:solidFill>
                <a:srgbClr val="002060"/>
              </a:solidFill>
            </a:endParaRPr>
          </a:p>
        </c:rich>
      </c:tx>
      <c:layout>
        <c:manualLayout>
          <c:xMode val="edge"/>
          <c:yMode val="edge"/>
          <c:x val="0.22583324091530813"/>
          <c:y val="8.034407312767867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0.120817899523123"/>
          <c:y val="0.26305375456500413"/>
          <c:w val="0.86744501127499907"/>
          <c:h val="0.62810314065952455"/>
        </c:manualLayout>
      </c:layout>
      <c:barChart>
        <c:barDir val="col"/>
        <c:grouping val="clustered"/>
        <c:varyColors val="0"/>
        <c:ser>
          <c:idx val="0"/>
          <c:order val="0"/>
          <c:tx>
            <c:strRef>
              <c:f>Proyecciones!$I$6</c:f>
              <c:strCache>
                <c:ptCount val="1"/>
                <c:pt idx="0">
                  <c:v>Consumo Privado</c:v>
                </c:pt>
              </c:strCache>
            </c:strRef>
          </c:tx>
          <c:spPr>
            <a:solidFill>
              <a:srgbClr val="034BA2"/>
            </a:solidFill>
            <a:ln>
              <a:noFill/>
            </a:ln>
            <a:effectLst/>
          </c:spPr>
          <c:invertIfNegative val="0"/>
          <c:dPt>
            <c:idx val="3"/>
            <c:invertIfNegative val="0"/>
            <c:bubble3D val="0"/>
            <c:spPr>
              <a:pattFill prst="wdUpDiag">
                <a:fgClr>
                  <a:srgbClr val="034BA2"/>
                </a:fgClr>
                <a:bgClr>
                  <a:schemeClr val="bg1"/>
                </a:bgClr>
              </a:pattFill>
              <a:ln>
                <a:noFill/>
              </a:ln>
              <a:effectLst/>
            </c:spPr>
          </c:dPt>
          <c:dPt>
            <c:idx val="4"/>
            <c:invertIfNegative val="0"/>
            <c:bubble3D val="0"/>
            <c:spPr>
              <a:pattFill prst="wdUpDiag">
                <a:fgClr>
                  <a:srgbClr val="034BA2"/>
                </a:fgClr>
                <a:bgClr>
                  <a:schemeClr val="bg1"/>
                </a:bgClr>
              </a:pattFill>
              <a:ln>
                <a:noFill/>
              </a:ln>
              <a:effectLst/>
            </c:spPr>
          </c:dPt>
          <c:dPt>
            <c:idx val="5"/>
            <c:invertIfNegative val="0"/>
            <c:bubble3D val="0"/>
            <c:spPr>
              <a:pattFill prst="wdUpDiag">
                <a:fgClr>
                  <a:srgbClr val="034BA2"/>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Proyecciones!$K$6:$O$6</c:f>
              <c:numCache>
                <c:formatCode>0.00%</c:formatCode>
                <c:ptCount val="5"/>
                <c:pt idx="0">
                  <c:v>-6.8000000000000005E-2</c:v>
                </c:pt>
                <c:pt idx="1">
                  <c:v>2.9000000000000001E-2</c:v>
                </c:pt>
                <c:pt idx="2">
                  <c:v>0.06</c:v>
                </c:pt>
                <c:pt idx="3">
                  <c:v>4.5999999999999999E-2</c:v>
                </c:pt>
                <c:pt idx="4">
                  <c:v>3.2000000000000001E-2</c:v>
                </c:pt>
              </c:numCache>
            </c:numRef>
          </c:val>
        </c:ser>
        <c:dLbls>
          <c:showLegendKey val="0"/>
          <c:showVal val="0"/>
          <c:showCatName val="0"/>
          <c:showSerName val="0"/>
          <c:showPercent val="0"/>
          <c:showBubbleSize val="0"/>
        </c:dLbls>
        <c:gapWidth val="30"/>
        <c:axId val="-820217568"/>
        <c:axId val="-820231712"/>
      </c:barChart>
      <c:catAx>
        <c:axId val="-820217568"/>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20231712"/>
        <c:crosses val="autoZero"/>
        <c:auto val="1"/>
        <c:lblAlgn val="ctr"/>
        <c:lblOffset val="100"/>
        <c:noMultiLvlLbl val="0"/>
      </c:catAx>
      <c:valAx>
        <c:axId val="-820231712"/>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2021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US" sz="2000" b="1" i="0" u="none" strike="noStrike" kern="1200" spc="0" baseline="0">
                <a:solidFill>
                  <a:srgbClr val="002060"/>
                </a:solidFill>
                <a:latin typeface="+mn-lt"/>
                <a:ea typeface="+mn-ea"/>
                <a:cs typeface="+mn-cs"/>
              </a:defRPr>
            </a:pPr>
            <a:r>
              <a:rPr lang="en-US" sz="2000" b="1" i="0" u="none" strike="noStrike" kern="1200" spc="0" baseline="0" dirty="0" err="1">
                <a:solidFill>
                  <a:srgbClr val="002060"/>
                </a:solidFill>
                <a:latin typeface="+mn-lt"/>
                <a:ea typeface="+mn-ea"/>
                <a:cs typeface="+mn-cs"/>
              </a:rPr>
              <a:t>Déficit</a:t>
            </a:r>
            <a:r>
              <a:rPr lang="en-US" sz="2000" b="1" i="0" u="none" strike="noStrike" kern="1200" spc="0" baseline="0" dirty="0">
                <a:solidFill>
                  <a:srgbClr val="002060"/>
                </a:solidFill>
                <a:latin typeface="+mn-lt"/>
                <a:ea typeface="+mn-ea"/>
                <a:cs typeface="+mn-cs"/>
              </a:rPr>
              <a:t> Fiscal % PIB</a:t>
            </a:r>
          </a:p>
          <a:p>
            <a:pPr algn="ctr" rtl="0">
              <a:defRPr lang="en-US" sz="2000" b="1" i="0" u="none" strike="noStrike" kern="1200" spc="0" baseline="0">
                <a:solidFill>
                  <a:srgbClr val="002060"/>
                </a:solidFill>
                <a:latin typeface="+mn-lt"/>
                <a:ea typeface="+mn-ea"/>
                <a:cs typeface="+mn-cs"/>
              </a:defRPr>
            </a:pPr>
            <a:r>
              <a:rPr lang="en-US" sz="1600" b="0" i="0" u="none" strike="noStrike" kern="1200" spc="0" baseline="0" dirty="0" err="1">
                <a:solidFill>
                  <a:srgbClr val="002060"/>
                </a:solidFill>
                <a:latin typeface="+mn-lt"/>
                <a:ea typeface="+mn-ea"/>
                <a:cs typeface="+mn-cs"/>
              </a:rPr>
              <a:t>Depuerado</a:t>
            </a:r>
            <a:r>
              <a:rPr lang="en-US" sz="1600" b="0" i="0" u="none" strike="noStrike" kern="1200" spc="0" baseline="0" dirty="0">
                <a:solidFill>
                  <a:srgbClr val="002060"/>
                </a:solidFill>
                <a:latin typeface="+mn-lt"/>
                <a:ea typeface="+mn-ea"/>
                <a:cs typeface="+mn-cs"/>
              </a:rPr>
              <a:t> del </a:t>
            </a:r>
            <a:r>
              <a:rPr lang="en-US" sz="1600" b="0" i="0" u="none" strike="noStrike" kern="1200" spc="0" baseline="0" dirty="0" err="1">
                <a:solidFill>
                  <a:srgbClr val="002060"/>
                </a:solidFill>
                <a:latin typeface="+mn-lt"/>
                <a:ea typeface="+mn-ea"/>
                <a:cs typeface="+mn-cs"/>
              </a:rPr>
              <a:t>efecto</a:t>
            </a:r>
            <a:r>
              <a:rPr lang="en-US" sz="1600" b="0" i="0" u="none" strike="noStrike" kern="1200" spc="0" baseline="0" dirty="0">
                <a:solidFill>
                  <a:srgbClr val="002060"/>
                </a:solidFill>
                <a:latin typeface="+mn-lt"/>
                <a:ea typeface="+mn-ea"/>
                <a:cs typeface="+mn-cs"/>
              </a:rPr>
              <a:t> FSS</a:t>
            </a:r>
          </a:p>
        </c:rich>
      </c:tx>
      <c:layout/>
      <c:overlay val="0"/>
      <c:spPr>
        <a:noFill/>
        <a:ln w="25400">
          <a:noFill/>
        </a:ln>
      </c:spPr>
    </c:title>
    <c:autoTitleDeleted val="0"/>
    <c:plotArea>
      <c:layout/>
      <c:barChart>
        <c:barDir val="col"/>
        <c:grouping val="clustered"/>
        <c:varyColors val="0"/>
        <c:ser>
          <c:idx val="0"/>
          <c:order val="0"/>
          <c:tx>
            <c:strRef>
              <c:f>Proyecciones!$I$19</c:f>
              <c:strCache>
                <c:ptCount val="1"/>
                <c:pt idx="0">
                  <c:v>Déficit Fiscal (depurado el efecto FSS)</c:v>
                </c:pt>
              </c:strCache>
            </c:strRef>
          </c:tx>
          <c:spPr>
            <a:solidFill>
              <a:srgbClr val="034BA2"/>
            </a:solidFill>
            <a:ln w="25400">
              <a:noFill/>
            </a:ln>
          </c:spPr>
          <c:invertIfNegative val="0"/>
          <c:dPt>
            <c:idx val="3"/>
            <c:invertIfNegative val="0"/>
            <c:bubble3D val="0"/>
            <c:spPr>
              <a:pattFill prst="wdUpDiag">
                <a:fgClr>
                  <a:srgbClr val="034BA2"/>
                </a:fgClr>
                <a:bgClr>
                  <a:schemeClr val="bg1"/>
                </a:bgClr>
              </a:pattFill>
              <a:ln w="25400">
                <a:noFill/>
              </a:ln>
            </c:spPr>
          </c:dPt>
          <c:dPt>
            <c:idx val="4"/>
            <c:invertIfNegative val="0"/>
            <c:bubble3D val="0"/>
            <c:spPr>
              <a:pattFill prst="wdUpDiag">
                <a:fgClr>
                  <a:srgbClr val="034BA2"/>
                </a:fgClr>
                <a:bgClr>
                  <a:schemeClr val="bg1"/>
                </a:bgClr>
              </a:pattFill>
              <a:ln w="25400">
                <a:noFill/>
              </a:ln>
            </c:spPr>
          </c:dPt>
          <c:dLbls>
            <c:spPr>
              <a:noFill/>
              <a:ln>
                <a:noFill/>
              </a:ln>
              <a:effectLst/>
            </c:spPr>
            <c:txPr>
              <a:bodyPr wrap="square" lIns="38100" tIns="19050" rIns="38100" bIns="19050" anchor="ctr">
                <a:spAutoFit/>
              </a:bodyPr>
              <a:lstStyle/>
              <a:p>
                <a:pPr>
                  <a:defRPr sz="1400"/>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Proyecciones!$K$4:$O$4</c:f>
              <c:strCache>
                <c:ptCount val="5"/>
                <c:pt idx="0">
                  <c:v>2020</c:v>
                </c:pt>
                <c:pt idx="1">
                  <c:v>2021</c:v>
                </c:pt>
                <c:pt idx="2">
                  <c:v>2022</c:v>
                </c:pt>
                <c:pt idx="3">
                  <c:v>2023*</c:v>
                </c:pt>
                <c:pt idx="4">
                  <c:v>2024*</c:v>
                </c:pt>
              </c:strCache>
            </c:strRef>
          </c:cat>
          <c:val>
            <c:numRef>
              <c:f>Proyecciones!$K$19:$O$19</c:f>
              <c:numCache>
                <c:formatCode>0.00%</c:formatCode>
                <c:ptCount val="5"/>
                <c:pt idx="0">
                  <c:v>-5.8000000000000003E-2</c:v>
                </c:pt>
                <c:pt idx="1">
                  <c:v>-3.9E-2</c:v>
                </c:pt>
                <c:pt idx="2">
                  <c:v>-3.4000000000000002E-2</c:v>
                </c:pt>
                <c:pt idx="3">
                  <c:v>-3.9E-2</c:v>
                </c:pt>
                <c:pt idx="4">
                  <c:v>-3.5000000000000003E-2</c:v>
                </c:pt>
              </c:numCache>
            </c:numRef>
          </c:val>
        </c:ser>
        <c:dLbls>
          <c:showLegendKey val="0"/>
          <c:showVal val="0"/>
          <c:showCatName val="0"/>
          <c:showSerName val="0"/>
          <c:showPercent val="0"/>
          <c:showBubbleSize val="0"/>
        </c:dLbls>
        <c:gapWidth val="30"/>
        <c:axId val="-806018320"/>
        <c:axId val="-806006352"/>
      </c:barChart>
      <c:catAx>
        <c:axId val="-80601832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6352"/>
        <c:crosses val="autoZero"/>
        <c:auto val="1"/>
        <c:lblAlgn val="ctr"/>
        <c:lblOffset val="100"/>
        <c:noMultiLvlLbl val="0"/>
      </c:catAx>
      <c:valAx>
        <c:axId val="-806006352"/>
        <c:scaling>
          <c:orientation val="minMax"/>
        </c:scaling>
        <c:delete val="0"/>
        <c:axPos val="l"/>
        <c:numFmt formatCode="0.0%" sourceLinked="0"/>
        <c:majorTickMark val="none"/>
        <c:minorTickMark val="none"/>
        <c:tickLblPos val="nextTo"/>
        <c:spPr>
          <a:ln w="9525">
            <a:solidFill>
              <a:schemeClr val="tx1"/>
            </a:solidFill>
          </a:ln>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1832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s-E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smtClean="0">
                <a:solidFill>
                  <a:srgbClr val="002060"/>
                </a:solidFill>
              </a:rPr>
              <a:t>Tipo</a:t>
            </a:r>
            <a:r>
              <a:rPr lang="en-US" sz="2000" b="1" dirty="0" smtClean="0">
                <a:solidFill>
                  <a:srgbClr val="002060"/>
                </a:solidFill>
              </a:rPr>
              <a:t> de </a:t>
            </a:r>
            <a:r>
              <a:rPr lang="en-US" sz="2000" b="1" dirty="0" err="1" smtClean="0">
                <a:solidFill>
                  <a:srgbClr val="002060"/>
                </a:solidFill>
              </a:rPr>
              <a:t>Cambio</a:t>
            </a:r>
            <a:endParaRPr lang="en-US" sz="2000" b="1" dirty="0" smtClean="0">
              <a:solidFill>
                <a:srgbClr val="002060"/>
              </a:solidFill>
            </a:endParaRPr>
          </a:p>
          <a:p>
            <a:pPr>
              <a:defRPr/>
            </a:pPr>
            <a:r>
              <a:rPr lang="en-US" sz="1600" b="0" dirty="0" err="1" smtClean="0">
                <a:solidFill>
                  <a:srgbClr val="002060"/>
                </a:solidFill>
              </a:rPr>
              <a:t>Variación</a:t>
            </a:r>
            <a:r>
              <a:rPr lang="en-US" sz="1600" b="0" dirty="0" smtClean="0">
                <a:solidFill>
                  <a:srgbClr val="002060"/>
                </a:solidFill>
              </a:rPr>
              <a:t> </a:t>
            </a:r>
            <a:r>
              <a:rPr lang="en-US" sz="1600" b="0" dirty="0" err="1" smtClean="0">
                <a:solidFill>
                  <a:srgbClr val="002060"/>
                </a:solidFill>
              </a:rPr>
              <a:t>interanual</a:t>
            </a:r>
            <a:r>
              <a:rPr lang="en-US" sz="1600" b="0" dirty="0" smtClean="0">
                <a:solidFill>
                  <a:srgbClr val="002060"/>
                </a:solidFill>
              </a:rPr>
              <a:t> (</a:t>
            </a:r>
            <a:r>
              <a:rPr lang="en-US" sz="1600" b="0" dirty="0" err="1" smtClean="0">
                <a:solidFill>
                  <a:srgbClr val="002060"/>
                </a:solidFill>
              </a:rPr>
              <a:t>punta</a:t>
            </a:r>
            <a:r>
              <a:rPr lang="en-US" sz="1600" b="0" dirty="0" smtClean="0">
                <a:solidFill>
                  <a:srgbClr val="002060"/>
                </a:solidFill>
              </a:rPr>
              <a:t> a </a:t>
            </a:r>
            <a:r>
              <a:rPr lang="en-US" sz="1600" b="0" dirty="0" err="1" smtClean="0">
                <a:solidFill>
                  <a:srgbClr val="002060"/>
                </a:solidFill>
              </a:rPr>
              <a:t>punta</a:t>
            </a:r>
            <a:r>
              <a:rPr lang="en-US" sz="1600" b="0" dirty="0" smtClean="0">
                <a:solidFill>
                  <a:srgbClr val="002060"/>
                </a:solidFill>
              </a:rPr>
              <a:t>)</a:t>
            </a:r>
            <a:endParaRPr lang="en-US" sz="1600" b="0" dirty="0">
              <a:solidFill>
                <a:srgbClr val="002060"/>
              </a:solidFill>
            </a:endParaRPr>
          </a:p>
        </c:rich>
      </c:tx>
      <c:layout>
        <c:manualLayout>
          <c:xMode val="edge"/>
          <c:yMode val="edge"/>
          <c:x val="0.20530516431924883"/>
          <c:y val="3.985507246376811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Proyecciones!$I$9</c:f>
              <c:strCache>
                <c:ptCount val="1"/>
                <c:pt idx="0">
                  <c:v>Variación anual (punta a punta)</c:v>
                </c:pt>
              </c:strCache>
            </c:strRef>
          </c:tx>
          <c:spPr>
            <a:solidFill>
              <a:srgbClr val="929EBC"/>
            </a:solidFill>
            <a:ln>
              <a:noFill/>
            </a:ln>
            <a:effectLst/>
          </c:spPr>
          <c:invertIfNegative val="0"/>
          <c:dPt>
            <c:idx val="3"/>
            <c:invertIfNegative val="0"/>
            <c:bubble3D val="0"/>
            <c:spPr>
              <a:pattFill prst="dkHorz">
                <a:fgClr>
                  <a:srgbClr val="929EBC"/>
                </a:fgClr>
                <a:bgClr>
                  <a:schemeClr val="bg1"/>
                </a:bgClr>
              </a:pattFill>
              <a:ln>
                <a:noFill/>
              </a:ln>
              <a:effectLst/>
            </c:spPr>
          </c:dPt>
          <c:dPt>
            <c:idx val="4"/>
            <c:invertIfNegative val="0"/>
            <c:bubble3D val="0"/>
            <c:spPr>
              <a:pattFill prst="dkHorz">
                <a:fgClr>
                  <a:srgbClr val="929EBC"/>
                </a:fgClr>
                <a:bgClr>
                  <a:schemeClr val="bg1"/>
                </a:bgClr>
              </a:pattFill>
              <a:ln>
                <a:noFill/>
              </a:ln>
              <a:effectLst/>
            </c:spPr>
          </c:dPt>
          <c:dPt>
            <c:idx val="5"/>
            <c:invertIfNegative val="0"/>
            <c:bubble3D val="0"/>
            <c:spPr>
              <a:pattFill prst="dkHorz">
                <a:fgClr>
                  <a:srgbClr val="929EBC"/>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Proyecciones!$K$9:$O$9</c:f>
              <c:numCache>
                <c:formatCode>0.00%</c:formatCode>
                <c:ptCount val="5"/>
                <c:pt idx="0">
                  <c:v>0.12994031257334293</c:v>
                </c:pt>
                <c:pt idx="1">
                  <c:v>4.368076079674621E-2</c:v>
                </c:pt>
                <c:pt idx="2">
                  <c:v>-0.11825409814294574</c:v>
                </c:pt>
                <c:pt idx="3">
                  <c:v>2.3286750529666778E-2</c:v>
                </c:pt>
                <c:pt idx="4">
                  <c:v>3.7500000000000089E-2</c:v>
                </c:pt>
              </c:numCache>
            </c:numRef>
          </c:val>
        </c:ser>
        <c:dLbls>
          <c:showLegendKey val="0"/>
          <c:showVal val="0"/>
          <c:showCatName val="0"/>
          <c:showSerName val="0"/>
          <c:showPercent val="0"/>
          <c:showBubbleSize val="0"/>
        </c:dLbls>
        <c:gapWidth val="30"/>
        <c:axId val="-806004720"/>
        <c:axId val="-806016144"/>
      </c:barChart>
      <c:catAx>
        <c:axId val="-80600472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16144"/>
        <c:crosses val="autoZero"/>
        <c:auto val="1"/>
        <c:lblAlgn val="ctr"/>
        <c:lblOffset val="100"/>
        <c:noMultiLvlLbl val="0"/>
      </c:catAx>
      <c:valAx>
        <c:axId val="-806016144"/>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4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smtClean="0">
                <a:solidFill>
                  <a:srgbClr val="002060"/>
                </a:solidFill>
              </a:rPr>
              <a:t>Tasa</a:t>
            </a:r>
            <a:r>
              <a:rPr lang="en-US" sz="2000" b="1" baseline="0" dirty="0" smtClean="0">
                <a:solidFill>
                  <a:srgbClr val="002060"/>
                </a:solidFill>
              </a:rPr>
              <a:t> de </a:t>
            </a:r>
            <a:r>
              <a:rPr lang="en-US" sz="2000" b="1" baseline="0" dirty="0" err="1" smtClean="0">
                <a:solidFill>
                  <a:srgbClr val="002060"/>
                </a:solidFill>
              </a:rPr>
              <a:t>Desempleo</a:t>
            </a:r>
            <a:endParaRPr lang="en-US" sz="1600" b="0" dirty="0">
              <a:solidFill>
                <a:srgbClr val="002060"/>
              </a:solidFill>
            </a:endParaRPr>
          </a:p>
        </c:rich>
      </c:tx>
      <c:layout>
        <c:manualLayout>
          <c:xMode val="edge"/>
          <c:yMode val="edge"/>
          <c:x val="0.30624413145539903"/>
          <c:y val="4.347826086956521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Proyecciones!$I$11</c:f>
              <c:strCache>
                <c:ptCount val="1"/>
                <c:pt idx="0">
                  <c:v>TASA DE DESEMPLEO</c:v>
                </c:pt>
              </c:strCache>
            </c:strRef>
          </c:tx>
          <c:spPr>
            <a:solidFill>
              <a:schemeClr val="accent6"/>
            </a:solidFill>
            <a:ln>
              <a:noFill/>
            </a:ln>
            <a:effectLst/>
          </c:spPr>
          <c:invertIfNegative val="0"/>
          <c:dPt>
            <c:idx val="3"/>
            <c:invertIfNegative val="0"/>
            <c:bubble3D val="0"/>
            <c:spPr>
              <a:pattFill prst="wdDnDiag">
                <a:fgClr>
                  <a:schemeClr val="accent6"/>
                </a:fgClr>
                <a:bgClr>
                  <a:schemeClr val="bg1"/>
                </a:bgClr>
              </a:pattFill>
              <a:ln>
                <a:noFill/>
              </a:ln>
              <a:effectLst/>
            </c:spPr>
          </c:dPt>
          <c:dPt>
            <c:idx val="4"/>
            <c:invertIfNegative val="0"/>
            <c:bubble3D val="0"/>
            <c:spPr>
              <a:pattFill prst="wdDnDiag">
                <a:fgClr>
                  <a:schemeClr val="accent6"/>
                </a:fgClr>
                <a:bgClr>
                  <a:schemeClr val="bg1"/>
                </a:bgClr>
              </a:pattFill>
              <a:ln>
                <a:noFill/>
              </a:ln>
              <a:effectLst/>
            </c:spPr>
          </c:dPt>
          <c:dPt>
            <c:idx val="5"/>
            <c:invertIfNegative val="0"/>
            <c:bubble3D val="0"/>
            <c:spPr>
              <a:pattFill prst="wdDnDiag">
                <a:fgClr>
                  <a:schemeClr val="accent6"/>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Proyecciones!$K$11:$O$11</c:f>
              <c:numCache>
                <c:formatCode>0.0%</c:formatCode>
                <c:ptCount val="5"/>
                <c:pt idx="0">
                  <c:v>0.10349999999999999</c:v>
                </c:pt>
                <c:pt idx="1">
                  <c:v>9.2999999999999999E-2</c:v>
                </c:pt>
                <c:pt idx="2" formatCode="0.00%">
                  <c:v>7.9000000000000001E-2</c:v>
                </c:pt>
                <c:pt idx="3" formatCode="0.00%">
                  <c:v>8.3000000000000004E-2</c:v>
                </c:pt>
                <c:pt idx="4" formatCode="0.00%">
                  <c:v>8.6999999999999994E-2</c:v>
                </c:pt>
              </c:numCache>
            </c:numRef>
          </c:val>
        </c:ser>
        <c:dLbls>
          <c:showLegendKey val="0"/>
          <c:showVal val="0"/>
          <c:showCatName val="0"/>
          <c:showSerName val="0"/>
          <c:showPercent val="0"/>
          <c:showBubbleSize val="0"/>
        </c:dLbls>
        <c:gapWidth val="30"/>
        <c:axId val="-806003632"/>
        <c:axId val="-806011792"/>
      </c:barChart>
      <c:catAx>
        <c:axId val="-80600363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11792"/>
        <c:crosses val="autoZero"/>
        <c:auto val="1"/>
        <c:lblAlgn val="ctr"/>
        <c:lblOffset val="100"/>
        <c:noMultiLvlLbl val="0"/>
      </c:catAx>
      <c:valAx>
        <c:axId val="-806011792"/>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3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US" sz="2000" b="1" i="0" u="none" strike="noStrike" kern="1200" spc="0" baseline="0" dirty="0" smtClean="0">
                <a:solidFill>
                  <a:srgbClr val="002060"/>
                </a:solidFill>
                <a:latin typeface="+mn-lt"/>
                <a:ea typeface="+mn-ea"/>
                <a:cs typeface="+mn-cs"/>
              </a:defRPr>
            </a:pPr>
            <a:r>
              <a:rPr lang="en-US" sz="2000" b="1" i="0" u="none" strike="noStrike" kern="1200" spc="0" baseline="0" dirty="0" smtClean="0">
                <a:solidFill>
                  <a:srgbClr val="002060"/>
                </a:solidFill>
                <a:latin typeface="+mn-lt"/>
                <a:ea typeface="+mn-ea"/>
                <a:cs typeface="+mn-cs"/>
              </a:rPr>
              <a:t>Índice de Salario Real Privado</a:t>
            </a:r>
          </a:p>
          <a:p>
            <a:pPr algn="ctr" rtl="0">
              <a:defRPr lang="en-US" sz="2000" b="1" dirty="0" smtClean="0">
                <a:solidFill>
                  <a:srgbClr val="002060"/>
                </a:solidFill>
              </a:defRPr>
            </a:pPr>
            <a:r>
              <a:rPr lang="en-US" sz="1600" b="0" i="0" u="none" strike="noStrike" kern="1200" spc="0" baseline="0" dirty="0" smtClean="0">
                <a:solidFill>
                  <a:srgbClr val="002060"/>
                </a:solidFill>
                <a:latin typeface="+mn-lt"/>
                <a:ea typeface="+mn-ea"/>
                <a:cs typeface="+mn-cs"/>
              </a:rPr>
              <a:t>Variación interanual</a:t>
            </a:r>
          </a:p>
        </c:rich>
      </c:tx>
      <c:layout>
        <c:manualLayout>
          <c:xMode val="edge"/>
          <c:yMode val="edge"/>
          <c:x val="0.22877934272300471"/>
          <c:y val="6.5217391304347824E-2"/>
        </c:manualLayout>
      </c:layout>
      <c:overlay val="0"/>
      <c:spPr>
        <a:noFill/>
        <a:ln>
          <a:noFill/>
        </a:ln>
        <a:effectLst/>
      </c:spPr>
      <c:txPr>
        <a:bodyPr rot="0" spcFirstLastPara="1" vertOverflow="ellipsis" vert="horz" wrap="square" anchor="ctr" anchorCtr="1"/>
        <a:lstStyle/>
        <a:p>
          <a:pPr algn="ctr" rtl="0">
            <a:defRPr lang="en-US" sz="2000" b="1" i="0" u="none" strike="noStrike" kern="1200" spc="0" baseline="0" dirty="0" smtClean="0">
              <a:solidFill>
                <a:srgbClr val="002060"/>
              </a:solidFill>
              <a:latin typeface="+mn-lt"/>
              <a:ea typeface="+mn-ea"/>
              <a:cs typeface="+mn-cs"/>
            </a:defRPr>
          </a:pPr>
          <a:endParaRPr lang="es-ES"/>
        </a:p>
      </c:txPr>
    </c:title>
    <c:autoTitleDeleted val="0"/>
    <c:plotArea>
      <c:layout/>
      <c:barChart>
        <c:barDir val="col"/>
        <c:grouping val="clustered"/>
        <c:varyColors val="0"/>
        <c:ser>
          <c:idx val="0"/>
          <c:order val="0"/>
          <c:tx>
            <c:strRef>
              <c:f>Proyecciones!$I$13</c:f>
              <c:strCache>
                <c:ptCount val="1"/>
                <c:pt idx="0">
                  <c:v>Variación ISR  Privado </c:v>
                </c:pt>
              </c:strCache>
            </c:strRef>
          </c:tx>
          <c:spPr>
            <a:solidFill>
              <a:schemeClr val="accent6"/>
            </a:solidFill>
            <a:ln>
              <a:noFill/>
            </a:ln>
            <a:effectLst/>
          </c:spPr>
          <c:invertIfNegative val="0"/>
          <c:dPt>
            <c:idx val="3"/>
            <c:invertIfNegative val="0"/>
            <c:bubble3D val="0"/>
            <c:spPr>
              <a:pattFill prst="wdDnDiag">
                <a:fgClr>
                  <a:schemeClr val="accent6"/>
                </a:fgClr>
                <a:bgClr>
                  <a:schemeClr val="bg1"/>
                </a:bgClr>
              </a:pattFill>
              <a:ln>
                <a:noFill/>
              </a:ln>
              <a:effectLst/>
            </c:spPr>
          </c:dPt>
          <c:dPt>
            <c:idx val="4"/>
            <c:invertIfNegative val="0"/>
            <c:bubble3D val="0"/>
            <c:spPr>
              <a:pattFill prst="wdDnDiag">
                <a:fgClr>
                  <a:schemeClr val="accent6"/>
                </a:fgClr>
                <a:bgClr>
                  <a:schemeClr val="bg1"/>
                </a:bgClr>
              </a:pattFill>
              <a:ln>
                <a:noFill/>
              </a:ln>
              <a:effectLst/>
            </c:spPr>
          </c:dPt>
          <c:dPt>
            <c:idx val="5"/>
            <c:invertIfNegative val="0"/>
            <c:bubble3D val="0"/>
            <c:spPr>
              <a:pattFill prst="wdDnDiag">
                <a:fgClr>
                  <a:schemeClr val="accent6"/>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Proyecciones!$K$13:$O$13</c:f>
              <c:numCache>
                <c:formatCode>0.00%</c:formatCode>
                <c:ptCount val="5"/>
                <c:pt idx="0">
                  <c:v>-2.3E-2</c:v>
                </c:pt>
                <c:pt idx="1">
                  <c:v>-1.4E-2</c:v>
                </c:pt>
                <c:pt idx="2">
                  <c:v>-5.0000000000000001E-3</c:v>
                </c:pt>
                <c:pt idx="3">
                  <c:v>3.5000000000000003E-2</c:v>
                </c:pt>
                <c:pt idx="4">
                  <c:v>0.03</c:v>
                </c:pt>
              </c:numCache>
            </c:numRef>
          </c:val>
        </c:ser>
        <c:dLbls>
          <c:showLegendKey val="0"/>
          <c:showVal val="0"/>
          <c:showCatName val="0"/>
          <c:showSerName val="0"/>
          <c:showPercent val="0"/>
          <c:showBubbleSize val="0"/>
        </c:dLbls>
        <c:gapWidth val="30"/>
        <c:axId val="-806009072"/>
        <c:axId val="-806005808"/>
      </c:barChart>
      <c:catAx>
        <c:axId val="-80600907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5808"/>
        <c:crosses val="autoZero"/>
        <c:auto val="1"/>
        <c:lblAlgn val="ctr"/>
        <c:lblOffset val="100"/>
        <c:noMultiLvlLbl val="0"/>
      </c:catAx>
      <c:valAx>
        <c:axId val="-806005808"/>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9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781067030082795E-2"/>
          <c:y val="5.8823558795211117E-2"/>
          <c:w val="0.90098816373914803"/>
          <c:h val="0.78669707069811468"/>
        </c:manualLayout>
      </c:layout>
      <c:barChart>
        <c:barDir val="col"/>
        <c:grouping val="clustered"/>
        <c:varyColors val="0"/>
        <c:ser>
          <c:idx val="0"/>
          <c:order val="0"/>
          <c:spPr>
            <a:solidFill>
              <a:srgbClr val="002060"/>
            </a:solidFill>
            <a:ln w="25400">
              <a:noFill/>
            </a:ln>
          </c:spPr>
          <c:invertIfNegative val="0"/>
          <c:dLbls>
            <c:dLbl>
              <c:idx val="14"/>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wrap="square" lIns="38100" tIns="19050" rIns="38100" bIns="19050" anchor="ctr">
                <a:spAutoFit/>
              </a:bodyPr>
              <a:lstStyle/>
              <a:p>
                <a:pPr>
                  <a:defRPr sz="2800" b="1">
                    <a:solidFill>
                      <a:schemeClr val="accent6">
                        <a:lumMod val="75000"/>
                      </a:schemeClr>
                    </a:solidFill>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'DIFUSION POR EMPRESA'!$A$5:$A$19</c:f>
              <c:strCache>
                <c:ptCount val="15"/>
                <c:pt idx="0">
                  <c:v>2020 I</c:v>
                </c:pt>
                <c:pt idx="1">
                  <c:v>2020 II</c:v>
                </c:pt>
                <c:pt idx="2">
                  <c:v>2020 III</c:v>
                </c:pt>
                <c:pt idx="3">
                  <c:v>2020 IV</c:v>
                </c:pt>
                <c:pt idx="4">
                  <c:v>2021 I</c:v>
                </c:pt>
                <c:pt idx="5">
                  <c:v>2021 II</c:v>
                </c:pt>
                <c:pt idx="6">
                  <c:v>2021 III</c:v>
                </c:pt>
                <c:pt idx="7">
                  <c:v>2021 IV</c:v>
                </c:pt>
                <c:pt idx="8">
                  <c:v>2022 I</c:v>
                </c:pt>
                <c:pt idx="9">
                  <c:v>2022 II</c:v>
                </c:pt>
                <c:pt idx="10">
                  <c:v>2022 III</c:v>
                </c:pt>
                <c:pt idx="11">
                  <c:v>2022 IV</c:v>
                </c:pt>
                <c:pt idx="12">
                  <c:v>2023 I</c:v>
                </c:pt>
                <c:pt idx="13">
                  <c:v>2023 II</c:v>
                </c:pt>
                <c:pt idx="14">
                  <c:v>2023 III</c:v>
                </c:pt>
              </c:strCache>
            </c:strRef>
          </c:cat>
          <c:val>
            <c:numRef>
              <c:f>'DIFUSION POR EMPRESA'!$B$5:$B$19</c:f>
              <c:numCache>
                <c:formatCode>0%</c:formatCode>
                <c:ptCount val="15"/>
                <c:pt idx="0">
                  <c:v>0.42</c:v>
                </c:pt>
                <c:pt idx="1">
                  <c:v>0.41</c:v>
                </c:pt>
                <c:pt idx="2">
                  <c:v>0.28000000000000003</c:v>
                </c:pt>
                <c:pt idx="3">
                  <c:v>0.3</c:v>
                </c:pt>
                <c:pt idx="4">
                  <c:v>0.27</c:v>
                </c:pt>
                <c:pt idx="5">
                  <c:v>0.48</c:v>
                </c:pt>
                <c:pt idx="6">
                  <c:v>0.47</c:v>
                </c:pt>
                <c:pt idx="7">
                  <c:v>0.62</c:v>
                </c:pt>
                <c:pt idx="8">
                  <c:v>0.31</c:v>
                </c:pt>
                <c:pt idx="9">
                  <c:v>0.28999999999999998</c:v>
                </c:pt>
                <c:pt idx="10">
                  <c:v>0.3</c:v>
                </c:pt>
                <c:pt idx="11">
                  <c:v>0.43</c:v>
                </c:pt>
                <c:pt idx="12">
                  <c:v>0.34</c:v>
                </c:pt>
                <c:pt idx="13">
                  <c:v>0.32</c:v>
                </c:pt>
                <c:pt idx="14">
                  <c:v>0.39</c:v>
                </c:pt>
              </c:numCache>
            </c:numRef>
          </c:val>
          <c:extLst xmlns:c16r2="http://schemas.microsoft.com/office/drawing/2015/06/chart">
            <c:ext xmlns:c16="http://schemas.microsoft.com/office/drawing/2014/chart" uri="{C3380CC4-5D6E-409C-BE32-E72D297353CC}">
              <c16:uniqueId val="{00000001-6ED0-4AEA-B0B8-0A32E3F060FA}"/>
            </c:ext>
          </c:extLst>
        </c:ser>
        <c:dLbls>
          <c:showLegendKey val="0"/>
          <c:showVal val="0"/>
          <c:showCatName val="0"/>
          <c:showSerName val="0"/>
          <c:showPercent val="0"/>
          <c:showBubbleSize val="0"/>
        </c:dLbls>
        <c:gapWidth val="219"/>
        <c:overlap val="-27"/>
        <c:axId val="-1005909648"/>
        <c:axId val="-1005919440"/>
      </c:barChart>
      <c:catAx>
        <c:axId val="-100590964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5400000" vert="horz"/>
          <a:lstStyle/>
          <a:p>
            <a:pPr>
              <a:defRPr sz="1600" b="0" i="0" u="none" strike="noStrike" baseline="0">
                <a:solidFill>
                  <a:srgbClr val="1F2569"/>
                </a:solidFill>
                <a:latin typeface="Calibri"/>
                <a:ea typeface="Calibri"/>
                <a:cs typeface="Calibri"/>
              </a:defRPr>
            </a:pPr>
            <a:endParaRPr lang="es-ES"/>
          </a:p>
        </c:txPr>
        <c:crossAx val="-1005919440"/>
        <c:crosses val="autoZero"/>
        <c:auto val="1"/>
        <c:lblAlgn val="ctr"/>
        <c:lblOffset val="100"/>
        <c:noMultiLvlLbl val="0"/>
      </c:catAx>
      <c:valAx>
        <c:axId val="-1005919440"/>
        <c:scaling>
          <c:orientation val="minMax"/>
        </c:scaling>
        <c:delete val="0"/>
        <c:axPos val="l"/>
        <c:numFmt formatCode="0%" sourceLinked="1"/>
        <c:majorTickMark val="none"/>
        <c:minorTickMark val="none"/>
        <c:tickLblPos val="nextTo"/>
        <c:spPr>
          <a:ln w="9525">
            <a:solidFill>
              <a:schemeClr val="tx1"/>
            </a:solidFill>
          </a:ln>
        </c:spPr>
        <c:txPr>
          <a:bodyPr rot="0" vert="horz"/>
          <a:lstStyle/>
          <a:p>
            <a:pPr>
              <a:defRPr sz="1600" b="0" i="0" u="none" strike="noStrike" baseline="0">
                <a:solidFill>
                  <a:srgbClr val="1F2569"/>
                </a:solidFill>
                <a:latin typeface="Calibri"/>
                <a:ea typeface="Calibri"/>
                <a:cs typeface="Calibri"/>
              </a:defRPr>
            </a:pPr>
            <a:endParaRPr lang="es-ES"/>
          </a:p>
        </c:txPr>
        <c:crossAx val="-1005909648"/>
        <c:crosses val="autoZero"/>
        <c:crossBetween val="between"/>
      </c:valAx>
      <c:spPr>
        <a:noFill/>
        <a:ln w="25400">
          <a:noFill/>
        </a:ln>
      </c:spPr>
    </c:plotArea>
    <c:plotVisOnly val="1"/>
    <c:dispBlanksAs val="gap"/>
    <c:showDLblsOverMax val="0"/>
  </c:chart>
  <c:spPr>
    <a:noFill/>
    <a:ln w="19050" cap="flat" cmpd="sng" algn="ctr">
      <a:noFill/>
      <a:prstDash val="dash"/>
      <a:round/>
    </a:ln>
    <a:effectLst/>
  </c:spPr>
  <c:txPr>
    <a:bodyPr/>
    <a:lstStyle/>
    <a:p>
      <a:pPr>
        <a:defRPr sz="1000" b="0" i="0" u="none" strike="noStrike" baseline="0">
          <a:solidFill>
            <a:srgbClr val="000000"/>
          </a:solidFill>
          <a:latin typeface="Calibri"/>
          <a:ea typeface="Calibri"/>
          <a:cs typeface="Calibri"/>
        </a:defRPr>
      </a:pPr>
      <a:endParaRPr lang="es-E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smtClean="0">
                <a:solidFill>
                  <a:srgbClr val="002060"/>
                </a:solidFill>
              </a:rPr>
              <a:t>Tipo</a:t>
            </a:r>
            <a:r>
              <a:rPr lang="en-US" sz="2000" b="1" dirty="0" smtClean="0">
                <a:solidFill>
                  <a:srgbClr val="002060"/>
                </a:solidFill>
              </a:rPr>
              <a:t> de </a:t>
            </a:r>
            <a:r>
              <a:rPr lang="en-US" sz="2000" b="1" dirty="0" err="1" smtClean="0">
                <a:solidFill>
                  <a:srgbClr val="002060"/>
                </a:solidFill>
              </a:rPr>
              <a:t>Cambio</a:t>
            </a:r>
            <a:endParaRPr lang="en-US" sz="2000" b="1" dirty="0" smtClean="0">
              <a:solidFill>
                <a:srgbClr val="002060"/>
              </a:solidFill>
            </a:endParaRPr>
          </a:p>
          <a:p>
            <a:pPr>
              <a:defRPr/>
            </a:pPr>
            <a:r>
              <a:rPr lang="en-US" sz="1600" b="0" dirty="0" err="1" smtClean="0">
                <a:solidFill>
                  <a:srgbClr val="002060"/>
                </a:solidFill>
              </a:rPr>
              <a:t>Cierre</a:t>
            </a:r>
            <a:r>
              <a:rPr lang="en-US" sz="1600" b="0" baseline="0" dirty="0" smtClean="0">
                <a:solidFill>
                  <a:srgbClr val="002060"/>
                </a:solidFill>
              </a:rPr>
              <a:t> </a:t>
            </a:r>
            <a:r>
              <a:rPr lang="en-US" sz="1600" b="0" baseline="0" dirty="0" err="1" smtClean="0">
                <a:solidFill>
                  <a:srgbClr val="002060"/>
                </a:solidFill>
              </a:rPr>
              <a:t>año</a:t>
            </a:r>
            <a:endParaRPr lang="en-US" sz="1600" b="0" dirty="0">
              <a:solidFill>
                <a:srgbClr val="002060"/>
              </a:solidFill>
            </a:endParaRPr>
          </a:p>
        </c:rich>
      </c:tx>
      <c:layout>
        <c:manualLayout>
          <c:xMode val="edge"/>
          <c:yMode val="edge"/>
          <c:x val="0.33206572769953047"/>
          <c:y val="5.072463768115942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Proyecciones!$I$8</c:f>
              <c:strCache>
                <c:ptCount val="1"/>
                <c:pt idx="0">
                  <c:v>TIPO DE CAMBIO A FIN DE CADA AÑO</c:v>
                </c:pt>
              </c:strCache>
            </c:strRef>
          </c:tx>
          <c:spPr>
            <a:solidFill>
              <a:srgbClr val="929EBC"/>
            </a:solidFill>
            <a:ln>
              <a:noFill/>
            </a:ln>
            <a:effectLst/>
          </c:spPr>
          <c:invertIfNegative val="0"/>
          <c:dPt>
            <c:idx val="0"/>
            <c:invertIfNegative val="0"/>
            <c:bubble3D val="0"/>
            <c:spPr>
              <a:solidFill>
                <a:srgbClr val="034BA2"/>
              </a:solidFill>
              <a:ln>
                <a:noFill/>
              </a:ln>
              <a:effectLst/>
            </c:spPr>
          </c:dPt>
          <c:dPt>
            <c:idx val="1"/>
            <c:invertIfNegative val="0"/>
            <c:bubble3D val="0"/>
            <c:spPr>
              <a:solidFill>
                <a:srgbClr val="034BA2"/>
              </a:solidFill>
              <a:ln>
                <a:noFill/>
              </a:ln>
              <a:effectLst/>
            </c:spPr>
          </c:dPt>
          <c:dPt>
            <c:idx val="2"/>
            <c:invertIfNegative val="0"/>
            <c:bubble3D val="0"/>
            <c:spPr>
              <a:solidFill>
                <a:srgbClr val="034BA2"/>
              </a:solidFill>
              <a:ln>
                <a:noFill/>
              </a:ln>
              <a:effectLst/>
            </c:spPr>
          </c:dPt>
          <c:dPt>
            <c:idx val="3"/>
            <c:invertIfNegative val="0"/>
            <c:bubble3D val="0"/>
            <c:spPr>
              <a:pattFill prst="wdUpDiag">
                <a:fgClr>
                  <a:srgbClr val="034BA2"/>
                </a:fgClr>
                <a:bgClr>
                  <a:schemeClr val="bg1"/>
                </a:bgClr>
              </a:pattFill>
              <a:ln>
                <a:noFill/>
              </a:ln>
              <a:effectLst/>
            </c:spPr>
          </c:dPt>
          <c:dPt>
            <c:idx val="4"/>
            <c:invertIfNegative val="0"/>
            <c:bubble3D val="0"/>
            <c:spPr>
              <a:pattFill prst="wdUpDiag">
                <a:fgClr>
                  <a:srgbClr val="034BA2"/>
                </a:fgClr>
                <a:bgClr>
                  <a:schemeClr val="bg1"/>
                </a:bgClr>
              </a:pattFill>
              <a:ln>
                <a:noFill/>
              </a:ln>
              <a:effectLst/>
            </c:spPr>
          </c:dPt>
          <c:dPt>
            <c:idx val="5"/>
            <c:invertIfNegative val="0"/>
            <c:bubble3D val="0"/>
            <c:spPr>
              <a:pattFill prst="wdUpDiag">
                <a:fgClr>
                  <a:srgbClr val="034BA2"/>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Proyecciones!$K$8:$O$8</c:f>
              <c:numCache>
                <c:formatCode>_-* #,##0.000\ _P_t_s_-;\-* #,##0.000\ _P_t_s_-;_-* "-"??\ _P_t_s_-;_-@_-</c:formatCode>
                <c:ptCount val="5"/>
                <c:pt idx="0" formatCode="0.0">
                  <c:v>42.476772727272731</c:v>
                </c:pt>
                <c:pt idx="1">
                  <c:v>44.332190476190483</c:v>
                </c:pt>
                <c:pt idx="2" formatCode="0.0">
                  <c:v>39.089727272727288</c:v>
                </c:pt>
                <c:pt idx="3" formatCode="General">
                  <c:v>40</c:v>
                </c:pt>
                <c:pt idx="4" formatCode="General">
                  <c:v>41.5</c:v>
                </c:pt>
              </c:numCache>
            </c:numRef>
          </c:val>
        </c:ser>
        <c:dLbls>
          <c:showLegendKey val="0"/>
          <c:showVal val="0"/>
          <c:showCatName val="0"/>
          <c:showSerName val="0"/>
          <c:showPercent val="0"/>
          <c:showBubbleSize val="0"/>
        </c:dLbls>
        <c:gapWidth val="30"/>
        <c:axId val="-806017776"/>
        <c:axId val="-806007984"/>
      </c:barChart>
      <c:catAx>
        <c:axId val="-806017776"/>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7984"/>
        <c:crosses val="autoZero"/>
        <c:auto val="1"/>
        <c:lblAlgn val="ctr"/>
        <c:lblOffset val="100"/>
        <c:noMultiLvlLbl val="0"/>
      </c:catAx>
      <c:valAx>
        <c:axId val="-806007984"/>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17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smtClean="0">
                <a:solidFill>
                  <a:srgbClr val="002060"/>
                </a:solidFill>
              </a:rPr>
              <a:t>Inflación</a:t>
            </a:r>
            <a:endParaRPr lang="en-US" sz="2000" b="1" dirty="0" smtClean="0">
              <a:solidFill>
                <a:srgbClr val="002060"/>
              </a:solidFill>
            </a:endParaRPr>
          </a:p>
          <a:p>
            <a:pPr>
              <a:defRPr/>
            </a:pPr>
            <a:r>
              <a:rPr lang="en-US" sz="1600" b="0" dirty="0" err="1" smtClean="0">
                <a:solidFill>
                  <a:srgbClr val="002060"/>
                </a:solidFill>
              </a:rPr>
              <a:t>Variación</a:t>
            </a:r>
            <a:r>
              <a:rPr lang="en-US" sz="1600" b="0" dirty="0" smtClean="0">
                <a:solidFill>
                  <a:srgbClr val="002060"/>
                </a:solidFill>
              </a:rPr>
              <a:t> </a:t>
            </a:r>
            <a:r>
              <a:rPr lang="en-US" sz="1600" b="0" dirty="0" err="1" smtClean="0">
                <a:solidFill>
                  <a:srgbClr val="002060"/>
                </a:solidFill>
              </a:rPr>
              <a:t>interanual</a:t>
            </a:r>
            <a:r>
              <a:rPr lang="en-US" sz="1600" b="0" dirty="0" smtClean="0">
                <a:solidFill>
                  <a:srgbClr val="002060"/>
                </a:solidFill>
              </a:rPr>
              <a:t> a </a:t>
            </a:r>
            <a:r>
              <a:rPr lang="en-US" sz="1600" b="0" dirty="0" err="1" smtClean="0">
                <a:solidFill>
                  <a:srgbClr val="002060"/>
                </a:solidFill>
              </a:rPr>
              <a:t>diciembre</a:t>
            </a:r>
            <a:endParaRPr lang="en-US" sz="1600" b="0" dirty="0">
              <a:solidFill>
                <a:srgbClr val="002060"/>
              </a:solidFill>
            </a:endParaRPr>
          </a:p>
        </c:rich>
      </c:tx>
      <c:layout>
        <c:manualLayout>
          <c:xMode val="edge"/>
          <c:yMode val="edge"/>
          <c:x val="0.26868544600938965"/>
          <c:y val="3.260869565217391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Proyecciones!$I$17</c:f>
              <c:strCache>
                <c:ptCount val="1"/>
                <c:pt idx="0">
                  <c:v>Inflación</c:v>
                </c:pt>
              </c:strCache>
            </c:strRef>
          </c:tx>
          <c:spPr>
            <a:solidFill>
              <a:srgbClr val="034BA2"/>
            </a:solidFill>
            <a:ln>
              <a:noFill/>
            </a:ln>
            <a:effectLst/>
          </c:spPr>
          <c:invertIfNegative val="0"/>
          <c:dPt>
            <c:idx val="3"/>
            <c:invertIfNegative val="0"/>
            <c:bubble3D val="0"/>
            <c:spPr>
              <a:pattFill prst="wdUpDiag">
                <a:fgClr>
                  <a:srgbClr val="034BA2"/>
                </a:fgClr>
                <a:bgClr>
                  <a:schemeClr val="bg1"/>
                </a:bgClr>
              </a:pattFill>
              <a:ln>
                <a:noFill/>
              </a:ln>
              <a:effectLst/>
            </c:spPr>
          </c:dPt>
          <c:dPt>
            <c:idx val="4"/>
            <c:invertIfNegative val="0"/>
            <c:bubble3D val="0"/>
            <c:spPr>
              <a:pattFill prst="wdUpDiag">
                <a:fgClr>
                  <a:srgbClr val="034BA2"/>
                </a:fgClr>
                <a:bgClr>
                  <a:schemeClr val="bg1"/>
                </a:bgClr>
              </a:pattFill>
              <a:ln>
                <a:noFill/>
              </a:ln>
              <a:effectLst/>
            </c:spPr>
          </c:dPt>
          <c:dPt>
            <c:idx val="5"/>
            <c:invertIfNegative val="0"/>
            <c:bubble3D val="0"/>
            <c:spPr>
              <a:pattFill prst="wdUpDiag">
                <a:fgClr>
                  <a:srgbClr val="034BA2"/>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Proyecciones!$K$17:$O$17</c:f>
              <c:numCache>
                <c:formatCode>0.00%</c:formatCode>
                <c:ptCount val="5"/>
                <c:pt idx="0">
                  <c:v>9.4128657275145189E-2</c:v>
                </c:pt>
                <c:pt idx="1">
                  <c:v>7.9593031107909828E-2</c:v>
                </c:pt>
                <c:pt idx="2">
                  <c:v>8.3000000000000004E-2</c:v>
                </c:pt>
                <c:pt idx="3">
                  <c:v>0.05</c:v>
                </c:pt>
                <c:pt idx="4">
                  <c:v>0.06</c:v>
                </c:pt>
              </c:numCache>
            </c:numRef>
          </c:val>
        </c:ser>
        <c:dLbls>
          <c:showLegendKey val="0"/>
          <c:showVal val="0"/>
          <c:showCatName val="0"/>
          <c:showSerName val="0"/>
          <c:showPercent val="0"/>
          <c:showBubbleSize val="0"/>
        </c:dLbls>
        <c:gapWidth val="30"/>
        <c:axId val="-806013968"/>
        <c:axId val="-806008528"/>
      </c:barChart>
      <c:catAx>
        <c:axId val="-806013968"/>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8528"/>
        <c:crosses val="autoZero"/>
        <c:auto val="1"/>
        <c:lblAlgn val="ctr"/>
        <c:lblOffset val="100"/>
        <c:noMultiLvlLbl val="0"/>
      </c:catAx>
      <c:valAx>
        <c:axId val="-806008528"/>
        <c:scaling>
          <c:orientation val="minMax"/>
        </c:scaling>
        <c:delete val="0"/>
        <c:axPos val="l"/>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13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err="1" smtClean="0">
                <a:solidFill>
                  <a:srgbClr val="002060"/>
                </a:solidFill>
              </a:rPr>
              <a:t>Ocupados</a:t>
            </a:r>
            <a:endParaRPr lang="en-US" sz="2000" b="1" dirty="0" smtClean="0">
              <a:solidFill>
                <a:srgbClr val="002060"/>
              </a:solidFill>
            </a:endParaRPr>
          </a:p>
          <a:p>
            <a:pPr>
              <a:defRPr/>
            </a:pPr>
            <a:r>
              <a:rPr lang="en-US" sz="1600" b="0" dirty="0" smtClean="0">
                <a:solidFill>
                  <a:srgbClr val="002060"/>
                </a:solidFill>
              </a:rPr>
              <a:t>Miles</a:t>
            </a:r>
            <a:r>
              <a:rPr lang="en-US" sz="1600" b="0" baseline="0" dirty="0" smtClean="0">
                <a:solidFill>
                  <a:srgbClr val="002060"/>
                </a:solidFill>
              </a:rPr>
              <a:t> de personas</a:t>
            </a:r>
            <a:endParaRPr lang="en-US" sz="1600" b="0" dirty="0">
              <a:solidFill>
                <a:srgbClr val="002060"/>
              </a:solidFill>
            </a:endParaRPr>
          </a:p>
        </c:rich>
      </c:tx>
      <c:layout>
        <c:manualLayout>
          <c:xMode val="edge"/>
          <c:yMode val="edge"/>
          <c:x val="0.35084507042253515"/>
          <c:y val="6.5217391304347824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Proyecciones!$I$12</c:f>
              <c:strCache>
                <c:ptCount val="1"/>
                <c:pt idx="0">
                  <c:v>OCUPADOS (miles)</c:v>
                </c:pt>
              </c:strCache>
            </c:strRef>
          </c:tx>
          <c:spPr>
            <a:solidFill>
              <a:schemeClr val="accent6"/>
            </a:solidFill>
            <a:ln>
              <a:noFill/>
            </a:ln>
            <a:effectLst/>
          </c:spPr>
          <c:invertIfNegative val="0"/>
          <c:dPt>
            <c:idx val="3"/>
            <c:invertIfNegative val="0"/>
            <c:bubble3D val="0"/>
            <c:spPr>
              <a:pattFill prst="wdDnDiag">
                <a:fgClr>
                  <a:schemeClr val="accent6"/>
                </a:fgClr>
                <a:bgClr>
                  <a:schemeClr val="bg1"/>
                </a:bgClr>
              </a:pattFill>
              <a:ln>
                <a:noFill/>
              </a:ln>
              <a:effectLst/>
            </c:spPr>
          </c:dPt>
          <c:dPt>
            <c:idx val="4"/>
            <c:invertIfNegative val="0"/>
            <c:bubble3D val="0"/>
            <c:spPr>
              <a:pattFill prst="wdDnDiag">
                <a:fgClr>
                  <a:schemeClr val="accent6"/>
                </a:fgClr>
                <a:bgClr>
                  <a:schemeClr val="bg1"/>
                </a:bgClr>
              </a:pattFill>
              <a:ln>
                <a:noFill/>
              </a:ln>
              <a:effectLst/>
            </c:spPr>
          </c:dPt>
          <c:dPt>
            <c:idx val="5"/>
            <c:invertIfNegative val="0"/>
            <c:bubble3D val="0"/>
            <c:spPr>
              <a:pattFill prst="wdDnDiag">
                <a:fgClr>
                  <a:schemeClr val="accent6"/>
                </a:fgClr>
                <a:bgClr>
                  <a:schemeClr val="bg1"/>
                </a:bgClr>
              </a:patt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Proyecciones!$K$4:$O$4</c:f>
              <c:strCache>
                <c:ptCount val="5"/>
                <c:pt idx="0">
                  <c:v>2020</c:v>
                </c:pt>
                <c:pt idx="1">
                  <c:v>2021</c:v>
                </c:pt>
                <c:pt idx="2">
                  <c:v>2022</c:v>
                </c:pt>
                <c:pt idx="3">
                  <c:v>2023*</c:v>
                </c:pt>
                <c:pt idx="4">
                  <c:v>2024*</c:v>
                </c:pt>
              </c:strCache>
            </c:strRef>
          </c:cat>
          <c:val>
            <c:numRef>
              <c:f>Proyecciones!$K$12:$O$12</c:f>
              <c:numCache>
                <c:formatCode>General</c:formatCode>
                <c:ptCount val="5"/>
                <c:pt idx="0">
                  <c:v>1560</c:v>
                </c:pt>
                <c:pt idx="1">
                  <c:v>1625</c:v>
                </c:pt>
                <c:pt idx="2">
                  <c:v>1667</c:v>
                </c:pt>
                <c:pt idx="3">
                  <c:v>1704</c:v>
                </c:pt>
                <c:pt idx="4">
                  <c:v>1726</c:v>
                </c:pt>
              </c:numCache>
            </c:numRef>
          </c:val>
        </c:ser>
        <c:dLbls>
          <c:showLegendKey val="0"/>
          <c:showVal val="0"/>
          <c:showCatName val="0"/>
          <c:showSerName val="0"/>
          <c:showPercent val="0"/>
          <c:showBubbleSize val="0"/>
        </c:dLbls>
        <c:gapWidth val="30"/>
        <c:axId val="-806015600"/>
        <c:axId val="-806005264"/>
      </c:barChart>
      <c:catAx>
        <c:axId val="-80601560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05264"/>
        <c:crosses val="autoZero"/>
        <c:auto val="1"/>
        <c:lblAlgn val="ctr"/>
        <c:lblOffset val="100"/>
        <c:noMultiLvlLbl val="0"/>
      </c:catAx>
      <c:valAx>
        <c:axId val="-806005264"/>
        <c:scaling>
          <c:orientation val="minMax"/>
        </c:scaling>
        <c:delete val="0"/>
        <c:axPos val="l"/>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s-ES"/>
          </a:p>
        </c:txPr>
        <c:crossAx val="-8060156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2060"/>
            </a:solidFill>
            <a:ln w="25400">
              <a:noFill/>
            </a:ln>
          </c:spPr>
          <c:invertIfNegative val="0"/>
          <c:dLbls>
            <c:dLbl>
              <c:idx val="18"/>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wrap="square" lIns="38100" tIns="19050" rIns="38100" bIns="19050" anchor="ctr">
                <a:spAutoFit/>
              </a:bodyPr>
              <a:lstStyle/>
              <a:p>
                <a:pPr>
                  <a:defRPr sz="2800" b="1">
                    <a:solidFill>
                      <a:schemeClr val="accent6">
                        <a:lumMod val="75000"/>
                      </a:schemeClr>
                    </a:solidFill>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'DIFUSIÓN RUBROS'!$A$55:$A$73</c:f>
              <c:strCache>
                <c:ptCount val="19"/>
                <c:pt idx="0">
                  <c:v>2019 I</c:v>
                </c:pt>
                <c:pt idx="1">
                  <c:v>2019 II</c:v>
                </c:pt>
                <c:pt idx="2">
                  <c:v>2019 III</c:v>
                </c:pt>
                <c:pt idx="3">
                  <c:v>2019 IV </c:v>
                </c:pt>
                <c:pt idx="4">
                  <c:v>2020 I </c:v>
                </c:pt>
                <c:pt idx="5">
                  <c:v>2020 II</c:v>
                </c:pt>
                <c:pt idx="6">
                  <c:v>2020 III</c:v>
                </c:pt>
                <c:pt idx="7">
                  <c:v>2020 IV</c:v>
                </c:pt>
                <c:pt idx="8">
                  <c:v>2021 I</c:v>
                </c:pt>
                <c:pt idx="9">
                  <c:v>2021 II</c:v>
                </c:pt>
                <c:pt idx="10">
                  <c:v>2021 III</c:v>
                </c:pt>
                <c:pt idx="11">
                  <c:v>2021 IV</c:v>
                </c:pt>
                <c:pt idx="12">
                  <c:v>2022 I</c:v>
                </c:pt>
                <c:pt idx="13">
                  <c:v>2022 II</c:v>
                </c:pt>
                <c:pt idx="14">
                  <c:v>2022 III</c:v>
                </c:pt>
                <c:pt idx="15">
                  <c:v>2022 IV</c:v>
                </c:pt>
                <c:pt idx="16">
                  <c:v>2023 I</c:v>
                </c:pt>
                <c:pt idx="17">
                  <c:v>2023 II</c:v>
                </c:pt>
                <c:pt idx="18">
                  <c:v>2023 III</c:v>
                </c:pt>
              </c:strCache>
            </c:strRef>
          </c:cat>
          <c:val>
            <c:numRef>
              <c:f>'DIFUSIÓN RUBROS'!$AA$55:$AA$73</c:f>
              <c:numCache>
                <c:formatCode>0%</c:formatCode>
                <c:ptCount val="19"/>
                <c:pt idx="0">
                  <c:v>0.44</c:v>
                </c:pt>
                <c:pt idx="1">
                  <c:v>0.46666666666666667</c:v>
                </c:pt>
                <c:pt idx="2">
                  <c:v>0.6</c:v>
                </c:pt>
                <c:pt idx="3">
                  <c:v>0.46666666666666667</c:v>
                </c:pt>
                <c:pt idx="4">
                  <c:v>0.33333333333333331</c:v>
                </c:pt>
                <c:pt idx="5">
                  <c:v>0.33333333333333331</c:v>
                </c:pt>
                <c:pt idx="6">
                  <c:v>0.2</c:v>
                </c:pt>
                <c:pt idx="7">
                  <c:v>0.13333333333333333</c:v>
                </c:pt>
                <c:pt idx="8">
                  <c:v>0.13333333333333333</c:v>
                </c:pt>
                <c:pt idx="9">
                  <c:v>0.53333333333333333</c:v>
                </c:pt>
                <c:pt idx="10">
                  <c:v>0.73333333333333328</c:v>
                </c:pt>
                <c:pt idx="11">
                  <c:v>1</c:v>
                </c:pt>
                <c:pt idx="12">
                  <c:v>0.53333333333333333</c:v>
                </c:pt>
                <c:pt idx="13">
                  <c:v>0.26666666666666666</c:v>
                </c:pt>
                <c:pt idx="14">
                  <c:v>0.4</c:v>
                </c:pt>
                <c:pt idx="15">
                  <c:v>0.2</c:v>
                </c:pt>
                <c:pt idx="16">
                  <c:v>0.31578947368421051</c:v>
                </c:pt>
                <c:pt idx="17">
                  <c:v>0.3</c:v>
                </c:pt>
                <c:pt idx="18">
                  <c:v>0.35</c:v>
                </c:pt>
              </c:numCache>
            </c:numRef>
          </c:val>
        </c:ser>
        <c:dLbls>
          <c:showLegendKey val="0"/>
          <c:showVal val="0"/>
          <c:showCatName val="0"/>
          <c:showSerName val="0"/>
          <c:showPercent val="0"/>
          <c:showBubbleSize val="0"/>
        </c:dLbls>
        <c:gapWidth val="219"/>
        <c:overlap val="-27"/>
        <c:axId val="-1005923792"/>
        <c:axId val="-1005922160"/>
      </c:barChart>
      <c:catAx>
        <c:axId val="-1005923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vert="horz"/>
          <a:lstStyle/>
          <a:p>
            <a:pPr>
              <a:defRPr sz="1600" b="0" i="0" u="none" strike="noStrike" baseline="0">
                <a:solidFill>
                  <a:srgbClr val="002060"/>
                </a:solidFill>
                <a:latin typeface="Calibri"/>
                <a:ea typeface="Calibri"/>
                <a:cs typeface="Calibri"/>
              </a:defRPr>
            </a:pPr>
            <a:endParaRPr lang="es-ES"/>
          </a:p>
        </c:txPr>
        <c:crossAx val="-1005922160"/>
        <c:crosses val="autoZero"/>
        <c:auto val="1"/>
        <c:lblAlgn val="ctr"/>
        <c:lblOffset val="100"/>
        <c:noMultiLvlLbl val="0"/>
      </c:catAx>
      <c:valAx>
        <c:axId val="-1005922160"/>
        <c:scaling>
          <c:orientation val="minMax"/>
        </c:scaling>
        <c:delete val="0"/>
        <c:axPos val="l"/>
        <c:numFmt formatCode="0%" sourceLinked="1"/>
        <c:majorTickMark val="none"/>
        <c:minorTickMark val="none"/>
        <c:tickLblPos val="nextTo"/>
        <c:spPr>
          <a:ln w="9525">
            <a:noFill/>
          </a:ln>
        </c:spPr>
        <c:txPr>
          <a:bodyPr rot="0" vert="horz"/>
          <a:lstStyle/>
          <a:p>
            <a:pPr>
              <a:defRPr sz="1600" b="0" i="0" u="none" strike="noStrike" baseline="0">
                <a:solidFill>
                  <a:srgbClr val="002060"/>
                </a:solidFill>
                <a:latin typeface="Calibri"/>
                <a:ea typeface="Calibri"/>
                <a:cs typeface="Calibri"/>
              </a:defRPr>
            </a:pPr>
            <a:endParaRPr lang="es-ES"/>
          </a:p>
        </c:txPr>
        <c:crossAx val="-1005923792"/>
        <c:crosses val="autoZero"/>
        <c:crossBetween val="between"/>
      </c:valAx>
      <c:spPr>
        <a:noFill/>
      </c:spPr>
    </c:plotArea>
    <c:plotVisOnly val="1"/>
    <c:dispBlanksAs val="gap"/>
    <c:showDLblsOverMax val="0"/>
  </c:chart>
  <c:spPr>
    <a:solidFill>
      <a:schemeClr val="bg1"/>
    </a:solidFill>
    <a:ln w="9525" cap="flat" cmpd="sng" algn="ctr">
      <a:noFill/>
      <a:round/>
    </a:ln>
    <a:effectLst/>
  </c:spPr>
  <c:txPr>
    <a:bodyPr/>
    <a:lstStyle/>
    <a:p>
      <a:pPr>
        <a:defRPr sz="1000" b="0" i="0" u="none" strike="noStrike" baseline="0">
          <a:solidFill>
            <a:srgbClr val="000000"/>
          </a:solidFill>
          <a:latin typeface="Calibri"/>
          <a:ea typeface="Calibri"/>
          <a:cs typeface="Calibri"/>
        </a:defRPr>
      </a:pPr>
      <a:endParaRPr lang="es-E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9691769362667637E-2"/>
          <c:y val="4.8656506956855479E-2"/>
          <c:w val="0.86397864352013298"/>
          <c:h val="0.87456958212345948"/>
        </c:manualLayout>
      </c:layout>
      <c:barChart>
        <c:barDir val="col"/>
        <c:grouping val="clustered"/>
        <c:varyColors val="0"/>
        <c:ser>
          <c:idx val="0"/>
          <c:order val="0"/>
          <c:tx>
            <c:strRef>
              <c:f>'variación por categorías'!$M$1</c:f>
              <c:strCache>
                <c:ptCount val="1"/>
                <c:pt idx="0">
                  <c:v>Micro</c:v>
                </c:pt>
              </c:strCache>
            </c:strRef>
          </c:tx>
          <c:spPr>
            <a:solidFill>
              <a:srgbClr val="002060"/>
            </a:solidFill>
            <a:ln>
              <a:noFill/>
            </a:ln>
            <a:effectLst/>
          </c:spPr>
          <c:invertIfNegative val="0"/>
          <c:dLbls>
            <c:dLbl>
              <c:idx val="6"/>
              <c:layout>
                <c:manualLayout>
                  <c:x val="-1.4069863092378902E-2"/>
                  <c:y val="-4.923472651358612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1F2569"/>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'variación por categorías'!$A$13:$A$19</c:f>
              <c:strCache>
                <c:ptCount val="7"/>
                <c:pt idx="0">
                  <c:v>2022 I</c:v>
                </c:pt>
                <c:pt idx="1">
                  <c:v>2022 II</c:v>
                </c:pt>
                <c:pt idx="2">
                  <c:v>2022 III</c:v>
                </c:pt>
                <c:pt idx="3">
                  <c:v>2022 IV</c:v>
                </c:pt>
                <c:pt idx="4">
                  <c:v>2023 I</c:v>
                </c:pt>
                <c:pt idx="5">
                  <c:v>2023 II</c:v>
                </c:pt>
                <c:pt idx="6">
                  <c:v>2023 III</c:v>
                </c:pt>
              </c:strCache>
            </c:strRef>
          </c:cat>
          <c:val>
            <c:numRef>
              <c:f>'variación por categorías'!$M$13:$M$19</c:f>
              <c:numCache>
                <c:formatCode>0.0%</c:formatCode>
                <c:ptCount val="7"/>
                <c:pt idx="0">
                  <c:v>-7.8E-2</c:v>
                </c:pt>
                <c:pt idx="1">
                  <c:v>-0.13100000000000001</c:v>
                </c:pt>
                <c:pt idx="2">
                  <c:v>-9.9000000000000005E-2</c:v>
                </c:pt>
                <c:pt idx="3">
                  <c:v>-0.08</c:v>
                </c:pt>
                <c:pt idx="4">
                  <c:v>-6.2E-2</c:v>
                </c:pt>
                <c:pt idx="5">
                  <c:v>-9.5000000000000001E-2</c:v>
                </c:pt>
                <c:pt idx="6">
                  <c:v>-4.1000000000000002E-2</c:v>
                </c:pt>
              </c:numCache>
            </c:numRef>
          </c:val>
        </c:ser>
        <c:ser>
          <c:idx val="1"/>
          <c:order val="1"/>
          <c:tx>
            <c:strRef>
              <c:f>'variación por categorías'!$N$1</c:f>
              <c:strCache>
                <c:ptCount val="1"/>
                <c:pt idx="0">
                  <c:v>Pequeña</c:v>
                </c:pt>
              </c:strCache>
            </c:strRef>
          </c:tx>
          <c:spPr>
            <a:solidFill>
              <a:schemeClr val="tx2">
                <a:lumMod val="60000"/>
                <a:lumOff val="40000"/>
              </a:schemeClr>
            </a:solidFill>
            <a:ln>
              <a:noFill/>
            </a:ln>
            <a:effectLst/>
          </c:spPr>
          <c:invertIfNegative val="0"/>
          <c:dLbls>
            <c:dLbl>
              <c:idx val="6"/>
              <c:layout>
                <c:manualLayout>
                  <c:x val="-1.3246175551872639E-3"/>
                  <c:y val="-3.692541491081501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2">
                        <a:lumMod val="60000"/>
                        <a:lumOff val="40000"/>
                      </a:schemeClr>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'variación por categorías'!$A$13:$A$19</c:f>
              <c:strCache>
                <c:ptCount val="7"/>
                <c:pt idx="0">
                  <c:v>2022 I</c:v>
                </c:pt>
                <c:pt idx="1">
                  <c:v>2022 II</c:v>
                </c:pt>
                <c:pt idx="2">
                  <c:v>2022 III</c:v>
                </c:pt>
                <c:pt idx="3">
                  <c:v>2022 IV</c:v>
                </c:pt>
                <c:pt idx="4">
                  <c:v>2023 I</c:v>
                </c:pt>
                <c:pt idx="5">
                  <c:v>2023 II</c:v>
                </c:pt>
                <c:pt idx="6">
                  <c:v>2023 III</c:v>
                </c:pt>
              </c:strCache>
            </c:strRef>
          </c:cat>
          <c:val>
            <c:numRef>
              <c:f>'variación por categorías'!$N$13:$N$19</c:f>
              <c:numCache>
                <c:formatCode>0.0%</c:formatCode>
                <c:ptCount val="7"/>
                <c:pt idx="0">
                  <c:v>-1.4E-2</c:v>
                </c:pt>
                <c:pt idx="1">
                  <c:v>-2.5999999999999999E-2</c:v>
                </c:pt>
                <c:pt idx="2">
                  <c:v>-5.6000000000000001E-2</c:v>
                </c:pt>
                <c:pt idx="3">
                  <c:v>-1.4999999999999999E-2</c:v>
                </c:pt>
                <c:pt idx="4">
                  <c:v>-4.5999999999999999E-2</c:v>
                </c:pt>
                <c:pt idx="5">
                  <c:v>-7.5999999999999998E-2</c:v>
                </c:pt>
                <c:pt idx="6">
                  <c:v>-0.03</c:v>
                </c:pt>
              </c:numCache>
            </c:numRef>
          </c:val>
        </c:ser>
        <c:ser>
          <c:idx val="2"/>
          <c:order val="2"/>
          <c:tx>
            <c:strRef>
              <c:f>'variación por categorías'!$O$1</c:f>
              <c:strCache>
                <c:ptCount val="1"/>
                <c:pt idx="0">
                  <c:v>Mediana</c:v>
                </c:pt>
              </c:strCache>
            </c:strRef>
          </c:tx>
          <c:spPr>
            <a:solidFill>
              <a:schemeClr val="accent6">
                <a:lumMod val="75000"/>
              </a:schemeClr>
            </a:solidFill>
            <a:ln>
              <a:noFill/>
            </a:ln>
            <a:effectLst/>
          </c:spPr>
          <c:invertIfNegative val="0"/>
          <c:dLbls>
            <c:dLbl>
              <c:idx val="6"/>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75000"/>
                      </a:schemeClr>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'variación por categorías'!$A$13:$A$19</c:f>
              <c:strCache>
                <c:ptCount val="7"/>
                <c:pt idx="0">
                  <c:v>2022 I</c:v>
                </c:pt>
                <c:pt idx="1">
                  <c:v>2022 II</c:v>
                </c:pt>
                <c:pt idx="2">
                  <c:v>2022 III</c:v>
                </c:pt>
                <c:pt idx="3">
                  <c:v>2022 IV</c:v>
                </c:pt>
                <c:pt idx="4">
                  <c:v>2023 I</c:v>
                </c:pt>
                <c:pt idx="5">
                  <c:v>2023 II</c:v>
                </c:pt>
                <c:pt idx="6">
                  <c:v>2023 III</c:v>
                </c:pt>
              </c:strCache>
            </c:strRef>
          </c:cat>
          <c:val>
            <c:numRef>
              <c:f>'variación por categorías'!$O$13:$O$19</c:f>
              <c:numCache>
                <c:formatCode>0.0%</c:formatCode>
                <c:ptCount val="7"/>
                <c:pt idx="0">
                  <c:v>7.0000000000000001E-3</c:v>
                </c:pt>
                <c:pt idx="1">
                  <c:v>-6.6000000000000003E-2</c:v>
                </c:pt>
                <c:pt idx="2">
                  <c:v>-0.01</c:v>
                </c:pt>
                <c:pt idx="3">
                  <c:v>-2E-3</c:v>
                </c:pt>
                <c:pt idx="4">
                  <c:v>8.9999999999999993E-3</c:v>
                </c:pt>
                <c:pt idx="5">
                  <c:v>-3.1E-2</c:v>
                </c:pt>
                <c:pt idx="6">
                  <c:v>3.0000000000000001E-3</c:v>
                </c:pt>
              </c:numCache>
            </c:numRef>
          </c:val>
        </c:ser>
        <c:ser>
          <c:idx val="3"/>
          <c:order val="3"/>
          <c:tx>
            <c:strRef>
              <c:f>'variación por categorías'!$P$1</c:f>
              <c:strCache>
                <c:ptCount val="1"/>
                <c:pt idx="0">
                  <c:v>Grande</c:v>
                </c:pt>
              </c:strCache>
            </c:strRef>
          </c:tx>
          <c:spPr>
            <a:solidFill>
              <a:schemeClr val="accent6">
                <a:lumMod val="60000"/>
                <a:lumOff val="40000"/>
              </a:schemeClr>
            </a:solidFill>
            <a:ln>
              <a:noFill/>
            </a:ln>
            <a:effectLst/>
          </c:spPr>
          <c:invertIfNegative val="0"/>
          <c:dLbls>
            <c:dLbl>
              <c:idx val="6"/>
              <c:layout>
                <c:manualLayout>
                  <c:x val="2.8125317366640239E-2"/>
                  <c:y val="-1.9693774302472988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accent6">
                        <a:lumMod val="60000"/>
                        <a:lumOff val="40000"/>
                      </a:schemeClr>
                    </a:solidFill>
                    <a:latin typeface="+mn-lt"/>
                    <a:ea typeface="+mn-ea"/>
                    <a:cs typeface="+mn-cs"/>
                  </a:defRPr>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'variación por categorías'!$A$13:$A$19</c:f>
              <c:strCache>
                <c:ptCount val="7"/>
                <c:pt idx="0">
                  <c:v>2022 I</c:v>
                </c:pt>
                <c:pt idx="1">
                  <c:v>2022 II</c:v>
                </c:pt>
                <c:pt idx="2">
                  <c:v>2022 III</c:v>
                </c:pt>
                <c:pt idx="3">
                  <c:v>2022 IV</c:v>
                </c:pt>
                <c:pt idx="4">
                  <c:v>2023 I</c:v>
                </c:pt>
                <c:pt idx="5">
                  <c:v>2023 II</c:v>
                </c:pt>
                <c:pt idx="6">
                  <c:v>2023 III</c:v>
                </c:pt>
              </c:strCache>
            </c:strRef>
          </c:cat>
          <c:val>
            <c:numRef>
              <c:f>'variación por categorías'!$P$13:$P$19</c:f>
              <c:numCache>
                <c:formatCode>0.0%</c:formatCode>
                <c:ptCount val="7"/>
                <c:pt idx="0">
                  <c:v>2.8000000000000001E-2</c:v>
                </c:pt>
                <c:pt idx="1">
                  <c:v>-5.2999999999999999E-2</c:v>
                </c:pt>
                <c:pt idx="2">
                  <c:v>2.4E-2</c:v>
                </c:pt>
                <c:pt idx="3">
                  <c:v>0.02</c:v>
                </c:pt>
                <c:pt idx="4">
                  <c:v>3.4000000000000002E-2</c:v>
                </c:pt>
                <c:pt idx="5">
                  <c:v>2.3E-2</c:v>
                </c:pt>
                <c:pt idx="6">
                  <c:v>-3.9E-2</c:v>
                </c:pt>
              </c:numCache>
            </c:numRef>
          </c:val>
        </c:ser>
        <c:dLbls>
          <c:showLegendKey val="0"/>
          <c:showVal val="0"/>
          <c:showCatName val="0"/>
          <c:showSerName val="0"/>
          <c:showPercent val="0"/>
          <c:showBubbleSize val="0"/>
        </c:dLbls>
        <c:gapWidth val="219"/>
        <c:overlap val="-27"/>
        <c:axId val="-1005922704"/>
        <c:axId val="-1005921616"/>
      </c:barChart>
      <c:catAx>
        <c:axId val="-100592270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rgbClr val="002060"/>
                </a:solidFill>
                <a:latin typeface="+mn-lt"/>
                <a:ea typeface="+mn-ea"/>
                <a:cs typeface="+mn-cs"/>
              </a:defRPr>
            </a:pPr>
            <a:endParaRPr lang="es-ES"/>
          </a:p>
        </c:txPr>
        <c:crossAx val="-1005921616"/>
        <c:crosses val="autoZero"/>
        <c:auto val="1"/>
        <c:lblAlgn val="ctr"/>
        <c:lblOffset val="100"/>
        <c:noMultiLvlLbl val="0"/>
      </c:catAx>
      <c:valAx>
        <c:axId val="-1005921616"/>
        <c:scaling>
          <c:orientation val="minMax"/>
        </c:scaling>
        <c:delete val="0"/>
        <c:axPos val="l"/>
        <c:numFmt formatCode="0.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rgbClr val="002060"/>
                </a:solidFill>
                <a:latin typeface="+mn-lt"/>
                <a:ea typeface="+mn-ea"/>
                <a:cs typeface="+mn-cs"/>
              </a:defRPr>
            </a:pPr>
            <a:endParaRPr lang="es-ES"/>
          </a:p>
        </c:txPr>
        <c:crossAx val="-1005922704"/>
        <c:crosses val="autoZero"/>
        <c:crossBetween val="between"/>
      </c:valAx>
      <c:spPr>
        <a:noFill/>
        <a:ln>
          <a:noFill/>
        </a:ln>
        <a:effectLst/>
      </c:spPr>
    </c:plotArea>
    <c:legend>
      <c:legendPos val="r"/>
      <c:layout>
        <c:manualLayout>
          <c:xMode val="edge"/>
          <c:yMode val="edge"/>
          <c:x val="0.78447021558175556"/>
          <c:y val="0.68052158001449914"/>
          <c:w val="0.16629306423093379"/>
          <c:h val="0.24946985233400659"/>
        </c:manualLayout>
      </c:layout>
      <c:overlay val="0"/>
      <c:spPr>
        <a:noFill/>
        <a:ln>
          <a:noFill/>
        </a:ln>
        <a:effectLst/>
      </c:spPr>
      <c:txPr>
        <a:bodyPr rot="0" spcFirstLastPara="1" vertOverflow="ellipsis" vert="horz" wrap="square" anchor="ctr" anchorCtr="1"/>
        <a:lstStyle/>
        <a:p>
          <a:pPr>
            <a:defRPr sz="1600" b="0" i="0" u="none" strike="noStrike" kern="1200" baseline="0">
              <a:solidFill>
                <a:srgbClr val="002060"/>
              </a:solidFill>
              <a:latin typeface="+mn-lt"/>
              <a:ea typeface="+mn-ea"/>
              <a:cs typeface="+mn-cs"/>
            </a:defRPr>
          </a:pPr>
          <a:endParaRPr lang="es-ES"/>
        </a:p>
      </c:txPr>
    </c:legend>
    <c:plotVisOnly val="1"/>
    <c:dispBlanksAs val="gap"/>
    <c:showDLblsOverMax val="0"/>
  </c:chart>
  <c:spPr>
    <a:noFill/>
    <a:ln>
      <a:noFill/>
    </a:ln>
    <a:effectLst/>
  </c:spPr>
  <c:txPr>
    <a:bodyPr/>
    <a:lstStyle/>
    <a:p>
      <a:pPr>
        <a:defRPr>
          <a:solidFill>
            <a:srgbClr val="002060"/>
          </a:solidFill>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58617445090157"/>
          <c:y val="9.1938620794460621E-2"/>
          <c:w val="0.86908228258476605"/>
          <c:h val="0.73827755483097157"/>
        </c:manualLayout>
      </c:layout>
      <c:barChart>
        <c:barDir val="col"/>
        <c:grouping val="clustered"/>
        <c:varyColors val="0"/>
        <c:ser>
          <c:idx val="0"/>
          <c:order val="0"/>
          <c:tx>
            <c:strRef>
              <c:f>'variación por categorías'!$Z$1</c:f>
              <c:strCache>
                <c:ptCount val="1"/>
                <c:pt idx="0">
                  <c:v>Total 
Comercio</c:v>
                </c:pt>
              </c:strCache>
            </c:strRef>
          </c:tx>
          <c:spPr>
            <a:solidFill>
              <a:schemeClr val="accent2">
                <a:lumMod val="60000"/>
                <a:lumOff val="40000"/>
              </a:schemeClr>
            </a:solidFill>
            <a:ln w="25400">
              <a:noFill/>
            </a:ln>
          </c:spPr>
          <c:invertIfNegative val="0"/>
          <c:dPt>
            <c:idx val="2"/>
            <c:invertIfNegative val="0"/>
            <c:bubble3D val="0"/>
            <c:spPr>
              <a:solidFill>
                <a:srgbClr val="1F2569"/>
              </a:solidFill>
              <a:ln w="25400">
                <a:noFill/>
              </a:ln>
            </c:spPr>
          </c:dPt>
          <c:dPt>
            <c:idx val="7"/>
            <c:invertIfNegative val="0"/>
            <c:bubble3D val="0"/>
            <c:spPr>
              <a:solidFill>
                <a:srgbClr val="1F2569"/>
              </a:solidFill>
              <a:ln w="25400">
                <a:noFill/>
              </a:ln>
            </c:spPr>
          </c:dPt>
          <c:dPt>
            <c:idx val="8"/>
            <c:invertIfNegative val="0"/>
            <c:bubble3D val="0"/>
            <c:spPr>
              <a:solidFill>
                <a:srgbClr val="1F2569"/>
              </a:solidFill>
              <a:ln w="25400">
                <a:noFill/>
              </a:ln>
            </c:spPr>
          </c:dPt>
          <c:dPt>
            <c:idx val="10"/>
            <c:invertIfNegative val="0"/>
            <c:bubble3D val="0"/>
            <c:spPr>
              <a:solidFill>
                <a:srgbClr val="1F2569"/>
              </a:solidFill>
              <a:ln w="25400">
                <a:noFill/>
              </a:ln>
            </c:spPr>
          </c:dPt>
          <c:dPt>
            <c:idx val="11"/>
            <c:invertIfNegative val="0"/>
            <c:bubble3D val="0"/>
            <c:spPr>
              <a:solidFill>
                <a:srgbClr val="1F2569"/>
              </a:solidFill>
              <a:ln w="25400">
                <a:noFill/>
              </a:ln>
            </c:spPr>
          </c:dPt>
          <c:dPt>
            <c:idx val="12"/>
            <c:invertIfNegative val="0"/>
            <c:bubble3D val="0"/>
            <c:spPr>
              <a:solidFill>
                <a:srgbClr val="1F2569"/>
              </a:solidFill>
              <a:ln w="25400">
                <a:noFill/>
              </a:ln>
            </c:spPr>
          </c:dPt>
          <c:dLbls>
            <c:dLbl>
              <c:idx val="12"/>
              <c:numFmt formatCode="0.0%" sourceLinked="0"/>
              <c:spPr>
                <a:noFill/>
                <a:ln w="25400">
                  <a:noFill/>
                </a:ln>
              </c:spPr>
              <c:txPr>
                <a:bodyPr anchorCtr="0"/>
                <a:lstStyle/>
                <a:p>
                  <a:pPr algn="ctr" rtl="0">
                    <a:defRPr lang="en-US" sz="1600" b="0" i="0" u="none" strike="noStrike" kern="1200" baseline="0">
                      <a:solidFill>
                        <a:srgbClr val="002060"/>
                      </a:solidFill>
                      <a:latin typeface="Calibri"/>
                      <a:ea typeface="Calibri"/>
                      <a:cs typeface="Calibri"/>
                    </a:defRPr>
                  </a:pPr>
                  <a:endParaRPr lang="es-ES"/>
                </a:p>
              </c:txPr>
              <c:showLegendKey val="0"/>
              <c:showVal val="1"/>
              <c:showCatName val="0"/>
              <c:showSerName val="0"/>
              <c:showPercent val="0"/>
              <c:showBubbleSize val="0"/>
            </c:dLbl>
            <c:dLbl>
              <c:idx val="13"/>
              <c:layout>
                <c:manualLayout>
                  <c:x val="-2.1069585854908401E-16"/>
                  <c:y val="7.1248376162385496E-2"/>
                </c:manualLayout>
              </c:layout>
              <c:numFmt formatCode="0.0%" sourceLinked="0"/>
              <c:spPr>
                <a:noFill/>
                <a:ln w="25400">
                  <a:noFill/>
                </a:ln>
              </c:spPr>
              <c:txPr>
                <a:bodyPr wrap="square" lIns="38100" tIns="19050" rIns="38100" bIns="19050" anchor="ctr" anchorCtr="0">
                  <a:spAutoFit/>
                </a:bodyPr>
                <a:lstStyle/>
                <a:p>
                  <a:pPr algn="ctr" rtl="0">
                    <a:defRPr lang="es-ES" sz="1600" b="0" i="0" u="none" strike="noStrike" kern="1200" baseline="0">
                      <a:solidFill>
                        <a:srgbClr val="1F2569"/>
                      </a:solidFill>
                      <a:latin typeface="Calibri"/>
                      <a:ea typeface="Calibri"/>
                      <a:cs typeface="Calibri"/>
                    </a:defRPr>
                  </a:pPr>
                  <a:endParaRPr lang="es-ES"/>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8ECF-494E-B36F-7BF332245FCF}"/>
                </c:ext>
                <c:ext xmlns:c15="http://schemas.microsoft.com/office/drawing/2012/chart" uri="{CE6537A1-D6FC-4f65-9D91-7224C49458BB}">
                  <c15:layout/>
                </c:ext>
              </c:extLst>
            </c:dLbl>
            <c:dLbl>
              <c:idx val="14"/>
              <c:numFmt formatCode="0.0%" sourceLinked="0"/>
              <c:spPr>
                <a:noFill/>
                <a:ln w="25400">
                  <a:noFill/>
                </a:ln>
              </c:spPr>
              <c:txPr>
                <a:bodyPr wrap="square" lIns="38100" tIns="19050" rIns="38100" bIns="19050" anchor="ctr">
                  <a:spAutoFit/>
                </a:bodyPr>
                <a:lstStyle/>
                <a:p>
                  <a:pPr>
                    <a:defRPr sz="2400" b="1">
                      <a:solidFill>
                        <a:schemeClr val="accent6">
                          <a:lumMod val="75000"/>
                        </a:schemeClr>
                      </a:solidFill>
                    </a:defRPr>
                  </a:pPr>
                  <a:endParaRPr lang="es-ES"/>
                </a:p>
              </c:txPr>
              <c:showLegendKey val="0"/>
              <c:showVal val="1"/>
              <c:showCatName val="0"/>
              <c:showSerName val="0"/>
              <c:showPercent val="0"/>
              <c:showBubbleSize val="0"/>
            </c:dLbl>
            <c:numFmt formatCode="0.0%" sourceLinked="0"/>
            <c:spPr>
              <a:noFill/>
              <a:ln w="25400">
                <a:noFill/>
              </a:ln>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trendline>
            <c:spPr>
              <a:ln w="38100">
                <a:solidFill>
                  <a:schemeClr val="accent6">
                    <a:lumMod val="75000"/>
                  </a:schemeClr>
                </a:solidFill>
                <a:prstDash val="sysDot"/>
              </a:ln>
            </c:spPr>
            <c:trendlineType val="movingAvg"/>
            <c:period val="2"/>
            <c:dispRSqr val="0"/>
            <c:dispEq val="0"/>
          </c:trendline>
          <c:cat>
            <c:strRef>
              <c:f>'variación por categorías'!$A$5:$A$19</c:f>
              <c:strCache>
                <c:ptCount val="15"/>
                <c:pt idx="0">
                  <c:v>2020 I</c:v>
                </c:pt>
                <c:pt idx="1">
                  <c:v>2020 II</c:v>
                </c:pt>
                <c:pt idx="2">
                  <c:v>2020 III</c:v>
                </c:pt>
                <c:pt idx="3">
                  <c:v>2020 IV</c:v>
                </c:pt>
                <c:pt idx="4">
                  <c:v>2021 I</c:v>
                </c:pt>
                <c:pt idx="5">
                  <c:v>2021 II</c:v>
                </c:pt>
                <c:pt idx="6">
                  <c:v>2021 III</c:v>
                </c:pt>
                <c:pt idx="7">
                  <c:v>2021 IV</c:v>
                </c:pt>
                <c:pt idx="8">
                  <c:v>2022 I</c:v>
                </c:pt>
                <c:pt idx="9">
                  <c:v>2022 II</c:v>
                </c:pt>
                <c:pt idx="10">
                  <c:v>2022 III</c:v>
                </c:pt>
                <c:pt idx="11">
                  <c:v>2022 IV</c:v>
                </c:pt>
                <c:pt idx="12">
                  <c:v>2023 I</c:v>
                </c:pt>
                <c:pt idx="13">
                  <c:v>2023 II</c:v>
                </c:pt>
                <c:pt idx="14">
                  <c:v>2023 III</c:v>
                </c:pt>
              </c:strCache>
            </c:strRef>
          </c:cat>
          <c:val>
            <c:numRef>
              <c:f>'variación por categorías'!$Z$5:$Z$19</c:f>
              <c:numCache>
                <c:formatCode>#,#00%</c:formatCode>
                <c:ptCount val="15"/>
                <c:pt idx="0">
                  <c:v>-7.0000000000000001E-3</c:v>
                </c:pt>
                <c:pt idx="1">
                  <c:v>-8.9999999999999993E-3</c:v>
                </c:pt>
                <c:pt idx="2">
                  <c:v>1.2999999999999999E-2</c:v>
                </c:pt>
                <c:pt idx="3">
                  <c:v>-2.1000000000000001E-2</c:v>
                </c:pt>
                <c:pt idx="4">
                  <c:v>-0.10100000000000001</c:v>
                </c:pt>
                <c:pt idx="5">
                  <c:v>-0.03</c:v>
                </c:pt>
                <c:pt idx="6">
                  <c:v>-8.0000000000000002E-3</c:v>
                </c:pt>
                <c:pt idx="7">
                  <c:v>3.5999999999999997E-2</c:v>
                </c:pt>
                <c:pt idx="8">
                  <c:v>7.0000000000000001E-3</c:v>
                </c:pt>
                <c:pt idx="9">
                  <c:v>-5.2999999999999999E-2</c:v>
                </c:pt>
                <c:pt idx="10">
                  <c:v>0.01</c:v>
                </c:pt>
                <c:pt idx="11">
                  <c:v>8.9999999999999993E-3</c:v>
                </c:pt>
                <c:pt idx="12">
                  <c:v>1.7000000000000001E-2</c:v>
                </c:pt>
                <c:pt idx="13">
                  <c:v>0</c:v>
                </c:pt>
                <c:pt idx="14">
                  <c:v>-2.4E-2</c:v>
                </c:pt>
              </c:numCache>
            </c:numRef>
          </c:val>
          <c:extLst xmlns:c16r2="http://schemas.microsoft.com/office/drawing/2015/06/chart">
            <c:ext xmlns:c16="http://schemas.microsoft.com/office/drawing/2014/chart" uri="{C3380CC4-5D6E-409C-BE32-E72D297353CC}">
              <c16:uniqueId val="{00000002-8ECF-494E-B36F-7BF332245FCF}"/>
            </c:ext>
          </c:extLst>
        </c:ser>
        <c:dLbls>
          <c:showLegendKey val="0"/>
          <c:showVal val="0"/>
          <c:showCatName val="0"/>
          <c:showSerName val="0"/>
          <c:showPercent val="0"/>
          <c:showBubbleSize val="0"/>
        </c:dLbls>
        <c:gapWidth val="50"/>
        <c:axId val="-1168308912"/>
        <c:axId val="-819060704"/>
      </c:barChart>
      <c:catAx>
        <c:axId val="-1168308912"/>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a:pPr>
            <a:endParaRPr lang="es-ES"/>
          </a:p>
        </c:txPr>
        <c:crossAx val="-819060704"/>
        <c:crosses val="autoZero"/>
        <c:auto val="1"/>
        <c:lblAlgn val="ctr"/>
        <c:lblOffset val="100"/>
        <c:noMultiLvlLbl val="0"/>
      </c:catAx>
      <c:valAx>
        <c:axId val="-819060704"/>
        <c:scaling>
          <c:orientation val="minMax"/>
        </c:scaling>
        <c:delete val="0"/>
        <c:axPos val="l"/>
        <c:numFmt formatCode="0.0%" sourceLinked="0"/>
        <c:majorTickMark val="none"/>
        <c:minorTickMark val="none"/>
        <c:tickLblPos val="nextTo"/>
        <c:txPr>
          <a:bodyPr rot="0" vert="horz"/>
          <a:lstStyle/>
          <a:p>
            <a:pPr>
              <a:defRPr/>
            </a:pPr>
            <a:endParaRPr lang="es-ES"/>
          </a:p>
        </c:txPr>
        <c:crossAx val="-1168308912"/>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95478601897522"/>
          <c:y val="0"/>
          <c:w val="0.86354042984179513"/>
          <c:h val="0.93939014617020711"/>
        </c:manualLayout>
      </c:layout>
      <c:barChart>
        <c:barDir val="bar"/>
        <c:grouping val="stacked"/>
        <c:varyColors val="0"/>
        <c:ser>
          <c:idx val="0"/>
          <c:order val="0"/>
          <c:tx>
            <c:v>Montevideo</c:v>
          </c:tx>
          <c:spPr>
            <a:solidFill>
              <a:srgbClr val="1F256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dLblPos val="ctr"/>
            <c:showLegendKey val="0"/>
            <c:showVal val="1"/>
            <c:showCatName val="0"/>
            <c:showSerName val="0"/>
            <c:showPercent val="0"/>
            <c:showBubbleSize val="0"/>
            <c:separator>; </c:separator>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'variación por categorías'!$A$17:$A$19</c:f>
              <c:strCache>
                <c:ptCount val="3"/>
                <c:pt idx="0">
                  <c:v>2023 I</c:v>
                </c:pt>
                <c:pt idx="1">
                  <c:v>2023 II</c:v>
                </c:pt>
                <c:pt idx="2">
                  <c:v>2023 III</c:v>
                </c:pt>
              </c:strCache>
            </c:strRef>
          </c:cat>
          <c:val>
            <c:numRef>
              <c:f>'variación por categorías'!$B$17:$B$19</c:f>
              <c:numCache>
                <c:formatCode>0.0%</c:formatCode>
                <c:ptCount val="3"/>
                <c:pt idx="0">
                  <c:v>1.4E-2</c:v>
                </c:pt>
                <c:pt idx="1">
                  <c:v>1.2999999999999999E-2</c:v>
                </c:pt>
                <c:pt idx="2">
                  <c:v>-2.5999999999999999E-2</c:v>
                </c:pt>
              </c:numCache>
            </c:numRef>
          </c:val>
        </c:ser>
        <c:ser>
          <c:idx val="1"/>
          <c:order val="1"/>
          <c:tx>
            <c:v>Interior</c:v>
          </c:tx>
          <c:spPr>
            <a:solidFill>
              <a:schemeClr val="accent6">
                <a:lumMod val="75000"/>
              </a:schemeClr>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mn-lt"/>
                    <a:ea typeface="+mn-ea"/>
                    <a:cs typeface="+mn-cs"/>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'variación por categorías'!$A$17:$A$19</c:f>
              <c:strCache>
                <c:ptCount val="3"/>
                <c:pt idx="0">
                  <c:v>2023 I</c:v>
                </c:pt>
                <c:pt idx="1">
                  <c:v>2023 II</c:v>
                </c:pt>
                <c:pt idx="2">
                  <c:v>2023 III</c:v>
                </c:pt>
              </c:strCache>
            </c:strRef>
          </c:cat>
          <c:val>
            <c:numRef>
              <c:f>'variación por categorías'!$C$17:$C$19</c:f>
              <c:numCache>
                <c:formatCode>0.0%</c:formatCode>
                <c:ptCount val="3"/>
                <c:pt idx="0">
                  <c:v>2.1999999999999999E-2</c:v>
                </c:pt>
                <c:pt idx="1">
                  <c:v>-4.9000000000000002E-2</c:v>
                </c:pt>
                <c:pt idx="2">
                  <c:v>-1.6E-2</c:v>
                </c:pt>
              </c:numCache>
            </c:numRef>
          </c:val>
        </c:ser>
        <c:dLbls>
          <c:dLblPos val="ctr"/>
          <c:showLegendKey val="0"/>
          <c:showVal val="1"/>
          <c:showCatName val="0"/>
          <c:showSerName val="0"/>
          <c:showPercent val="0"/>
          <c:showBubbleSize val="0"/>
        </c:dLbls>
        <c:gapWidth val="150"/>
        <c:overlap val="100"/>
        <c:axId val="-819049280"/>
        <c:axId val="-819052544"/>
      </c:barChart>
      <c:catAx>
        <c:axId val="-819049280"/>
        <c:scaling>
          <c:orientation val="minMax"/>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19052544"/>
        <c:crosses val="autoZero"/>
        <c:auto val="1"/>
        <c:lblAlgn val="ctr"/>
        <c:lblOffset val="100"/>
        <c:noMultiLvlLbl val="0"/>
      </c:catAx>
      <c:valAx>
        <c:axId val="-819052544"/>
        <c:scaling>
          <c:orientation val="minMax"/>
        </c:scaling>
        <c:delete val="0"/>
        <c:axPos val="b"/>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1F2569"/>
                </a:solidFill>
                <a:latin typeface="+mn-lt"/>
                <a:ea typeface="+mn-ea"/>
                <a:cs typeface="+mn-cs"/>
              </a:defRPr>
            </a:pPr>
            <a:endParaRPr lang="es-ES"/>
          </a:p>
        </c:txPr>
        <c:crossAx val="-819049280"/>
        <c:crosses val="autoZero"/>
        <c:crossBetween val="between"/>
      </c:valAx>
      <c:spPr>
        <a:noFill/>
        <a:ln>
          <a:noFill/>
        </a:ln>
        <a:effectLst/>
      </c:spPr>
    </c:plotArea>
    <c:legend>
      <c:legendPos val="r"/>
      <c:layout>
        <c:manualLayout>
          <c:xMode val="edge"/>
          <c:yMode val="edge"/>
          <c:x val="0.7292863356115532"/>
          <c:y val="0.30330777439120571"/>
          <c:w val="0.25397044914795491"/>
          <c:h val="0.16998649938730048"/>
        </c:manualLayout>
      </c:layout>
      <c:overlay val="0"/>
      <c:spPr>
        <a:noFill/>
        <a:ln>
          <a:noFill/>
        </a:ln>
        <a:effectLst/>
      </c:spPr>
      <c:txPr>
        <a:bodyPr rot="0" spcFirstLastPara="1" vertOverflow="ellipsis" vert="horz" wrap="square" anchor="ctr" anchorCtr="1"/>
        <a:lstStyle/>
        <a:p>
          <a:pPr>
            <a:defRPr sz="2400" b="0" i="0" u="none" strike="noStrike" kern="1200" baseline="0">
              <a:solidFill>
                <a:srgbClr val="1F2569"/>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66192711270577"/>
          <c:y val="0.13789191943337775"/>
          <c:w val="0.87133802939121907"/>
          <c:h val="0.68798454359871686"/>
        </c:manualLayout>
      </c:layout>
      <c:barChart>
        <c:barDir val="col"/>
        <c:grouping val="clustered"/>
        <c:varyColors val="0"/>
        <c:ser>
          <c:idx val="0"/>
          <c:order val="0"/>
          <c:spPr>
            <a:solidFill>
              <a:schemeClr val="accent2">
                <a:lumMod val="60000"/>
                <a:lumOff val="40000"/>
              </a:schemeClr>
            </a:solidFill>
            <a:ln w="25400">
              <a:noFill/>
            </a:ln>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Pt>
            <c:idx val="6"/>
            <c:invertIfNegative val="0"/>
            <c:bubble3D val="0"/>
          </c:dPt>
          <c:dPt>
            <c:idx val="8"/>
            <c:invertIfNegative val="0"/>
            <c:bubble3D val="0"/>
          </c:dPt>
          <c:dPt>
            <c:idx val="9"/>
            <c:invertIfNegative val="0"/>
            <c:bubble3D val="0"/>
          </c:dPt>
          <c:dPt>
            <c:idx val="10"/>
            <c:invertIfNegative val="0"/>
            <c:bubble3D val="0"/>
          </c:dPt>
          <c:dPt>
            <c:idx val="11"/>
            <c:invertIfNegative val="0"/>
            <c:bubble3D val="0"/>
          </c:dPt>
          <c:dPt>
            <c:idx val="12"/>
            <c:invertIfNegative val="0"/>
            <c:bubble3D val="0"/>
          </c:dPt>
          <c:dPt>
            <c:idx val="13"/>
            <c:invertIfNegative val="0"/>
            <c:bubble3D val="0"/>
          </c:dPt>
          <c:dPt>
            <c:idx val="14"/>
            <c:invertIfNegative val="0"/>
            <c:bubble3D val="0"/>
          </c:dPt>
          <c:dPt>
            <c:idx val="15"/>
            <c:invertIfNegative val="0"/>
            <c:bubble3D val="0"/>
          </c:dPt>
          <c:dLbls>
            <c:dLbl>
              <c:idx val="12"/>
              <c:layout>
                <c:manualLayout>
                  <c:x val="-2.2558026971940125E-3"/>
                  <c:y val="-4.3336824105834525E-2"/>
                </c:manualLayout>
              </c:layout>
              <c:numFmt formatCode="0.0%" sourceLinked="0"/>
              <c:spPr>
                <a:noFill/>
                <a:ln w="25400">
                  <a:noFill/>
                </a:ln>
              </c:spPr>
              <c:txPr>
                <a:bodyPr/>
                <a:lstStyle/>
                <a:p>
                  <a:pPr>
                    <a:defRPr sz="2000" b="1"/>
                  </a:pPr>
                  <a:endParaRPr lang="es-ES"/>
                </a:p>
              </c:txPr>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w="25400">
                <a:noFill/>
              </a:ln>
            </c:spPr>
            <c:txPr>
              <a:bodyPr wrap="square" lIns="38100" tIns="19050" rIns="38100" bIns="19050" anchor="ctr">
                <a:spAutoFit/>
              </a:bodyPr>
              <a:lstStyle/>
              <a:p>
                <a:pPr>
                  <a:defRPr sz="2000" b="1"/>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'variación por rubro'!$A$66:$A$72</c:f>
              <c:strCache>
                <c:ptCount val="7"/>
                <c:pt idx="0">
                  <c:v>2022 I</c:v>
                </c:pt>
                <c:pt idx="1">
                  <c:v>2022 II</c:v>
                </c:pt>
                <c:pt idx="2">
                  <c:v>2022 III</c:v>
                </c:pt>
                <c:pt idx="3">
                  <c:v>2022 IV</c:v>
                </c:pt>
                <c:pt idx="4">
                  <c:v>2023 I</c:v>
                </c:pt>
                <c:pt idx="5">
                  <c:v>2023 II</c:v>
                </c:pt>
                <c:pt idx="6">
                  <c:v>2023 III</c:v>
                </c:pt>
              </c:strCache>
            </c:strRef>
          </c:cat>
          <c:val>
            <c:numRef>
              <c:f>'variación por rubro'!$C$66:$C$72</c:f>
              <c:numCache>
                <c:formatCode>#,#00%</c:formatCode>
                <c:ptCount val="7"/>
                <c:pt idx="0">
                  <c:v>-0.05</c:v>
                </c:pt>
                <c:pt idx="1">
                  <c:v>-0.109</c:v>
                </c:pt>
                <c:pt idx="2">
                  <c:v>-7.2999999999999995E-2</c:v>
                </c:pt>
                <c:pt idx="3">
                  <c:v>-5.7000000000000002E-2</c:v>
                </c:pt>
                <c:pt idx="4">
                  <c:v>-5.5E-2</c:v>
                </c:pt>
                <c:pt idx="5">
                  <c:v>-5.6000000000000001E-2</c:v>
                </c:pt>
                <c:pt idx="6">
                  <c:v>-3.5000000000000003E-2</c:v>
                </c:pt>
              </c:numCache>
            </c:numRef>
          </c:val>
        </c:ser>
        <c:dLbls>
          <c:showLegendKey val="0"/>
          <c:showVal val="0"/>
          <c:showCatName val="0"/>
          <c:showSerName val="0"/>
          <c:showPercent val="0"/>
          <c:showBubbleSize val="0"/>
        </c:dLbls>
        <c:gapWidth val="50"/>
        <c:axId val="-819052000"/>
        <c:axId val="-819059072"/>
      </c:barChart>
      <c:catAx>
        <c:axId val="-819052000"/>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5400000" vert="horz"/>
          <a:lstStyle/>
          <a:p>
            <a:pPr>
              <a:defRPr sz="1600"/>
            </a:pPr>
            <a:endParaRPr lang="es-ES"/>
          </a:p>
        </c:txPr>
        <c:crossAx val="-819059072"/>
        <c:crosses val="autoZero"/>
        <c:auto val="1"/>
        <c:lblAlgn val="ctr"/>
        <c:lblOffset val="100"/>
        <c:noMultiLvlLbl val="0"/>
      </c:catAx>
      <c:valAx>
        <c:axId val="-819059072"/>
        <c:scaling>
          <c:orientation val="minMax"/>
        </c:scaling>
        <c:delete val="0"/>
        <c:axPos val="l"/>
        <c:numFmt formatCode="0.0%" sourceLinked="0"/>
        <c:majorTickMark val="none"/>
        <c:minorTickMark val="none"/>
        <c:tickLblPos val="nextTo"/>
        <c:spPr>
          <a:ln w="9525">
            <a:solidFill>
              <a:schemeClr val="tx1"/>
            </a:solidFill>
          </a:ln>
        </c:spPr>
        <c:txPr>
          <a:bodyPr rot="0" vert="horz"/>
          <a:lstStyle/>
          <a:p>
            <a:pPr>
              <a:defRPr sz="1600"/>
            </a:pPr>
            <a:endParaRPr lang="es-ES"/>
          </a:p>
        </c:txPr>
        <c:crossAx val="-81905200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600" b="0" i="0" u="none" strike="noStrike" baseline="0">
          <a:solidFill>
            <a:srgbClr val="002060"/>
          </a:solidFill>
          <a:latin typeface="Calibri"/>
          <a:ea typeface="Calibri"/>
          <a:cs typeface="Calibri"/>
        </a:defRPr>
      </a:pPr>
      <a:endParaRPr lang="es-E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3" y="3"/>
            <a:ext cx="2945659" cy="498055"/>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50446" y="3"/>
            <a:ext cx="2945659" cy="498055"/>
          </a:xfrm>
          <a:prstGeom prst="rect">
            <a:avLst/>
          </a:prstGeom>
        </p:spPr>
        <p:txBody>
          <a:bodyPr vert="horz" lIns="91440" tIns="45720" rIns="91440" bIns="45720" rtlCol="0"/>
          <a:lstStyle>
            <a:lvl1pPr algn="r">
              <a:defRPr sz="1200"/>
            </a:lvl1pPr>
          </a:lstStyle>
          <a:p>
            <a:fld id="{11CDECED-9E5B-4E4F-A24F-EA9F25EC6C77}" type="datetimeFigureOut">
              <a:rPr lang="es-ES" smtClean="0"/>
              <a:t>06/12/2023</a:t>
            </a:fld>
            <a:endParaRPr lang="es-ES"/>
          </a:p>
        </p:txBody>
      </p:sp>
      <p:sp>
        <p:nvSpPr>
          <p:cNvPr id="4" name="Marcador de pie de página 3"/>
          <p:cNvSpPr>
            <a:spLocks noGrp="1"/>
          </p:cNvSpPr>
          <p:nvPr>
            <p:ph type="ftr" sz="quarter" idx="2"/>
          </p:nvPr>
        </p:nvSpPr>
        <p:spPr>
          <a:xfrm>
            <a:off x="3" y="9428584"/>
            <a:ext cx="2945659" cy="498055"/>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50446" y="9428584"/>
            <a:ext cx="2945659" cy="498055"/>
          </a:xfrm>
          <a:prstGeom prst="rect">
            <a:avLst/>
          </a:prstGeom>
        </p:spPr>
        <p:txBody>
          <a:bodyPr vert="horz" lIns="91440" tIns="45720" rIns="91440" bIns="45720" rtlCol="0" anchor="b"/>
          <a:lstStyle>
            <a:lvl1pPr algn="r">
              <a:defRPr sz="1200"/>
            </a:lvl1pPr>
          </a:lstStyle>
          <a:p>
            <a:fld id="{EBCC573B-AF50-4896-82E3-C7825A3DF5E5}" type="slidenum">
              <a:rPr lang="es-ES" smtClean="0"/>
              <a:t>‹Nº›</a:t>
            </a:fld>
            <a:endParaRPr lang="es-ES"/>
          </a:p>
        </p:txBody>
      </p:sp>
    </p:spTree>
    <p:extLst>
      <p:ext uri="{BB962C8B-B14F-4D97-AF65-F5344CB8AC3E}">
        <p14:creationId xmlns:p14="http://schemas.microsoft.com/office/powerpoint/2010/main" val="8100180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5"/>
            <a:ext cx="3927546" cy="372249"/>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34449" y="5"/>
            <a:ext cx="3927546" cy="372249"/>
          </a:xfrm>
          <a:prstGeom prst="rect">
            <a:avLst/>
          </a:prstGeom>
        </p:spPr>
        <p:txBody>
          <a:bodyPr vert="horz" lIns="91440" tIns="45720" rIns="91440" bIns="45720" rtlCol="0"/>
          <a:lstStyle>
            <a:lvl1pPr algn="r">
              <a:defRPr sz="1200"/>
            </a:lvl1pPr>
          </a:lstStyle>
          <a:p>
            <a:fld id="{B7268E1E-0E44-426D-905E-8AD9B19D2182}" type="datetimeFigureOut">
              <a:rPr lang="cs-CZ" smtClean="0"/>
              <a:t>06.12.2023</a:t>
            </a:fld>
            <a:endParaRPr lang="cs-CZ"/>
          </a:p>
        </p:txBody>
      </p:sp>
      <p:sp>
        <p:nvSpPr>
          <p:cNvPr id="4" name="Slide Image Placeholder 3"/>
          <p:cNvSpPr>
            <a:spLocks noGrp="1" noRot="1" noChangeAspect="1"/>
          </p:cNvSpPr>
          <p:nvPr>
            <p:ph type="sldImg" idx="2"/>
          </p:nvPr>
        </p:nvSpPr>
        <p:spPr>
          <a:xfrm>
            <a:off x="2054225" y="555625"/>
            <a:ext cx="4954588" cy="278765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06360" y="3529473"/>
            <a:ext cx="7250853" cy="334507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7058944"/>
            <a:ext cx="3927546" cy="370526"/>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34449" y="7058944"/>
            <a:ext cx="3927546" cy="370526"/>
          </a:xfrm>
          <a:prstGeom prst="rect">
            <a:avLst/>
          </a:prstGeom>
        </p:spPr>
        <p:txBody>
          <a:bodyPr vert="horz" lIns="91440" tIns="45720" rIns="91440" bIns="45720" rtlCol="0" anchor="b"/>
          <a:lstStyle>
            <a:lvl1pPr algn="r">
              <a:defRPr sz="1200"/>
            </a:lvl1pPr>
          </a:lstStyle>
          <a:p>
            <a:fld id="{871B2431-D351-4C6E-A3CF-9DFAC0E3E050}" type="slidenum">
              <a:rPr lang="cs-CZ" smtClean="0"/>
              <a:t>‹Nº›</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a:t>
            </a:fld>
            <a:endParaRPr lang="cs-CZ"/>
          </a:p>
        </p:txBody>
      </p:sp>
    </p:spTree>
    <p:extLst>
      <p:ext uri="{BB962C8B-B14F-4D97-AF65-F5344CB8AC3E}">
        <p14:creationId xmlns:p14="http://schemas.microsoft.com/office/powerpoint/2010/main" val="2303627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dirty="0" smtClean="0">
                <a:solidFill>
                  <a:schemeClr val="tx1"/>
                </a:solidFill>
              </a:rPr>
              <a:t>Asimismo, se mostraron positivas frente al nivel de facturación para el cuarto trimestre de 2023, ya que el 34% estableció que proyecta un aumento en los niveles de facturación. </a:t>
            </a:r>
            <a:endParaRPr lang="es-ES" sz="1200" dirty="0" smtClean="0">
              <a:solidFill>
                <a:prstClr val="black">
                  <a:lumMod val="75000"/>
                  <a:lumOff val="25000"/>
                </a:prst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10</a:t>
            </a:fld>
            <a:endParaRPr lang="cs-CZ"/>
          </a:p>
        </p:txBody>
      </p:sp>
    </p:spTree>
    <p:extLst>
      <p:ext uri="{BB962C8B-B14F-4D97-AF65-F5344CB8AC3E}">
        <p14:creationId xmlns:p14="http://schemas.microsoft.com/office/powerpoint/2010/main" val="2994669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smtClean="0">
                <a:ln>
                  <a:noFill/>
                </a:ln>
                <a:solidFill>
                  <a:prstClr val="black"/>
                </a:solidFill>
                <a:effectLst/>
                <a:uLnTx/>
                <a:uFillTx/>
                <a:latin typeface="Calibri Light"/>
                <a:ea typeface="+mn-ea"/>
                <a:cs typeface="+mn-cs"/>
              </a:rPr>
              <a:t>Índice de Difusión para Electrodomésticos: </a:t>
            </a:r>
            <a:r>
              <a:rPr lang="es-ES" sz="1200" dirty="0" smtClean="0">
                <a:solidFill>
                  <a:schemeClr val="tx1"/>
                </a:solidFill>
              </a:rPr>
              <a:t>El índice de difusión para las 35 empresas se ubicó en 24%, es decir que 8 de las 35 empresas </a:t>
            </a: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r>
              <a:rPr lang="es-UY" dirty="0" smtClean="0"/>
              <a:t>Para el caso de los muebles</a:t>
            </a:r>
            <a:r>
              <a:rPr lang="es-UY" baseline="0" dirty="0" smtClean="0"/>
              <a:t> y accesorios del hogar, a pesar de este contexto de caída, el </a:t>
            </a:r>
            <a:r>
              <a:rPr lang="es-UY" baseline="0" dirty="0" err="1" smtClean="0"/>
              <a:t>Indice</a:t>
            </a:r>
            <a:r>
              <a:rPr lang="es-UY" baseline="0" dirty="0" smtClean="0"/>
              <a:t> de Difusión está en 50% mejorando respecto a los registros previos, y además cuando se consulta respecto a los niveles de rentabilidad en relación al período anterior mientras que un 38% manifiestan que están peor o mucho peor, un 48% establece que están mejor.</a:t>
            </a:r>
          </a:p>
          <a:p>
            <a:endParaRPr lang="es-UY"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UY" dirty="0" smtClean="0"/>
              <a:t>Para el caso de ópticas</a:t>
            </a:r>
            <a:r>
              <a:rPr lang="es-UY" baseline="0" dirty="0" smtClean="0"/>
              <a:t> mejora el índice de difusión que el trimestre anterior había sido de 14%, y ahora pasa a un 30% que si bien es bajo mejora respecto al escenario anterior. De todas formas son muestra pesimistas para el cierre del año: </a:t>
            </a:r>
            <a:r>
              <a:rPr lang="es-ES" sz="1200" dirty="0" smtClean="0">
                <a:solidFill>
                  <a:schemeClr val="tx1"/>
                </a:solidFill>
              </a:rPr>
              <a:t>Asimismo, se mostraron algo negativas frente al nivel de facturación para el cuarto trimestre de 2023, ya que sólo  el 15% estableció que proyecta un aumento en los niveles de facturación. </a:t>
            </a:r>
            <a:endParaRPr lang="es-ES" sz="1200" dirty="0" smtClean="0">
              <a:solidFill>
                <a:prstClr val="black">
                  <a:lumMod val="75000"/>
                  <a:lumOff val="25000"/>
                </a:prstClr>
              </a:solidFill>
            </a:endParaRPr>
          </a:p>
          <a:p>
            <a:endParaRPr lang="es-UY" baseline="0" dirty="0" smtClean="0"/>
          </a:p>
          <a:p>
            <a:endParaRPr lang="es-UY" baseline="0" dirty="0" smtClean="0"/>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11</a:t>
            </a:fld>
            <a:endParaRPr lang="cs-CZ"/>
          </a:p>
        </p:txBody>
      </p:sp>
    </p:spTree>
    <p:extLst>
      <p:ext uri="{BB962C8B-B14F-4D97-AF65-F5344CB8AC3E}">
        <p14:creationId xmlns:p14="http://schemas.microsoft.com/office/powerpoint/2010/main" val="1255049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algn="just"/>
            <a:r>
              <a:rPr lang="es-UY" sz="1200" dirty="0" smtClean="0">
                <a:solidFill>
                  <a:schemeClr val="tx1"/>
                </a:solidFill>
              </a:rPr>
              <a:t>Para el caso de Supermercados</a:t>
            </a:r>
            <a:r>
              <a:rPr lang="es-UY" sz="1200" baseline="0" dirty="0" smtClean="0">
                <a:solidFill>
                  <a:schemeClr val="tx1"/>
                </a:solidFill>
              </a:rPr>
              <a:t> por segundo trimestre consecutivo cae su índice de difusión, en el entorno del 20%, había comenzado el año con un valor de 40%.</a:t>
            </a:r>
          </a:p>
          <a:p>
            <a:pPr algn="just"/>
            <a:endParaRPr lang="es-UY" sz="1200" baseline="0" dirty="0" smtClean="0">
              <a:solidFill>
                <a:schemeClr val="tx1"/>
              </a:solidFill>
            </a:endParaRPr>
          </a:p>
          <a:p>
            <a:pPr algn="just"/>
            <a:r>
              <a:rPr lang="es-UY" sz="1200" baseline="0" dirty="0" smtClean="0">
                <a:solidFill>
                  <a:schemeClr val="tx1"/>
                </a:solidFill>
              </a:rPr>
              <a:t>Para el caso de </a:t>
            </a:r>
            <a:r>
              <a:rPr lang="es-UY" sz="1200" baseline="0" dirty="0" err="1" smtClean="0">
                <a:solidFill>
                  <a:schemeClr val="tx1"/>
                </a:solidFill>
              </a:rPr>
              <a:t>Minimercados</a:t>
            </a:r>
            <a:r>
              <a:rPr lang="es-UY" sz="1200" baseline="0" dirty="0" smtClean="0">
                <a:solidFill>
                  <a:schemeClr val="tx1"/>
                </a:solidFill>
              </a:rPr>
              <a:t> también se ubica en 24% pero en este caso ya venía en lo que va del año registrado guarismos bajos de ID. </a:t>
            </a:r>
          </a:p>
          <a:p>
            <a:pPr algn="just"/>
            <a:endParaRPr lang="es-UY" sz="1200" baseline="0" dirty="0" smtClean="0">
              <a:solidFill>
                <a:schemeClr val="tx1"/>
              </a:solidFill>
            </a:endParaRPr>
          </a:p>
          <a:p>
            <a:pPr algn="just"/>
            <a:endParaRPr lang="es-UY" sz="1200" baseline="0" dirty="0" smtClean="0">
              <a:solidFill>
                <a:schemeClr val="tx1"/>
              </a:solidFill>
            </a:endParaRPr>
          </a:p>
          <a:p>
            <a:pPr algn="just"/>
            <a:endParaRPr lang="es-UY" sz="1200" baseline="0" dirty="0" smtClean="0">
              <a:solidFill>
                <a:schemeClr val="tx1"/>
              </a:solidFill>
            </a:endParaRPr>
          </a:p>
          <a:p>
            <a:pPr algn="just"/>
            <a:endParaRPr lang="es-ES" sz="1200" dirty="0">
              <a:solidFill>
                <a:schemeClr val="tx1"/>
              </a:solidFill>
            </a:endParaRPr>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12</a:t>
            </a:fld>
            <a:endParaRPr lang="cs-CZ"/>
          </a:p>
        </p:txBody>
      </p:sp>
    </p:spTree>
    <p:extLst>
      <p:ext uri="{BB962C8B-B14F-4D97-AF65-F5344CB8AC3E}">
        <p14:creationId xmlns:p14="http://schemas.microsoft.com/office/powerpoint/2010/main" val="1472909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dirty="0" smtClean="0">
                <a:solidFill>
                  <a:schemeClr val="tx1"/>
                </a:solidFill>
              </a:rPr>
              <a:t>70 empresas del rubro Vehículos, repuestos automotores, combustible.</a:t>
            </a:r>
            <a:r>
              <a:rPr lang="es-ES" sz="1200" baseline="0"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smtClean="0">
                <a:ln>
                  <a:noFill/>
                </a:ln>
                <a:solidFill>
                  <a:schemeClr val="tx1"/>
                </a:solidFill>
                <a:effectLst/>
                <a:uLnTx/>
                <a:uFillTx/>
                <a:latin typeface="Calibri Light"/>
                <a:ea typeface="+mn-ea"/>
                <a:cs typeface="+mn-cs"/>
              </a:rPr>
              <a:t>No sólo presenta una tasa de crecimiento relevante, sino también su ID: </a:t>
            </a:r>
            <a:r>
              <a:rPr lang="es-ES" sz="1200" dirty="0" smtClean="0">
                <a:solidFill>
                  <a:schemeClr val="tx1"/>
                </a:solidFill>
              </a:rPr>
              <a:t>74%, es decir que 52 de las 70 empresas establecieron que sus ventas crecieron en el tercer trimestre. Este guarismo representa también una clara mejora respecto al registro del segundo trimestre de 2023. Y además</a:t>
            </a:r>
            <a:r>
              <a:rPr lang="es-ES" sz="1200" baseline="0" dirty="0" smtClean="0">
                <a:solidFill>
                  <a:schemeClr val="tx1"/>
                </a:solidFill>
              </a:rPr>
              <a:t> viene creciendo trimestre a trimestre.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UY" sz="1200" baseline="0" dirty="0" smtClean="0">
                <a:solidFill>
                  <a:schemeClr val="tx1"/>
                </a:solidFill>
              </a:rPr>
              <a:t>Asimismo las expectativas para el próximo trimestre y a un año son optimistas, con guarismos por encima del 40% que esperan escenarios de crecimiento.</a:t>
            </a:r>
          </a:p>
          <a:p>
            <a:pPr marL="0" marR="0" lvl="0" indent="0" algn="l" defTabSz="914400" rtl="0" eaLnBrk="1" fontAlgn="auto" latinLnBrk="0" hangingPunct="1">
              <a:lnSpc>
                <a:spcPct val="100000"/>
              </a:lnSpc>
              <a:spcBef>
                <a:spcPts val="0"/>
              </a:spcBef>
              <a:spcAft>
                <a:spcPts val="0"/>
              </a:spcAft>
              <a:buClrTx/>
              <a:buSzTx/>
              <a:buFontTx/>
              <a:buNone/>
              <a:tabLst/>
              <a:defRPr/>
            </a:pPr>
            <a:r>
              <a:rPr lang="es-UY" sz="1200" baseline="0" dirty="0" smtClean="0">
                <a:solidFill>
                  <a:schemeClr val="tx1"/>
                </a:solidFill>
              </a:rPr>
              <a:t>Las ventas de automóviles y camionetas ya vienen creciendo trimestre a trimestre desde hace una año atrás-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UY" sz="1200" baseline="0" dirty="0" smtClean="0">
                <a:solidFill>
                  <a:schemeClr val="tx1"/>
                </a:solidFill>
              </a:rPr>
              <a:t>Superando por segundo año consecutivos la venta por encima de 50,000 unidades.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UY" sz="1200" baseline="0" dirty="0" smtClean="0">
                <a:solidFill>
                  <a:schemeClr val="tx1"/>
                </a:solidFill>
              </a:rPr>
              <a:t>Indumentaria: 43 empresas. Registra también un incremento en su ID. En términos de expectativas sobre los niveles de facturación , quizás son más cautelosas: 31% aumente, 33% caiga y 36% se </a:t>
            </a:r>
            <a:r>
              <a:rPr lang="es-UY" sz="1200" baseline="0" dirty="0" err="1" smtClean="0">
                <a:solidFill>
                  <a:schemeClr val="tx1"/>
                </a:solidFill>
              </a:rPr>
              <a:t>mantenda</a:t>
            </a:r>
            <a:r>
              <a:rPr lang="es-UY" sz="1200" baseline="0" dirty="0" smtClean="0">
                <a:solidFill>
                  <a:schemeClr val="tx1"/>
                </a:solidFill>
              </a:rPr>
              <a:t> igual. </a:t>
            </a:r>
            <a:endParaRPr lang="es-ES" sz="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13</a:t>
            </a:fld>
            <a:endParaRPr lang="cs-CZ"/>
          </a:p>
        </p:txBody>
      </p:sp>
    </p:spTree>
    <p:extLst>
      <p:ext uri="{BB962C8B-B14F-4D97-AF65-F5344CB8AC3E}">
        <p14:creationId xmlns:p14="http://schemas.microsoft.com/office/powerpoint/2010/main" val="4168683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921250" y="381000"/>
            <a:ext cx="3392488" cy="1908175"/>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dirty="0" smtClean="0">
              <a:solidFill>
                <a:prstClr val="black"/>
              </a:solidFill>
              <a:latin typeface="Calibri Light"/>
            </a:endParaRP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19242523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smtClean="0">
                <a:solidFill>
                  <a:srgbClr val="252B7D"/>
                </a:solidFill>
              </a:rPr>
              <a:t>En el sector Servicios, se </a:t>
            </a:r>
            <a:r>
              <a:rPr lang="es-ES" sz="1200" b="1" i="1" dirty="0" smtClean="0">
                <a:solidFill>
                  <a:srgbClr val="252B7D"/>
                </a:solidFill>
              </a:rPr>
              <a:t>destaca el escenario complejo que ya viene atravesando el rubro Restaurantes y confiterías</a:t>
            </a:r>
            <a:r>
              <a:rPr lang="es-ES" sz="1200" i="1" dirty="0" smtClean="0">
                <a:solidFill>
                  <a:srgbClr val="252B7D"/>
                </a:solidFill>
              </a:rPr>
              <a:t>, desde el comienzo del presente año, incrementando sus niveles de contracción trimestre a trimestre. En esta oportunidad registró una caída en sus ventas de </a:t>
            </a:r>
            <a:r>
              <a:rPr lang="es-ES" sz="1200" b="1" i="1" dirty="0" smtClean="0">
                <a:solidFill>
                  <a:srgbClr val="252B7D"/>
                </a:solidFill>
              </a:rPr>
              <a:t>-8,8%.</a:t>
            </a:r>
            <a:endParaRPr lang="es-UY" sz="1200" b="1" i="1" dirty="0" smtClean="0">
              <a:solidFill>
                <a:srgbClr val="252B7D"/>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smtClean="0">
                <a:solidFill>
                  <a:srgbClr val="252B7D"/>
                </a:solidFill>
              </a:rPr>
              <a:t>Lo anterior da cuenta de algunos </a:t>
            </a:r>
            <a:r>
              <a:rPr lang="es-ES" sz="1200" b="1" i="1" dirty="0" smtClean="0">
                <a:solidFill>
                  <a:srgbClr val="252B7D"/>
                </a:solidFill>
              </a:rPr>
              <a:t>factores</a:t>
            </a:r>
            <a:r>
              <a:rPr lang="es-ES" sz="1200" i="1" dirty="0" smtClean="0">
                <a:solidFill>
                  <a:srgbClr val="252B7D"/>
                </a:solidFill>
              </a:rPr>
              <a:t> que sin dudas </a:t>
            </a:r>
            <a:r>
              <a:rPr lang="es-ES" sz="1200" b="1" i="1" dirty="0" smtClean="0">
                <a:solidFill>
                  <a:srgbClr val="252B7D"/>
                </a:solidFill>
              </a:rPr>
              <a:t>afectan a la realidad del rubro Restaurantes y Confiterías</a:t>
            </a:r>
            <a:r>
              <a:rPr lang="es-ES" sz="1200" i="1" dirty="0" smtClean="0">
                <a:solidFill>
                  <a:srgbClr val="252B7D"/>
                </a:solidFill>
              </a:rPr>
              <a:t>, como lo es la </a:t>
            </a:r>
            <a:r>
              <a:rPr lang="es-ES" sz="1200" b="1" i="1" dirty="0" smtClean="0">
                <a:solidFill>
                  <a:srgbClr val="252B7D"/>
                </a:solidFill>
              </a:rPr>
              <a:t>diferencia de precios </a:t>
            </a:r>
            <a:r>
              <a:rPr lang="es-ES" sz="1200" i="1" dirty="0" smtClean="0">
                <a:solidFill>
                  <a:srgbClr val="252B7D"/>
                </a:solidFill>
              </a:rPr>
              <a:t>existente en los productos mencionados de un lado y del otro de la </a:t>
            </a:r>
            <a:r>
              <a:rPr lang="es-ES" sz="1200" b="1" i="1" dirty="0" smtClean="0">
                <a:solidFill>
                  <a:srgbClr val="252B7D"/>
                </a:solidFill>
              </a:rPr>
              <a:t>frontera con Argentina</a:t>
            </a:r>
            <a:r>
              <a:rPr lang="es-ES" sz="1200" i="1" dirty="0" smtClean="0">
                <a:solidFill>
                  <a:srgbClr val="252B7D"/>
                </a:solidFill>
              </a:rPr>
              <a:t>, </a:t>
            </a:r>
            <a:r>
              <a:rPr lang="es-ES" sz="1200" b="1" i="1" dirty="0" smtClean="0">
                <a:solidFill>
                  <a:srgbClr val="252B7D"/>
                </a:solidFill>
              </a:rPr>
              <a:t>perjudicando las ventas del lado uruguayo </a:t>
            </a:r>
            <a:r>
              <a:rPr lang="es-ES" sz="1200" i="1" dirty="0" smtClean="0">
                <a:solidFill>
                  <a:srgbClr val="252B7D"/>
                </a:solidFill>
              </a:rPr>
              <a:t>y más aún a los negocios establecidos en ciudades fronterizas.</a:t>
            </a:r>
          </a:p>
          <a:p>
            <a:endParaRPr lang="es-UY" dirty="0" smtClean="0"/>
          </a:p>
          <a:p>
            <a:pPr marL="285750" indent="-285750" algn="ctr">
              <a:buFont typeface="Arial" panose="020B0604020202020204" pitchFamily="34" charset="0"/>
              <a:buChar char="•"/>
            </a:pPr>
            <a:r>
              <a:rPr lang="es-ES" sz="1200" i="1" dirty="0" smtClean="0">
                <a:solidFill>
                  <a:srgbClr val="252B7D"/>
                </a:solidFill>
              </a:rPr>
              <a:t>Nuevamente, a modo de complementar el análisis, es oportuno señalar la información obtenida del </a:t>
            </a:r>
            <a:r>
              <a:rPr lang="es-ES" sz="1200" b="1" i="1" dirty="0" smtClean="0">
                <a:solidFill>
                  <a:srgbClr val="252B7D"/>
                </a:solidFill>
              </a:rPr>
              <a:t>IPF – división “Comidas fuera del hogar”</a:t>
            </a:r>
            <a:r>
              <a:rPr lang="es-ES" sz="1200" i="1" dirty="0" smtClean="0">
                <a:solidFill>
                  <a:srgbClr val="252B7D"/>
                </a:solidFill>
              </a:rPr>
              <a:t>, ya que de allí surge la diferencia de precios de algunos productos ofrecidos en restaurantes y/o confiterías.</a:t>
            </a:r>
          </a:p>
          <a:p>
            <a:pPr marL="285750" indent="-285750" algn="ctr">
              <a:buFont typeface="Arial" panose="020B0604020202020204" pitchFamily="34" charset="0"/>
              <a:buChar char="•"/>
            </a:pPr>
            <a:endParaRPr lang="es-ES" sz="1200" i="1" dirty="0" smtClean="0">
              <a:solidFill>
                <a:srgbClr val="252B7D"/>
              </a:solidFill>
            </a:endParaRPr>
          </a:p>
          <a:p>
            <a:pPr marL="285750" indent="-285750" algn="ctr">
              <a:buFont typeface="Arial" panose="020B0604020202020204" pitchFamily="34" charset="0"/>
              <a:buChar char="•"/>
            </a:pPr>
            <a:r>
              <a:rPr lang="es-ES" sz="1200" i="1" dirty="0" smtClean="0">
                <a:solidFill>
                  <a:srgbClr val="252B7D"/>
                </a:solidFill>
              </a:rPr>
              <a:t>Las divergencias en los precios de los </a:t>
            </a:r>
            <a:r>
              <a:rPr lang="es-ES" sz="1200" b="1" i="1" dirty="0" smtClean="0">
                <a:solidFill>
                  <a:srgbClr val="252B7D"/>
                </a:solidFill>
              </a:rPr>
              <a:t>refrescos</a:t>
            </a:r>
            <a:r>
              <a:rPr lang="es-ES" sz="1200" i="1" dirty="0" smtClean="0">
                <a:solidFill>
                  <a:srgbClr val="252B7D"/>
                </a:solidFill>
              </a:rPr>
              <a:t> y el </a:t>
            </a:r>
            <a:r>
              <a:rPr lang="es-ES" sz="1200" b="1" i="1" dirty="0" smtClean="0">
                <a:solidFill>
                  <a:srgbClr val="252B7D"/>
                </a:solidFill>
              </a:rPr>
              <a:t>agua mineral </a:t>
            </a:r>
            <a:r>
              <a:rPr lang="es-ES" sz="1200" i="1" dirty="0" smtClean="0">
                <a:solidFill>
                  <a:srgbClr val="252B7D"/>
                </a:solidFill>
              </a:rPr>
              <a:t>son del </a:t>
            </a:r>
            <a:r>
              <a:rPr lang="es-ES" sz="1200" b="1" i="1" dirty="0" smtClean="0">
                <a:solidFill>
                  <a:srgbClr val="252B7D"/>
                </a:solidFill>
              </a:rPr>
              <a:t>200% y 130% respectivamente</a:t>
            </a:r>
            <a:r>
              <a:rPr lang="es-ES" sz="1200" i="1" dirty="0" smtClean="0">
                <a:solidFill>
                  <a:srgbClr val="252B7D"/>
                </a:solidFill>
              </a:rPr>
              <a:t>. Por otro lado, las brechas en los precios de la </a:t>
            </a:r>
            <a:r>
              <a:rPr lang="es-ES" sz="1200" b="1" i="1" dirty="0" smtClean="0">
                <a:solidFill>
                  <a:srgbClr val="252B7D"/>
                </a:solidFill>
              </a:rPr>
              <a:t>hamburguesa completa </a:t>
            </a:r>
            <a:r>
              <a:rPr lang="es-ES" sz="1200" i="1" dirty="0" smtClean="0">
                <a:solidFill>
                  <a:srgbClr val="252B7D"/>
                </a:solidFill>
              </a:rPr>
              <a:t>y la </a:t>
            </a:r>
            <a:r>
              <a:rPr lang="es-ES" sz="1200" b="1" i="1" dirty="0" err="1" smtClean="0">
                <a:solidFill>
                  <a:srgbClr val="252B7D"/>
                </a:solidFill>
              </a:rPr>
              <a:t>pizzeta</a:t>
            </a:r>
            <a:r>
              <a:rPr lang="es-ES" sz="1200" b="1" i="1" dirty="0" smtClean="0">
                <a:solidFill>
                  <a:srgbClr val="252B7D"/>
                </a:solidFill>
              </a:rPr>
              <a:t> familiar con </a:t>
            </a:r>
            <a:r>
              <a:rPr lang="es-ES" sz="1200" b="1" i="1" dirty="0" err="1" smtClean="0">
                <a:solidFill>
                  <a:srgbClr val="252B7D"/>
                </a:solidFill>
              </a:rPr>
              <a:t>muzzarella</a:t>
            </a:r>
            <a:r>
              <a:rPr lang="es-ES" sz="1200" b="1" i="1" dirty="0" smtClean="0">
                <a:solidFill>
                  <a:srgbClr val="252B7D"/>
                </a:solidFill>
              </a:rPr>
              <a:t> </a:t>
            </a:r>
            <a:r>
              <a:rPr lang="es-ES" sz="1200" i="1" dirty="0" smtClean="0">
                <a:solidFill>
                  <a:srgbClr val="252B7D"/>
                </a:solidFill>
              </a:rPr>
              <a:t>se sitúan en un </a:t>
            </a:r>
            <a:r>
              <a:rPr lang="es-ES" sz="1200" b="1" i="1" dirty="0" smtClean="0">
                <a:solidFill>
                  <a:srgbClr val="252B7D"/>
                </a:solidFill>
              </a:rPr>
              <a:t>168% y 113% respectivamente</a:t>
            </a:r>
            <a:r>
              <a:rPr lang="es-ES" sz="1200" i="1" dirty="0" smtClean="0">
                <a:solidFill>
                  <a:srgbClr val="252B7D"/>
                </a:solidFill>
              </a:rPr>
              <a:t>.</a:t>
            </a:r>
          </a:p>
          <a:p>
            <a:pPr marL="285750" indent="-285750" algn="ctr">
              <a:buFont typeface="Arial" panose="020B0604020202020204" pitchFamily="34" charset="0"/>
              <a:buChar char="•"/>
            </a:pPr>
            <a:endParaRPr lang="es-UY" sz="1200" i="1" dirty="0" smtClean="0">
              <a:solidFill>
                <a:srgbClr val="252B7D"/>
              </a:solidFill>
            </a:endParaRPr>
          </a:p>
          <a:p>
            <a:pPr algn="just"/>
            <a:r>
              <a:rPr lang="es-UY" sz="1200" i="1" dirty="0" smtClean="0">
                <a:solidFill>
                  <a:srgbClr val="252B7D"/>
                </a:solidFill>
              </a:rPr>
              <a:t>Expectativas: </a:t>
            </a:r>
            <a:r>
              <a:rPr lang="es-ES" sz="1200" dirty="0" smtClean="0">
                <a:solidFill>
                  <a:schemeClr val="tx1"/>
                </a:solidFill>
              </a:rPr>
              <a:t>Las expectativas se encuentran en zona de atendible optimismo 72 puntos, manteniéndose en nivel similar el guarismo respecto al trimestre anterior.</a:t>
            </a:r>
          </a:p>
          <a:p>
            <a:pPr algn="just"/>
            <a:r>
              <a:rPr lang="es-ES" sz="1200" dirty="0" smtClean="0">
                <a:solidFill>
                  <a:schemeClr val="tx1"/>
                </a:solidFill>
              </a:rPr>
              <a:t>Por otro lado, las expectativas sobre el nivel de facturación para el cuarto trimestre de 2023 son optimistas, ya que un 51% estableció que la facturación se verá aumentada.</a:t>
            </a:r>
          </a:p>
          <a:p>
            <a:pPr marL="285750" indent="-285750" algn="l">
              <a:buFont typeface="Arial" panose="020B0604020202020204" pitchFamily="34" charset="0"/>
              <a:buChar char="•"/>
            </a:pPr>
            <a:endParaRPr lang="es-ES" sz="1200" i="1" dirty="0" smtClean="0">
              <a:solidFill>
                <a:srgbClr val="252B7D"/>
              </a:solidFill>
            </a:endParaRP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15</a:t>
            </a:fld>
            <a:endParaRPr lang="cs-CZ"/>
          </a:p>
        </p:txBody>
      </p:sp>
    </p:spTree>
    <p:extLst>
      <p:ext uri="{BB962C8B-B14F-4D97-AF65-F5344CB8AC3E}">
        <p14:creationId xmlns:p14="http://schemas.microsoft.com/office/powerpoint/2010/main" val="1839003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smtClean="0">
                <a:ln>
                  <a:noFill/>
                </a:ln>
                <a:solidFill>
                  <a:prstClr val="black"/>
                </a:solidFill>
                <a:effectLst/>
                <a:uLnTx/>
                <a:uFillTx/>
                <a:latin typeface="Calibri Light"/>
                <a:ea typeface="+mn-ea"/>
                <a:cs typeface="+mn-cs"/>
              </a:rPr>
              <a:t>Agencias de Viajes (13 empresas), caída no sólo en sus niveles de venta sino </a:t>
            </a:r>
            <a:r>
              <a:rPr kumimoji="0" lang="es-UY" sz="1200" b="0" i="0" u="none" strike="noStrike" kern="1200" cap="none" spc="0" normalizeH="0" baseline="0" noProof="0" dirty="0" err="1" smtClean="0">
                <a:ln>
                  <a:noFill/>
                </a:ln>
                <a:solidFill>
                  <a:prstClr val="black"/>
                </a:solidFill>
                <a:effectLst/>
                <a:uLnTx/>
                <a:uFillTx/>
                <a:latin typeface="Calibri Light"/>
                <a:ea typeface="+mn-ea"/>
                <a:cs typeface="+mn-cs"/>
              </a:rPr>
              <a:t>tb</a:t>
            </a:r>
            <a:r>
              <a:rPr kumimoji="0" lang="es-UY" sz="1200" b="0" i="0" u="none" strike="noStrike" kern="1200" cap="none" spc="0" normalizeH="0" baseline="0" noProof="0" dirty="0" smtClean="0">
                <a:ln>
                  <a:noFill/>
                </a:ln>
                <a:solidFill>
                  <a:prstClr val="black"/>
                </a:solidFill>
                <a:effectLst/>
                <a:uLnTx/>
                <a:uFillTx/>
                <a:latin typeface="Calibri Light"/>
                <a:ea typeface="+mn-ea"/>
                <a:cs typeface="+mn-cs"/>
              </a:rPr>
              <a:t> en su ID, que pasó de niveles del 50% a fines y comienzos de esta año, a valores de apenas el 15%.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Y"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smtClean="0">
                <a:ln>
                  <a:noFill/>
                </a:ln>
                <a:solidFill>
                  <a:prstClr val="black"/>
                </a:solidFill>
                <a:effectLst/>
                <a:uLnTx/>
                <a:uFillTx/>
                <a:latin typeface="Calibri Light"/>
                <a:ea typeface="+mn-ea"/>
                <a:cs typeface="+mn-cs"/>
              </a:rPr>
              <a:t>Inmobiliarias, la muestra son 11 empresas de las cuales sólo dos registraron un incremento en sus niveles de venta. A su vez es esperable que este escenario permanezca, sólo un 18% espera que aumente en el próximo trimestre el nivel de facturación, 73% se mantenga el escenario actual.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Y"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smtClean="0">
                <a:ln>
                  <a:noFill/>
                </a:ln>
                <a:solidFill>
                  <a:prstClr val="black"/>
                </a:solidFill>
                <a:effectLst/>
                <a:uLnTx/>
                <a:uFillTx/>
                <a:latin typeface="Calibri Light"/>
                <a:ea typeface="+mn-ea"/>
                <a:cs typeface="+mn-cs"/>
              </a:rPr>
              <a:t>Publicidad, muestra de 21 empresas, se logró incrementar la muestra de 14 empresas a 21 empresas.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Y"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UY" sz="1200" b="0" i="0" u="none" strike="noStrike" kern="1200" cap="none" spc="0" normalizeH="0" baseline="0" noProof="0" dirty="0" err="1" smtClean="0">
                <a:ln>
                  <a:noFill/>
                </a:ln>
                <a:solidFill>
                  <a:prstClr val="black"/>
                </a:solidFill>
                <a:effectLst/>
                <a:uLnTx/>
                <a:uFillTx/>
                <a:latin typeface="Calibri Light"/>
                <a:ea typeface="+mn-ea"/>
                <a:cs typeface="+mn-cs"/>
              </a:rPr>
              <a:t>Optimias</a:t>
            </a:r>
            <a:r>
              <a:rPr kumimoji="0" lang="es-UY" sz="1200" b="0" i="0" u="none" strike="noStrike" kern="1200" cap="none" spc="0" normalizeH="0" baseline="0" noProof="0" dirty="0" smtClean="0">
                <a:ln>
                  <a:noFill/>
                </a:ln>
                <a:solidFill>
                  <a:prstClr val="black"/>
                </a:solidFill>
                <a:effectLst/>
                <a:uLnTx/>
                <a:uFillTx/>
                <a:latin typeface="Calibri Light"/>
                <a:ea typeface="+mn-ea"/>
                <a:cs typeface="+mn-cs"/>
              </a:rPr>
              <a:t> para delante, en particular para el próximo año, en el cuarto trimestre 43% aumente facturación, 43% se mantenga igual.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Y"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Y"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UY"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200" b="0" i="0" u="none" strike="noStrike" kern="1200" cap="none" spc="0" normalizeH="0" baseline="0" noProof="0" dirty="0" smtClean="0">
              <a:ln>
                <a:noFill/>
              </a:ln>
              <a:solidFill>
                <a:prstClr val="black"/>
              </a:solidFill>
              <a:effectLst/>
              <a:uLnTx/>
              <a:uFillTx/>
              <a:latin typeface="Calibri Ligh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16</a:t>
            </a:fld>
            <a:endParaRPr lang="cs-CZ"/>
          </a:p>
        </p:txBody>
      </p:sp>
    </p:spTree>
    <p:extLst>
      <p:ext uri="{BB962C8B-B14F-4D97-AF65-F5344CB8AC3E}">
        <p14:creationId xmlns:p14="http://schemas.microsoft.com/office/powerpoint/2010/main" val="1753413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17</a:t>
            </a:fld>
            <a:endParaRPr lang="cs-CZ"/>
          </a:p>
        </p:txBody>
      </p:sp>
    </p:spTree>
    <p:extLst>
      <p:ext uri="{BB962C8B-B14F-4D97-AF65-F5344CB8AC3E}">
        <p14:creationId xmlns:p14="http://schemas.microsoft.com/office/powerpoint/2010/main" val="1722180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smtClean="0">
                <a:solidFill>
                  <a:srgbClr val="252B7D"/>
                </a:solidFill>
              </a:rPr>
              <a:t>En cuanto a las </a:t>
            </a:r>
            <a:r>
              <a:rPr lang="es-ES" sz="1200" b="1" i="1" dirty="0" smtClean="0">
                <a:solidFill>
                  <a:srgbClr val="252B7D"/>
                </a:solidFill>
              </a:rPr>
              <a:t>expectativas de corto plazo</a:t>
            </a:r>
            <a:r>
              <a:rPr lang="es-ES" sz="1200" i="1" dirty="0" smtClean="0">
                <a:solidFill>
                  <a:srgbClr val="252B7D"/>
                </a:solidFill>
              </a:rPr>
              <a:t>, se observa una estabilidad relativa con respecto a registros anteriores, aunque con cierto </a:t>
            </a:r>
            <a:r>
              <a:rPr lang="es-ES" sz="1200" b="1" i="1" dirty="0" smtClean="0">
                <a:solidFill>
                  <a:srgbClr val="252B7D"/>
                </a:solidFill>
              </a:rPr>
              <a:t>deterioro frente al escenario actual</a:t>
            </a:r>
            <a:r>
              <a:rPr lang="es-ES" sz="1200" i="1" dirty="0" smtClean="0">
                <a:solidFill>
                  <a:srgbClr val="252B7D"/>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s-UY" sz="1200" i="1" dirty="0" smtClean="0">
                <a:solidFill>
                  <a:srgbClr val="252B7D"/>
                </a:solidFill>
              </a:rPr>
              <a:t>VER ALGUN NUMERO</a:t>
            </a:r>
            <a:r>
              <a:rPr lang="es-UY" sz="1200" i="1" baseline="0" dirty="0" smtClean="0">
                <a:solidFill>
                  <a:srgbClr val="252B7D"/>
                </a:solidFill>
              </a:rPr>
              <a:t> DE INGRESO DE TURISTAS. PARA DECIR ALGO DE LA PRÓXIMA TEMPORADA TURISTICA</a:t>
            </a:r>
            <a:endParaRPr lang="es-ES" sz="1200" i="1" dirty="0" smtClean="0">
              <a:solidFill>
                <a:srgbClr val="252B7D"/>
              </a:solidFill>
            </a:endParaRP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18</a:t>
            </a:fld>
            <a:endParaRPr lang="cs-CZ"/>
          </a:p>
        </p:txBody>
      </p:sp>
    </p:spTree>
    <p:extLst>
      <p:ext uri="{BB962C8B-B14F-4D97-AF65-F5344CB8AC3E}">
        <p14:creationId xmlns:p14="http://schemas.microsoft.com/office/powerpoint/2010/main" val="22869906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25450" y="1243013"/>
            <a:ext cx="5946775" cy="3346450"/>
          </a:xfrm>
        </p:spPr>
      </p:sp>
      <p:sp>
        <p:nvSpPr>
          <p:cNvPr id="3" name="Marcador de notas 2"/>
          <p:cNvSpPr>
            <a:spLocks noGrp="1"/>
          </p:cNvSpPr>
          <p:nvPr>
            <p:ph type="body" idx="1"/>
          </p:nvPr>
        </p:nvSpPr>
        <p:spPr/>
        <p:txBody>
          <a:bodyPr/>
          <a:lstStyle/>
          <a:p>
            <a:r>
              <a:rPr lang="es-UY" dirty="0" smtClean="0"/>
              <a:t>Está previsto</a:t>
            </a:r>
            <a:r>
              <a:rPr lang="es-UY" baseline="0" dirty="0" smtClean="0"/>
              <a:t> que el gasto de turismo en </a:t>
            </a:r>
            <a:r>
              <a:rPr lang="es-UY" baseline="0" dirty="0" err="1" smtClean="0"/>
              <a:t>arg</a:t>
            </a:r>
            <a:r>
              <a:rPr lang="es-UY" baseline="0" dirty="0" smtClean="0"/>
              <a:t> </a:t>
            </a:r>
            <a:r>
              <a:rPr lang="es-UY" baseline="0" dirty="0" err="1" smtClean="0"/>
              <a:t>ete</a:t>
            </a:r>
            <a:r>
              <a:rPr lang="es-UY" baseline="0" dirty="0" smtClean="0"/>
              <a:t> año llegue a los 1,300 millones de </a:t>
            </a:r>
            <a:r>
              <a:rPr lang="es-UY" baseline="0" dirty="0" err="1" smtClean="0"/>
              <a:t>usd</a:t>
            </a:r>
            <a:r>
              <a:rPr lang="es-UY" baseline="0" dirty="0" smtClean="0"/>
              <a:t> (+de 660 millones que en 2023, lo cual en términos </a:t>
            </a:r>
            <a:r>
              <a:rPr lang="es-UY" baseline="0" dirty="0" err="1" smtClean="0"/>
              <a:t>ctes</a:t>
            </a:r>
            <a:r>
              <a:rPr lang="es-UY" baseline="0" dirty="0" smtClean="0"/>
              <a:t> implica un </a:t>
            </a:r>
            <a:r>
              <a:rPr lang="es-UY" baseline="0" dirty="0" err="1" smtClean="0"/>
              <a:t>aumetno</a:t>
            </a:r>
            <a:r>
              <a:rPr lang="es-UY" baseline="0" dirty="0" smtClean="0"/>
              <a:t> del casi el 100%). </a:t>
            </a:r>
          </a:p>
          <a:p>
            <a:endParaRPr lang="es-UY" baseline="0" dirty="0" smtClean="0"/>
          </a:p>
          <a:p>
            <a:endParaRPr lang="es-ES" dirty="0"/>
          </a:p>
        </p:txBody>
      </p:sp>
      <p:sp>
        <p:nvSpPr>
          <p:cNvPr id="4" name="Marcador de número de diapositiva 3"/>
          <p:cNvSpPr>
            <a:spLocks noGrp="1"/>
          </p:cNvSpPr>
          <p:nvPr>
            <p:ph type="sldNum" sz="quarter" idx="10"/>
          </p:nvPr>
        </p:nvSpPr>
        <p:spPr/>
        <p:txBody>
          <a:bodyPr/>
          <a:lstStyle/>
          <a:p>
            <a:fld id="{8DEBA2BA-527F-4AA6-8B0B-DF8EE9C52758}" type="slidenum">
              <a:rPr lang="es-ES" smtClean="0"/>
              <a:t>19</a:t>
            </a:fld>
            <a:endParaRPr lang="es-ES"/>
          </a:p>
        </p:txBody>
      </p:sp>
    </p:spTree>
    <p:extLst>
      <p:ext uri="{BB962C8B-B14F-4D97-AF65-F5344CB8AC3E}">
        <p14:creationId xmlns:p14="http://schemas.microsoft.com/office/powerpoint/2010/main" val="139818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r>
              <a:rPr lang="es-ES" sz="1200" b="0" i="0" kern="1200" dirty="0" smtClean="0">
                <a:solidFill>
                  <a:schemeClr val="tx1"/>
                </a:solidFill>
                <a:effectLst/>
                <a:latin typeface="+mn-lt"/>
                <a:ea typeface="+mn-ea"/>
                <a:cs typeface="+mn-cs"/>
              </a:rPr>
              <a:t>En segundo lugar, la guerra comercial y tecnológica que mantiene con Estados Unidos, desatada por su expresidente Donald </a:t>
            </a:r>
            <a:r>
              <a:rPr lang="es-ES" sz="1200" b="0" i="0" kern="1200" dirty="0" err="1" smtClean="0">
                <a:solidFill>
                  <a:schemeClr val="tx1"/>
                </a:solidFill>
                <a:effectLst/>
                <a:latin typeface="+mn-lt"/>
                <a:ea typeface="+mn-ea"/>
                <a:cs typeface="+mn-cs"/>
              </a:rPr>
              <a:t>Trump</a:t>
            </a:r>
            <a:r>
              <a:rPr lang="es-ES" sz="1200" b="0" i="0" kern="1200" dirty="0" smtClean="0">
                <a:solidFill>
                  <a:schemeClr val="tx1"/>
                </a:solidFill>
                <a:effectLst/>
                <a:latin typeface="+mn-lt"/>
                <a:ea typeface="+mn-ea"/>
                <a:cs typeface="+mn-cs"/>
              </a:rPr>
              <a:t>, está haciendo que muchas multinacionales empiecen a ver a China como un destino poco seguro para sus inversiones. Y de hecho, la entrada de inversión extranjera directa en China se ha desplomado en los últimos años, al preferir optar por otros mercados.</a:t>
            </a:r>
          </a:p>
          <a:p>
            <a:r>
              <a:rPr lang="es-ES" dirty="0" smtClean="0"/>
              <a:t>La pérdida de atracción de capitales extranjeros se vio afectada no solo por la política “</a:t>
            </a:r>
            <a:r>
              <a:rPr lang="es-ES" dirty="0" err="1" smtClean="0"/>
              <a:t>Covid</a:t>
            </a:r>
            <a:r>
              <a:rPr lang="es-ES" dirty="0" smtClean="0"/>
              <a:t> cero”, sino también por el impacto de la crisis inmobiliaria y tensiones geopolíticas, incluido la postura de Beijing ante la guerra de Rusia y Ucrania. Todo ello, es reflejo de un cambio en el liderazgo económico del país, donde un mayor protagonismo de Xi junto con la centralidad en la toma de decisiones, ha obligado a los inversionistas a una postura más cauta.</a:t>
            </a:r>
            <a:endParaRPr lang="es-ES" sz="1200" b="0" i="0" kern="1200" dirty="0" smtClean="0">
              <a:solidFill>
                <a:schemeClr val="tx1"/>
              </a:solidFill>
              <a:effectLst/>
              <a:latin typeface="+mn-lt"/>
              <a:ea typeface="+mn-ea"/>
              <a:cs typeface="+mn-cs"/>
            </a:endParaRPr>
          </a:p>
          <a:p>
            <a:r>
              <a:rPr lang="es-ES" dirty="0" smtClean="0"/>
              <a:t/>
            </a:r>
            <a:br>
              <a:rPr lang="es-ES" dirty="0" smtClean="0"/>
            </a:br>
            <a:r>
              <a:rPr lang="es-ES" sz="1200" b="0" i="0" kern="1200" dirty="0" smtClean="0">
                <a:solidFill>
                  <a:schemeClr val="tx1"/>
                </a:solidFill>
                <a:effectLst/>
                <a:latin typeface="+mn-lt"/>
                <a:ea typeface="+mn-ea"/>
                <a:cs typeface="+mn-cs"/>
              </a:rPr>
              <a:t>Tercero, desde el año 2008, la economía china ha acumulado una enorme cantidad de deuda hasta alcanzar prácticamente el 300 % del PIB. Este es un nivel más alto que el de los países occidentales. Todas las construcciones, rascacielos e infraestructuras se han financiado con deuda pública. Una situación que ha llevado a muchos gobiernos locales a pedir un rescate al gobierno central.</a:t>
            </a:r>
            <a:endParaRPr lang="es-ES" dirty="0" smtClean="0"/>
          </a:p>
          <a:p>
            <a:endParaRPr lang="es-UY" dirty="0" smtClean="0"/>
          </a:p>
          <a:p>
            <a:r>
              <a:rPr lang="es-UY" dirty="0" smtClean="0"/>
              <a:t>Para el caso del petróleo, está presente la incertidumbre</a:t>
            </a:r>
            <a:r>
              <a:rPr lang="es-UY" baseline="0" dirty="0" smtClean="0"/>
              <a:t> respecto al </a:t>
            </a:r>
            <a:r>
              <a:rPr lang="es-ES" dirty="0" smtClean="0"/>
              <a:t>Si se agrava el conflicto Israel-Hamas, se pronostica que podría alcanzar los 150 USD/barril. Hoy está en 82 dólares por barril, antes de la pandemia</a:t>
            </a:r>
            <a:r>
              <a:rPr lang="es-ES" baseline="0" dirty="0" smtClean="0"/>
              <a:t> en el entrono de los 60 </a:t>
            </a:r>
            <a:r>
              <a:rPr lang="es-ES" baseline="0" dirty="0" err="1" smtClean="0"/>
              <a:t>usd</a:t>
            </a:r>
            <a:r>
              <a:rPr lang="es-ES" baseline="0" dirty="0" smtClean="0"/>
              <a:t> por barril.</a:t>
            </a:r>
          </a:p>
          <a:p>
            <a:endParaRPr lang="es-UY" baseline="0" dirty="0" smtClean="0"/>
          </a:p>
          <a:p>
            <a:r>
              <a:rPr lang="es-ES" sz="1200" b="0" i="0" u="none" strike="noStrike" kern="1200" dirty="0" smtClean="0">
                <a:solidFill>
                  <a:schemeClr val="tx1"/>
                </a:solidFill>
                <a:effectLst/>
                <a:latin typeface="+mn-lt"/>
                <a:ea typeface="+mn-ea"/>
                <a:cs typeface="+mn-cs"/>
              </a:rPr>
              <a:t>Si bien la inflación internacional ha descendido, la batalla no está ganada. Por esto, la tasas de interés se mantendrán elevadas por más tiempo. Esto implicará bajo crecimiento global, mayores restricciones fiscales, dólar fuerte y precios de </a:t>
            </a:r>
            <a:r>
              <a:rPr lang="es-ES" sz="1200" b="0" i="0" u="none" strike="noStrike" kern="1200" dirty="0" err="1" smtClean="0">
                <a:solidFill>
                  <a:schemeClr val="tx1"/>
                </a:solidFill>
                <a:effectLst/>
                <a:latin typeface="+mn-lt"/>
                <a:ea typeface="+mn-ea"/>
                <a:cs typeface="+mn-cs"/>
              </a:rPr>
              <a:t>commodities</a:t>
            </a:r>
            <a:r>
              <a:rPr lang="es-ES" sz="1200" b="0" i="0" u="none" strike="noStrike" kern="1200" dirty="0" smtClean="0">
                <a:solidFill>
                  <a:schemeClr val="tx1"/>
                </a:solidFill>
                <a:effectLst/>
                <a:latin typeface="+mn-lt"/>
                <a:ea typeface="+mn-ea"/>
                <a:cs typeface="+mn-cs"/>
              </a:rPr>
              <a:t> a la baja. </a:t>
            </a:r>
            <a:endParaRPr lang="es-ES" dirty="0" smtClean="0"/>
          </a:p>
          <a:p>
            <a:endParaRPr lang="es-UY" dirty="0" smtClean="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2</a:t>
            </a:fld>
            <a:endParaRPr lang="cs-CZ"/>
          </a:p>
        </p:txBody>
      </p:sp>
    </p:spTree>
    <p:extLst>
      <p:ext uri="{BB962C8B-B14F-4D97-AF65-F5344CB8AC3E}">
        <p14:creationId xmlns:p14="http://schemas.microsoft.com/office/powerpoint/2010/main" val="29247474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25450" y="1243013"/>
            <a:ext cx="5946775" cy="3346450"/>
          </a:xfrm>
        </p:spPr>
      </p:sp>
      <p:sp>
        <p:nvSpPr>
          <p:cNvPr id="3" name="Marcador de notas 2"/>
          <p:cNvSpPr>
            <a:spLocks noGrp="1"/>
          </p:cNvSpPr>
          <p:nvPr>
            <p:ph type="body" idx="1"/>
          </p:nvPr>
        </p:nvSpPr>
        <p:spPr/>
        <p:txBody>
          <a:bodyPr/>
          <a:lstStyle/>
          <a:p>
            <a:r>
              <a:rPr lang="es-ES" sz="1200" b="0" i="0" kern="1200" dirty="0" smtClean="0">
                <a:solidFill>
                  <a:schemeClr val="tx1"/>
                </a:solidFill>
                <a:effectLst/>
                <a:latin typeface="+mn-lt"/>
                <a:ea typeface="+mn-ea"/>
                <a:cs typeface="+mn-cs"/>
              </a:rPr>
              <a:t>En el mercado laboral, el salario real continúa recuperándose (gracias a la caída de la inflación) y se han creado 80 mil nuevos puestos de trabajo desde 2019. No obstante, ante crecimiento económico moderado, compromiso salarial dificultaría creación adicional de empleo en 2024.</a:t>
            </a:r>
            <a:endParaRPr lang="es-ES" dirty="0"/>
          </a:p>
        </p:txBody>
      </p:sp>
      <p:sp>
        <p:nvSpPr>
          <p:cNvPr id="4" name="Marcador de número de diapositiva 3"/>
          <p:cNvSpPr>
            <a:spLocks noGrp="1"/>
          </p:cNvSpPr>
          <p:nvPr>
            <p:ph type="sldNum" sz="quarter" idx="10"/>
          </p:nvPr>
        </p:nvSpPr>
        <p:spPr/>
        <p:txBody>
          <a:bodyPr/>
          <a:lstStyle/>
          <a:p>
            <a:fld id="{8DEBA2BA-527F-4AA6-8B0B-DF8EE9C52758}" type="slidenum">
              <a:rPr lang="es-ES" smtClean="0"/>
              <a:t>20</a:t>
            </a:fld>
            <a:endParaRPr lang="es-ES"/>
          </a:p>
        </p:txBody>
      </p:sp>
    </p:spTree>
    <p:extLst>
      <p:ext uri="{BB962C8B-B14F-4D97-AF65-F5344CB8AC3E}">
        <p14:creationId xmlns:p14="http://schemas.microsoft.com/office/powerpoint/2010/main" val="2800316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25450" y="1243013"/>
            <a:ext cx="5946775" cy="3346450"/>
          </a:xfrm>
        </p:spPr>
      </p:sp>
      <p:sp>
        <p:nvSpPr>
          <p:cNvPr id="3" name="Marcador de notas 2"/>
          <p:cNvSpPr>
            <a:spLocks noGrp="1"/>
          </p:cNvSpPr>
          <p:nvPr>
            <p:ph type="body" idx="1"/>
          </p:nvPr>
        </p:nvSpPr>
        <p:spPr/>
        <p:txBody>
          <a:bodyPr/>
          <a:lstStyle/>
          <a:p>
            <a:r>
              <a:rPr lang="es-ES" sz="1200" b="0" i="0" kern="1200" dirty="0" smtClean="0">
                <a:solidFill>
                  <a:schemeClr val="tx1"/>
                </a:solidFill>
                <a:effectLst/>
                <a:latin typeface="+mn-lt"/>
                <a:ea typeface="+mn-ea"/>
                <a:cs typeface="+mn-cs"/>
              </a:rPr>
              <a:t>En el mercado laboral, el salario real continúa recuperándose (gracias a la caída de la inflación) y se han creado 80 mil nuevos puestos de trabajo desde 2019. No obstante, ante crecimiento económico moderado, compromiso salarial dificultaría creación adicional de empleo en 2024.</a:t>
            </a:r>
            <a:endParaRPr lang="es-ES" dirty="0"/>
          </a:p>
        </p:txBody>
      </p:sp>
      <p:sp>
        <p:nvSpPr>
          <p:cNvPr id="4" name="Marcador de número de diapositiva 3"/>
          <p:cNvSpPr>
            <a:spLocks noGrp="1"/>
          </p:cNvSpPr>
          <p:nvPr>
            <p:ph type="sldNum" sz="quarter" idx="10"/>
          </p:nvPr>
        </p:nvSpPr>
        <p:spPr/>
        <p:txBody>
          <a:bodyPr/>
          <a:lstStyle/>
          <a:p>
            <a:fld id="{8DEBA2BA-527F-4AA6-8B0B-DF8EE9C52758}" type="slidenum">
              <a:rPr lang="es-ES" smtClean="0"/>
              <a:t>21</a:t>
            </a:fld>
            <a:endParaRPr lang="es-ES"/>
          </a:p>
        </p:txBody>
      </p:sp>
    </p:spTree>
    <p:extLst>
      <p:ext uri="{BB962C8B-B14F-4D97-AF65-F5344CB8AC3E}">
        <p14:creationId xmlns:p14="http://schemas.microsoft.com/office/powerpoint/2010/main" val="13752266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25450" y="1243013"/>
            <a:ext cx="5946775" cy="3346450"/>
          </a:xfrm>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ts val="3674"/>
              </a:lnSpc>
              <a:spcBef>
                <a:spcPts val="0"/>
              </a:spcBef>
              <a:spcAft>
                <a:spcPts val="0"/>
              </a:spcAft>
              <a:buClrTx/>
              <a:buSzTx/>
              <a:buFont typeface="Arial" panose="020B0604020202020204" pitchFamily="34" charset="0"/>
              <a:buNone/>
              <a:tabLst/>
              <a:defRPr/>
            </a:pPr>
            <a:r>
              <a:rPr lang="es-UY" dirty="0" smtClean="0"/>
              <a:t>Diferencias</a:t>
            </a:r>
            <a:r>
              <a:rPr lang="es-UY" baseline="0" dirty="0" smtClean="0"/>
              <a:t> de precios se expresan a lo largo del tiempo más allá del TCR, por lo que responden más a un efecto país. Apertura comercial combinarse con reformas en los sistemas de importación, mayor competencia, simplificación de procedimientos, eliminación de tratos no exclusivos. Controles ex post. </a:t>
            </a:r>
            <a:endParaRPr lang="es-ES" dirty="0" smtClean="0"/>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ES" sz="1200" b="1" i="0" kern="1200" dirty="0" smtClean="0">
              <a:solidFill>
                <a:schemeClr val="tx1"/>
              </a:solidFill>
              <a:effectLst/>
              <a:latin typeface="+mn-lt"/>
              <a:ea typeface="+mn-ea"/>
              <a:cs typeface="+mn-cs"/>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r>
              <a:rPr lang="es-ES" sz="1200" b="1" i="0" kern="1200" dirty="0" smtClean="0">
                <a:solidFill>
                  <a:schemeClr val="tx1"/>
                </a:solidFill>
                <a:effectLst/>
                <a:latin typeface="+mn-lt"/>
                <a:ea typeface="+mn-ea"/>
                <a:cs typeface="+mn-cs"/>
              </a:rPr>
              <a:t>as estimaciones de crecimiento económico para este año se han ido reduciendo desde fines del año pasado, y a octubre, la mediana se ubica en 0,78%. Se trata de un magro desempeño de la economía, luego de dos años de fuerte expansión (alrededor de 5%).</a:t>
            </a:r>
            <a:endParaRPr lang="es-ES" dirty="0" smtClean="0"/>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r>
              <a:rPr lang="es-ES" dirty="0" smtClean="0"/>
              <a:t>tendrá que lidiar con "viento en contra" a nivel global y regional y una economía que seguirá "cara". Con Argentina quizás en los próximos meses se vaya achicando la brecha cambiaria, por las medidas que tome </a:t>
            </a:r>
            <a:r>
              <a:rPr lang="es-ES" dirty="0" err="1" smtClean="0"/>
              <a:t>Milei</a:t>
            </a:r>
            <a:endParaRPr lang="es-ES" dirty="0" smtClean="0"/>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r>
              <a:rPr lang="es-ES" sz="1200" b="1" i="0" kern="1200" dirty="0" smtClean="0">
                <a:solidFill>
                  <a:schemeClr val="tx1"/>
                </a:solidFill>
                <a:effectLst/>
                <a:latin typeface="+mn-lt"/>
                <a:ea typeface="+mn-ea"/>
                <a:cs typeface="+mn-cs"/>
              </a:rPr>
              <a:t>.</a:t>
            </a:r>
            <a:r>
              <a:rPr lang="es-ES" sz="1200" b="0" i="0" kern="1200" dirty="0" smtClean="0">
                <a:solidFill>
                  <a:schemeClr val="tx1"/>
                </a:solidFill>
                <a:effectLst/>
                <a:latin typeface="+mn-lt"/>
                <a:ea typeface="+mn-ea"/>
                <a:cs typeface="+mn-cs"/>
              </a:rPr>
              <a:t> El principal desafío del próximo gobierno, además del levantamiento del cepo, es cómo resolver el desequilibrio fiscal </a:t>
            </a:r>
            <a:r>
              <a:rPr lang="es-ES" dirty="0" smtClean="0"/>
              <a:t>Shock inflacionario inicial.</a:t>
            </a: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UY"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r>
              <a:rPr lang="es-ES" dirty="0" smtClean="0"/>
              <a:t>añadió Munyo. En tanto, afirmó que “ preocupa la situación fiscal”. "Seguimos teniendo un gasto similar" en los últimos años. A fin de 2019 era 30% del Producto Interno Bruto (PIB) y actualmente está en 30,2% del PIB. "El gasto va a seguir subiendo en los próximos meses" y al ser año electoral, el próximo gobierno "va a asumir con una situación fiscal delicada, sin margen de maniobra" para aumentar gasto ni para subir impuestos, aseguró Munyo. D</a:t>
            </a: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UY"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r>
              <a:rPr lang="es-ES" dirty="0" smtClean="0"/>
              <a:t>la recuperación del salario real medio cerrará el año en torno a 3,5% respecto al año anterior. Como la caída entre 2019 y 2022 había sido del 3,7%, el salario real medio estará cerrando el año 2023 en torno al mismo nivel que tenía en 2019, unas dos décimas de punto porcentual por debajo. En este escenario más probable, tendríamos que el salario real medio en el promedio del año 2024 sería entre 1% y 2% superior al existente en 2019. Esta proyección podría verse afectada a la baja, tanto si la inflación es mayor a la prevista el próximo año, como en función de los ajustes que falta determinar en la negociación colectiva.</a:t>
            </a:r>
            <a:endParaRPr lang="es-ES"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ES"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ES"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ES"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endParaRPr lang="es-ES" sz="1200" b="1" i="1" dirty="0" smtClean="0">
              <a:solidFill>
                <a:srgbClr val="002060"/>
              </a:solidFill>
            </a:endParaRPr>
          </a:p>
          <a:p>
            <a:pPr marL="447675" marR="0" lvl="0" indent="-447675" algn="just" defTabSz="914400" rtl="0" eaLnBrk="1" fontAlgn="auto" latinLnBrk="0" hangingPunct="1">
              <a:lnSpc>
                <a:spcPts val="3674"/>
              </a:lnSpc>
              <a:spcBef>
                <a:spcPts val="0"/>
              </a:spcBef>
              <a:spcAft>
                <a:spcPts val="0"/>
              </a:spcAft>
              <a:buClrTx/>
              <a:buSzTx/>
              <a:buFont typeface="Arial" panose="020B0604020202020204" pitchFamily="34" charset="0"/>
              <a:buChar char="•"/>
              <a:tabLst/>
              <a:defRPr/>
            </a:pPr>
            <a:r>
              <a:rPr lang="es-ES" sz="1200" b="1" i="1" dirty="0" smtClean="0">
                <a:solidFill>
                  <a:srgbClr val="002060"/>
                </a:solidFill>
              </a:rPr>
              <a:t>Expectativas de que el consumo privado evolucione favorablemente </a:t>
            </a:r>
            <a:r>
              <a:rPr lang="es-ES" sz="1200" i="1" dirty="0" smtClean="0">
                <a:solidFill>
                  <a:srgbClr val="002060"/>
                </a:solidFill>
              </a:rPr>
              <a:t>en los próximos meses, tras anunciada mejora del salario real. Sin embargo, </a:t>
            </a:r>
            <a:r>
              <a:rPr lang="es-ES" sz="1200" b="1" i="1" dirty="0" smtClean="0">
                <a:solidFill>
                  <a:srgbClr val="002060"/>
                </a:solidFill>
              </a:rPr>
              <a:t>gran parte del consumo se seguirá desviando hacia Argentina</a:t>
            </a:r>
            <a:r>
              <a:rPr lang="es-ES" sz="1200" i="1" dirty="0" smtClean="0">
                <a:solidFill>
                  <a:srgbClr val="002060"/>
                </a:solidFill>
              </a:rPr>
              <a:t>. </a:t>
            </a:r>
            <a:r>
              <a:rPr lang="es-ES" sz="1200" dirty="0" smtClean="0">
                <a:solidFill>
                  <a:srgbClr val="002060"/>
                </a:solidFill>
                <a:ea typeface="Calibri"/>
                <a:cs typeface="Calibri"/>
              </a:rPr>
              <a:t>Esto debilitará la recuperación de la demanda señalada, especialmente en las zonas fronterizas y en los consumidores de menores ingresos</a:t>
            </a:r>
            <a:endParaRPr lang="es-UY" sz="1200" dirty="0" smtClean="0">
              <a:solidFill>
                <a:srgbClr val="002060"/>
              </a:solidFill>
              <a:ea typeface="Calibri"/>
              <a:cs typeface="Calibri"/>
              <a:sym typeface="Calibri"/>
            </a:endParaRPr>
          </a:p>
          <a:p>
            <a:pPr marL="447675" indent="-447675" algn="just">
              <a:lnSpc>
                <a:spcPts val="3674"/>
              </a:lnSpc>
              <a:buFont typeface="Arial" panose="020B0604020202020204" pitchFamily="34" charset="0"/>
              <a:buChar char="•"/>
            </a:pPr>
            <a:endParaRPr lang="es-ES" sz="1200" i="1" dirty="0" smtClean="0">
              <a:solidFill>
                <a:srgbClr val="002060"/>
              </a:solidFill>
            </a:endParaRPr>
          </a:p>
          <a:p>
            <a:pPr marL="447675" indent="-447675" algn="just">
              <a:lnSpc>
                <a:spcPts val="3674"/>
              </a:lnSpc>
              <a:buFont typeface="Arial" panose="020B0604020202020204" pitchFamily="34" charset="0"/>
              <a:buChar char="•"/>
            </a:pPr>
            <a:endParaRPr lang="es-ES" sz="1200" i="1" dirty="0" smtClean="0">
              <a:solidFill>
                <a:srgbClr val="002060"/>
              </a:solidFill>
            </a:endParaRPr>
          </a:p>
          <a:p>
            <a:pPr marL="428625" indent="-428625" algn="just">
              <a:lnSpc>
                <a:spcPts val="3674"/>
              </a:lnSpc>
              <a:buFont typeface="Arial" panose="020B0604020202020204" pitchFamily="34" charset="0"/>
              <a:buChar char="•"/>
            </a:pPr>
            <a:r>
              <a:rPr lang="es-ES" sz="1200" i="1" dirty="0" smtClean="0">
                <a:solidFill>
                  <a:srgbClr val="002060"/>
                </a:solidFill>
              </a:rPr>
              <a:t> </a:t>
            </a:r>
            <a:r>
              <a:rPr lang="es-ES" sz="1200" b="1" i="1" dirty="0" smtClean="0">
                <a:solidFill>
                  <a:srgbClr val="002060"/>
                </a:solidFill>
              </a:rPr>
              <a:t>Impacto de la sequía</a:t>
            </a:r>
            <a:r>
              <a:rPr lang="es-ES" sz="1200" i="1" dirty="0" smtClean="0">
                <a:solidFill>
                  <a:srgbClr val="002060"/>
                </a:solidFill>
              </a:rPr>
              <a:t>: en el acumulado del año al mes de mayo, las exportaciones de bienes sin zonas francas disminuyeron 17,2%, mientras que las importaciones crecieron 2,7%. </a:t>
            </a:r>
            <a:r>
              <a:rPr lang="es-ES" sz="1200" b="1" i="1" dirty="0" smtClean="0">
                <a:solidFill>
                  <a:srgbClr val="002060"/>
                </a:solidFill>
              </a:rPr>
              <a:t>Se profundizó déficit comercial</a:t>
            </a:r>
            <a:r>
              <a:rPr lang="es-ES" sz="1200" i="1" dirty="0" smtClean="0">
                <a:solidFill>
                  <a:srgbClr val="002060"/>
                </a:solidFill>
              </a:rPr>
              <a:t>.</a:t>
            </a:r>
          </a:p>
          <a:p>
            <a:pPr marL="428625" indent="-428625" algn="just">
              <a:lnSpc>
                <a:spcPts val="3674"/>
              </a:lnSpc>
              <a:buFont typeface="Arial" panose="020B0604020202020204" pitchFamily="34" charset="0"/>
              <a:buChar char="•"/>
            </a:pPr>
            <a:endParaRPr lang="es-ES" sz="1200" i="1" dirty="0" smtClean="0">
              <a:solidFill>
                <a:srgbClr val="002060"/>
              </a:solidFill>
            </a:endParaRPr>
          </a:p>
          <a:p>
            <a:pPr marL="428625" indent="-428625" algn="just">
              <a:lnSpc>
                <a:spcPts val="3674"/>
              </a:lnSpc>
              <a:buFont typeface="Arial" panose="020B0604020202020204" pitchFamily="34" charset="0"/>
              <a:buChar char="•"/>
            </a:pPr>
            <a:r>
              <a:rPr lang="es-UY" sz="1200" i="1" dirty="0" smtClean="0">
                <a:solidFill>
                  <a:srgbClr val="002060"/>
                </a:solidFill>
              </a:rPr>
              <a:t>Dentro de los bienes exportados, los que sufrieron mayor caída fueron la </a:t>
            </a:r>
            <a:r>
              <a:rPr lang="es-UY" sz="1200" b="1" i="1" dirty="0" smtClean="0">
                <a:solidFill>
                  <a:srgbClr val="002060"/>
                </a:solidFill>
              </a:rPr>
              <a:t>carne, soja, madera y trigo</a:t>
            </a:r>
            <a:r>
              <a:rPr lang="es-UY" sz="1200" i="1" dirty="0" smtClean="0">
                <a:solidFill>
                  <a:srgbClr val="002060"/>
                </a:solidFill>
              </a:rPr>
              <a:t>.</a:t>
            </a:r>
          </a:p>
          <a:p>
            <a:pPr algn="just">
              <a:lnSpc>
                <a:spcPts val="3674"/>
              </a:lnSpc>
            </a:pPr>
            <a:endParaRPr lang="es-ES" sz="1200" i="1" dirty="0" smtClean="0">
              <a:solidFill>
                <a:srgbClr val="FF0000"/>
              </a:solidFill>
            </a:endParaRPr>
          </a:p>
          <a:p>
            <a:pPr marL="428625" indent="-428625" algn="just">
              <a:lnSpc>
                <a:spcPts val="3674"/>
              </a:lnSpc>
              <a:buFont typeface="Arial" panose="020B0604020202020204" pitchFamily="34" charset="0"/>
              <a:buChar char="•"/>
            </a:pPr>
            <a:r>
              <a:rPr lang="es-ES" sz="1200" i="1" dirty="0" smtClean="0">
                <a:solidFill>
                  <a:srgbClr val="002060"/>
                </a:solidFill>
              </a:rPr>
              <a:t>Mercado de trabajo: en abril se registró un </a:t>
            </a:r>
            <a:r>
              <a:rPr lang="es-ES" sz="1200" b="1" i="1" dirty="0" smtClean="0">
                <a:solidFill>
                  <a:srgbClr val="002060"/>
                </a:solidFill>
              </a:rPr>
              <a:t>aumento de la tasa de empleo</a:t>
            </a:r>
            <a:r>
              <a:rPr lang="es-ES" sz="1200" i="1" dirty="0" smtClean="0">
                <a:solidFill>
                  <a:srgbClr val="002060"/>
                </a:solidFill>
              </a:rPr>
              <a:t>. El desempleo también creció, a causa de un aumento en la tasa de actividad.</a:t>
            </a:r>
          </a:p>
          <a:p>
            <a:pPr marL="428625" indent="-428625" algn="just">
              <a:lnSpc>
                <a:spcPts val="3674"/>
              </a:lnSpc>
              <a:buFont typeface="Arial" panose="020B0604020202020204" pitchFamily="34" charset="0"/>
              <a:buChar char="•"/>
            </a:pPr>
            <a:endParaRPr lang="es-UY" sz="1200" i="1" dirty="0" smtClean="0">
              <a:solidFill>
                <a:srgbClr val="002060"/>
              </a:solidFill>
            </a:endParaRPr>
          </a:p>
          <a:p>
            <a:pPr marL="428625" indent="-428625" algn="just">
              <a:lnSpc>
                <a:spcPts val="3674"/>
              </a:lnSpc>
              <a:buFont typeface="Arial" panose="020B0604020202020204" pitchFamily="34" charset="0"/>
              <a:buChar char="•"/>
            </a:pPr>
            <a:r>
              <a:rPr lang="es-UY" sz="1200" i="1" dirty="0" smtClean="0">
                <a:solidFill>
                  <a:srgbClr val="002060"/>
                </a:solidFill>
              </a:rPr>
              <a:t>Cae el nivel de inflación en mayo: </a:t>
            </a:r>
            <a:r>
              <a:rPr lang="es-UY" sz="1200" b="1" i="1" dirty="0" smtClean="0">
                <a:solidFill>
                  <a:srgbClr val="002060"/>
                </a:solidFill>
              </a:rPr>
              <a:t>7,1%</a:t>
            </a:r>
            <a:r>
              <a:rPr lang="es-UY" sz="1200" i="1" dirty="0" smtClean="0">
                <a:solidFill>
                  <a:srgbClr val="002060"/>
                </a:solidFill>
              </a:rPr>
              <a:t>. TPM se mantiene en </a:t>
            </a:r>
            <a:r>
              <a:rPr lang="es-UY" sz="1200" b="1" i="1" dirty="0" smtClean="0">
                <a:solidFill>
                  <a:srgbClr val="002060"/>
                </a:solidFill>
              </a:rPr>
              <a:t>11,25%</a:t>
            </a:r>
            <a:r>
              <a:rPr lang="es-UY" sz="1200" i="1" dirty="0" smtClean="0">
                <a:solidFill>
                  <a:srgbClr val="002060"/>
                </a:solidFill>
              </a:rPr>
              <a:t>. Desde el Banco Central </a:t>
            </a:r>
            <a:r>
              <a:rPr lang="es-UY" sz="1200" b="1" i="1" dirty="0" smtClean="0">
                <a:solidFill>
                  <a:srgbClr val="002060"/>
                </a:solidFill>
              </a:rPr>
              <a:t>se espera que la inflación siga disminuyendo </a:t>
            </a:r>
            <a:r>
              <a:rPr lang="es-UY" sz="1200" i="1" dirty="0" smtClean="0">
                <a:solidFill>
                  <a:srgbClr val="002060"/>
                </a:solidFill>
              </a:rPr>
              <a:t>en lo que resta del 2023.</a:t>
            </a:r>
          </a:p>
          <a:p>
            <a:pPr marL="428625" indent="-428625" algn="just">
              <a:lnSpc>
                <a:spcPts val="3674"/>
              </a:lnSpc>
              <a:buFont typeface="Arial" panose="020B0604020202020204" pitchFamily="34" charset="0"/>
              <a:buChar char="•"/>
            </a:pPr>
            <a:endParaRPr lang="es-UY" sz="1200" i="1" dirty="0" smtClean="0">
              <a:solidFill>
                <a:srgbClr val="002060"/>
              </a:solidFill>
            </a:endParaRPr>
          </a:p>
          <a:p>
            <a:pPr marL="428625" indent="-428625" algn="just">
              <a:lnSpc>
                <a:spcPts val="3674"/>
              </a:lnSpc>
              <a:buFont typeface="Arial" panose="020B0604020202020204" pitchFamily="34" charset="0"/>
              <a:buChar char="•"/>
            </a:pPr>
            <a:r>
              <a:rPr lang="es-UY" sz="1200" b="1" i="1" dirty="0" smtClean="0">
                <a:solidFill>
                  <a:srgbClr val="002060"/>
                </a:solidFill>
              </a:rPr>
              <a:t>Aprobación de la reforma de seguridad social</a:t>
            </a:r>
            <a:r>
              <a:rPr lang="es-UY" sz="1200" i="1" dirty="0" smtClean="0">
                <a:solidFill>
                  <a:srgbClr val="002060"/>
                </a:solidFill>
              </a:rPr>
              <a:t>: entre otras cosas, permitirá </a:t>
            </a:r>
            <a:r>
              <a:rPr lang="es-UY" sz="1200" b="1" i="1" dirty="0" smtClean="0">
                <a:solidFill>
                  <a:srgbClr val="002060"/>
                </a:solidFill>
              </a:rPr>
              <a:t>estabilizar el déficit del sistema previsional</a:t>
            </a:r>
            <a:r>
              <a:rPr lang="es-UY" sz="1200" i="1" dirty="0" smtClean="0">
                <a:solidFill>
                  <a:srgbClr val="002060"/>
                </a:solidFill>
              </a:rPr>
              <a:t>, reduciendo el riesgo sobre las finanzas públicas. Déficit Fiscal</a:t>
            </a:r>
            <a:r>
              <a:rPr lang="es-UY" sz="1200" i="1" baseline="0" dirty="0" smtClean="0">
                <a:solidFill>
                  <a:srgbClr val="002060"/>
                </a:solidFill>
              </a:rPr>
              <a:t> para 2023 por debajo del 3%</a:t>
            </a:r>
            <a:endParaRPr lang="es-UY" sz="1200" i="1" dirty="0" smtClean="0">
              <a:solidFill>
                <a:srgbClr val="002060"/>
              </a:solidFill>
            </a:endParaRPr>
          </a:p>
          <a:p>
            <a:pPr marL="428625" indent="-428625" algn="just">
              <a:lnSpc>
                <a:spcPts val="3674"/>
              </a:lnSpc>
              <a:buFont typeface="Arial" panose="020B0604020202020204" pitchFamily="34" charset="0"/>
              <a:buChar char="•"/>
            </a:pPr>
            <a:endParaRPr lang="es-UY" sz="1200" i="1" dirty="0" smtClean="0">
              <a:solidFill>
                <a:srgbClr val="002060"/>
              </a:solidFill>
            </a:endParaRPr>
          </a:p>
          <a:p>
            <a:pPr marL="428625" indent="-428625" algn="just">
              <a:lnSpc>
                <a:spcPts val="3674"/>
              </a:lnSpc>
              <a:buFont typeface="Arial" panose="020B0604020202020204" pitchFamily="34" charset="0"/>
              <a:buChar char="•"/>
            </a:pPr>
            <a:r>
              <a:rPr lang="es-UY" sz="1200" i="1" dirty="0" smtClean="0">
                <a:solidFill>
                  <a:srgbClr val="002060"/>
                </a:solidFill>
              </a:rPr>
              <a:t>El </a:t>
            </a:r>
            <a:r>
              <a:rPr lang="es-UY" sz="1200" b="1" i="1" dirty="0" smtClean="0">
                <a:solidFill>
                  <a:srgbClr val="002060"/>
                </a:solidFill>
              </a:rPr>
              <a:t>tipo de cambio </a:t>
            </a:r>
            <a:r>
              <a:rPr lang="es-UY" sz="1200" i="1" dirty="0" smtClean="0">
                <a:solidFill>
                  <a:srgbClr val="002060"/>
                </a:solidFill>
              </a:rPr>
              <a:t>cerró mayo en </a:t>
            </a:r>
            <a:r>
              <a:rPr lang="es-UY" sz="1200" b="1" i="1" dirty="0" smtClean="0">
                <a:solidFill>
                  <a:srgbClr val="002060"/>
                </a:solidFill>
              </a:rPr>
              <a:t>$38,8.</a:t>
            </a:r>
          </a:p>
          <a:p>
            <a:pPr marL="428625" indent="-428625" algn="just">
              <a:lnSpc>
                <a:spcPts val="3674"/>
              </a:lnSpc>
              <a:buFont typeface="Arial" panose="020B0604020202020204" pitchFamily="34" charset="0"/>
              <a:buChar char="•"/>
            </a:pPr>
            <a:endParaRPr lang="es-UY" sz="1200" b="1" i="1" dirty="0" smtClean="0">
              <a:solidFill>
                <a:srgbClr val="002060"/>
              </a:solidFill>
            </a:endParaRPr>
          </a:p>
          <a:p>
            <a:pPr marL="428625" indent="-428625" algn="just">
              <a:lnSpc>
                <a:spcPts val="3674"/>
              </a:lnSpc>
              <a:buFont typeface="Arial" panose="020B0604020202020204" pitchFamily="34" charset="0"/>
              <a:buChar char="•"/>
            </a:pPr>
            <a:r>
              <a:rPr lang="es-ES" sz="1200" b="0" i="0" kern="1200" dirty="0" smtClean="0">
                <a:solidFill>
                  <a:schemeClr val="tx1"/>
                </a:solidFill>
                <a:effectLst/>
                <a:latin typeface="+mn-lt"/>
                <a:ea typeface="+mn-ea"/>
                <a:cs typeface="+mn-cs"/>
              </a:rPr>
              <a:t>ería una señal muy importante que en la Rendición de Cuentas el único gasto que se aprobara fueran esos US$ 20 millones para </a:t>
            </a:r>
            <a:r>
              <a:rPr lang="es-ES" sz="1200" b="1" i="0" u="sng" kern="1200" dirty="0" smtClean="0">
                <a:solidFill>
                  <a:schemeClr val="tx1"/>
                </a:solidFill>
                <a:effectLst/>
                <a:latin typeface="+mn-lt"/>
                <a:ea typeface="+mn-ea"/>
                <a:cs typeface="+mn-cs"/>
              </a:rPr>
              <a:t>adicciones y salud mental. </a:t>
            </a:r>
            <a:r>
              <a:rPr lang="es-ES" sz="1200" b="0" i="0" kern="1200" dirty="0" smtClean="0">
                <a:solidFill>
                  <a:schemeClr val="tx1"/>
                </a:solidFill>
                <a:effectLst/>
                <a:latin typeface="+mn-lt"/>
                <a:ea typeface="+mn-ea"/>
                <a:cs typeface="+mn-cs"/>
              </a:rPr>
              <a:t>Esto sería ideal, una señal fantástica para todo el mercado. En cuanto al déficit, yo creo que se va a mantener la disciplina fiscal, la ministra </a:t>
            </a:r>
            <a:r>
              <a:rPr lang="es-ES" sz="1200" b="0" i="0" kern="1200" dirty="0" err="1" smtClean="0">
                <a:solidFill>
                  <a:schemeClr val="tx1"/>
                </a:solidFill>
                <a:effectLst/>
                <a:latin typeface="+mn-lt"/>
                <a:ea typeface="+mn-ea"/>
                <a:cs typeface="+mn-cs"/>
              </a:rPr>
              <a:t>Arbeleche</a:t>
            </a:r>
            <a:r>
              <a:rPr lang="es-ES" sz="1200" b="0" i="0" kern="1200" dirty="0" smtClean="0">
                <a:solidFill>
                  <a:schemeClr val="tx1"/>
                </a:solidFill>
                <a:effectLst/>
                <a:latin typeface="+mn-lt"/>
                <a:ea typeface="+mn-ea"/>
                <a:cs typeface="+mn-cs"/>
              </a:rPr>
              <a:t> es muy firme en las convicciones que tiene respecto a este tema y pienso que va a mantenerse.</a:t>
            </a:r>
          </a:p>
          <a:p>
            <a:pPr marL="428625" indent="-428625" algn="just">
              <a:lnSpc>
                <a:spcPts val="3674"/>
              </a:lnSpc>
              <a:buFont typeface="Arial" panose="020B0604020202020204" pitchFamily="34" charset="0"/>
              <a:buChar char="•"/>
            </a:pPr>
            <a:endParaRPr lang="es-UY" sz="1200" b="0" i="0" kern="1200" dirty="0" smtClean="0">
              <a:solidFill>
                <a:schemeClr val="tx1"/>
              </a:solidFill>
              <a:effectLst/>
              <a:latin typeface="+mn-lt"/>
              <a:ea typeface="+mn-ea"/>
              <a:cs typeface="+mn-cs"/>
            </a:endParaRPr>
          </a:p>
          <a:p>
            <a:pPr marL="428625" indent="-428625" algn="just">
              <a:lnSpc>
                <a:spcPts val="3674"/>
              </a:lnSpc>
              <a:buFont typeface="Arial" panose="020B0604020202020204" pitchFamily="34" charset="0"/>
              <a:buChar char="•"/>
            </a:pPr>
            <a:r>
              <a:rPr lang="es-UY" sz="1200" b="0" i="0" kern="1200" dirty="0" smtClean="0">
                <a:solidFill>
                  <a:schemeClr val="tx1"/>
                </a:solidFill>
                <a:effectLst/>
                <a:latin typeface="+mn-lt"/>
                <a:ea typeface="+mn-ea"/>
                <a:cs typeface="+mn-cs"/>
              </a:rPr>
              <a:t>Impacto</a:t>
            </a:r>
            <a:r>
              <a:rPr lang="es-UY" sz="1200" b="0" i="0" kern="1200" baseline="0" dirty="0" smtClean="0">
                <a:solidFill>
                  <a:schemeClr val="tx1"/>
                </a:solidFill>
                <a:effectLst/>
                <a:latin typeface="+mn-lt"/>
                <a:ea typeface="+mn-ea"/>
                <a:cs typeface="+mn-cs"/>
              </a:rPr>
              <a:t> de la sequía compensando por nuevos proyectos de inversión, dinámica de la construcción de vivienda, y UPM2 comenzará a exportar. </a:t>
            </a:r>
          </a:p>
          <a:p>
            <a:pPr marL="428625" indent="-428625" algn="just">
              <a:lnSpc>
                <a:spcPts val="3674"/>
              </a:lnSpc>
              <a:buFont typeface="Arial" panose="020B0604020202020204" pitchFamily="34" charset="0"/>
              <a:buChar char="•"/>
            </a:pPr>
            <a:r>
              <a:rPr lang="es-ES" sz="1200" b="0" i="0" kern="1200" dirty="0" smtClean="0">
                <a:solidFill>
                  <a:schemeClr val="tx1"/>
                </a:solidFill>
                <a:effectLst/>
                <a:latin typeface="+mn-lt"/>
                <a:ea typeface="+mn-ea"/>
                <a:cs typeface="+mn-cs"/>
              </a:rPr>
              <a:t>Pasar de la lógica de los trámites a la lógica de los servicios. Es donde tenemos mayores posibilidades de hacer cosas concretas.</a:t>
            </a:r>
          </a:p>
          <a:p>
            <a:pPr marL="428625" indent="-428625" algn="just">
              <a:lnSpc>
                <a:spcPts val="3674"/>
              </a:lnSpc>
              <a:buFont typeface="Arial" panose="020B0604020202020204" pitchFamily="34" charset="0"/>
              <a:buChar char="•"/>
            </a:pPr>
            <a:endParaRPr lang="es-ES" sz="1200" b="0" i="0" kern="1200" dirty="0" smtClean="0">
              <a:solidFill>
                <a:schemeClr val="tx1"/>
              </a:solidFill>
              <a:effectLst/>
              <a:latin typeface="+mn-lt"/>
              <a:ea typeface="+mn-ea"/>
              <a:cs typeface="+mn-cs"/>
            </a:endParaRPr>
          </a:p>
          <a:p>
            <a:pPr marL="428625" indent="-428625" algn="l">
              <a:lnSpc>
                <a:spcPts val="3674"/>
              </a:lnSpc>
              <a:buFont typeface="Arial" panose="020B0604020202020204" pitchFamily="34" charset="0"/>
              <a:buChar char="•"/>
            </a:pPr>
            <a:r>
              <a:rPr lang="es-ES" sz="1200" b="0" i="0" kern="1200" dirty="0" smtClean="0">
                <a:solidFill>
                  <a:schemeClr val="tx1"/>
                </a:solidFill>
                <a:effectLst/>
                <a:latin typeface="+mn-lt"/>
                <a:ea typeface="+mn-ea"/>
                <a:cs typeface="+mn-cs"/>
              </a:rPr>
              <a:t>Más que la habilitación previa, con esperas interminables de meses y meses, deberíamos ir a la lógica de la aprobación tácita y después, si se descubre que hay una equivocación, un error o una mentira, se le castigue con dureza.</a:t>
            </a:r>
            <a:endParaRPr lang="es-ES" dirty="0"/>
          </a:p>
        </p:txBody>
      </p:sp>
      <p:sp>
        <p:nvSpPr>
          <p:cNvPr id="4" name="Marcador de número de diapositiva 3"/>
          <p:cNvSpPr>
            <a:spLocks noGrp="1"/>
          </p:cNvSpPr>
          <p:nvPr>
            <p:ph type="sldNum" sz="quarter" idx="10"/>
          </p:nvPr>
        </p:nvSpPr>
        <p:spPr/>
        <p:txBody>
          <a:bodyPr/>
          <a:lstStyle/>
          <a:p>
            <a:fld id="{8DEBA2BA-527F-4AA6-8B0B-DF8EE9C52758}" type="slidenum">
              <a:rPr lang="es-ES" smtClean="0"/>
              <a:t>22</a:t>
            </a:fld>
            <a:endParaRPr lang="es-ES"/>
          </a:p>
        </p:txBody>
      </p:sp>
    </p:spTree>
    <p:extLst>
      <p:ext uri="{BB962C8B-B14F-4D97-AF65-F5344CB8AC3E}">
        <p14:creationId xmlns:p14="http://schemas.microsoft.com/office/powerpoint/2010/main" val="34984593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803400" y="604838"/>
            <a:ext cx="5376863" cy="3025775"/>
          </a:xfrm>
        </p:spPr>
      </p:sp>
      <p:sp>
        <p:nvSpPr>
          <p:cNvPr id="3" name="Marcador de notas 2"/>
          <p:cNvSpPr>
            <a:spLocks noGrp="1"/>
          </p:cNvSpPr>
          <p:nvPr>
            <p:ph type="body" idx="1"/>
          </p:nvPr>
        </p:nvSpPr>
        <p:spPr/>
        <p:txBody>
          <a:bodyPr/>
          <a:lstStyle/>
          <a:p>
            <a:r>
              <a:rPr lang="es-ES" sz="1200" b="0" i="0" u="none" strike="noStrike" kern="1200" dirty="0" smtClean="0">
                <a:solidFill>
                  <a:schemeClr val="tx1"/>
                </a:solidFill>
                <a:effectLst/>
                <a:latin typeface="+mn-lt"/>
                <a:ea typeface="+mn-ea"/>
                <a:cs typeface="+mn-cs"/>
              </a:rPr>
              <a:t>En 2023, el deterioro fiscal en Uruguay se atribuye al crecimiento del gasto y al deterioro cíclico de los ingresos. Los desafíos fiscales persisten más allá de este año, dejando al próximo gobierno con un margen de maniobra presupuestal limitado.</a:t>
            </a:r>
          </a:p>
          <a:p>
            <a:endParaRPr lang="es-UY" sz="1200" b="0" i="0" u="none" strike="noStrike" kern="1200" dirty="0" smtClean="0">
              <a:solidFill>
                <a:schemeClr val="tx1"/>
              </a:solidFill>
              <a:effectLst/>
              <a:latin typeface="+mn-lt"/>
              <a:ea typeface="+mn-ea"/>
              <a:cs typeface="+mn-cs"/>
            </a:endParaRPr>
          </a:p>
          <a:p>
            <a:r>
              <a:rPr lang="es-ES" sz="1200" b="0" i="0" u="none" strike="noStrike" kern="1200" dirty="0" smtClean="0">
                <a:solidFill>
                  <a:schemeClr val="tx1"/>
                </a:solidFill>
                <a:effectLst/>
                <a:latin typeface="+mn-lt"/>
                <a:ea typeface="+mn-ea"/>
                <a:cs typeface="+mn-cs"/>
              </a:rPr>
              <a:t>El BCU ha sido exitoso en bajar la inflación, pero las expectativas continúan desalineadas, y se espera que converjan al 6,5%/7% a mediano plazo. A su vez, se presenta una política monetaria “rígida” en un contexto global adverso, lo que podría comprometer la competitividad.</a:t>
            </a:r>
            <a:endParaRPr lang="es-ES"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8DEBA2BA-527F-4AA6-8B0B-DF8EE9C52758}" type="slidenum">
              <a:rPr lang="es-ES" smtClean="0"/>
              <a:t>23</a:t>
            </a:fld>
            <a:endParaRPr lang="es-ES"/>
          </a:p>
        </p:txBody>
      </p:sp>
    </p:spTree>
    <p:extLst>
      <p:ext uri="{BB962C8B-B14F-4D97-AF65-F5344CB8AC3E}">
        <p14:creationId xmlns:p14="http://schemas.microsoft.com/office/powerpoint/2010/main" val="21160451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803400" y="604838"/>
            <a:ext cx="5376863" cy="3025775"/>
          </a:xfrm>
        </p:spPr>
      </p:sp>
      <p:sp>
        <p:nvSpPr>
          <p:cNvPr id="3" name="Marcador de notas 2"/>
          <p:cNvSpPr>
            <a:spLocks noGrp="1"/>
          </p:cNvSpPr>
          <p:nvPr>
            <p:ph type="body" idx="1"/>
          </p:nvPr>
        </p:nvSpPr>
        <p:spPr/>
        <p:txBody>
          <a:bodyPr/>
          <a:lstStyle/>
          <a:p>
            <a:endParaRPr lang="es-ES"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8DEBA2BA-527F-4AA6-8B0B-DF8EE9C52758}" type="slidenum">
              <a:rPr lang="es-ES" smtClean="0"/>
              <a:t>24</a:t>
            </a:fld>
            <a:endParaRPr lang="es-ES"/>
          </a:p>
        </p:txBody>
      </p:sp>
    </p:spTree>
    <p:extLst>
      <p:ext uri="{BB962C8B-B14F-4D97-AF65-F5344CB8AC3E}">
        <p14:creationId xmlns:p14="http://schemas.microsoft.com/office/powerpoint/2010/main" val="2754355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871B2431-D351-4C6E-A3CF-9DFAC0E3E050}" type="slidenum">
              <a:rPr lang="cs-CZ" smtClean="0"/>
              <a:t>25</a:t>
            </a:fld>
            <a:endParaRPr lang="cs-CZ"/>
          </a:p>
        </p:txBody>
      </p:sp>
    </p:spTree>
    <p:extLst>
      <p:ext uri="{BB962C8B-B14F-4D97-AF65-F5344CB8AC3E}">
        <p14:creationId xmlns:p14="http://schemas.microsoft.com/office/powerpoint/2010/main" val="3944953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054225" y="555625"/>
            <a:ext cx="4954588" cy="2787650"/>
          </a:xfrm>
        </p:spPr>
      </p:sp>
      <p:sp>
        <p:nvSpPr>
          <p:cNvPr id="3" name="Marcador de notas 2"/>
          <p:cNvSpPr>
            <a:spLocks noGrp="1"/>
          </p:cNvSpPr>
          <p:nvPr>
            <p:ph type="body" idx="1"/>
          </p:nvPr>
        </p:nvSpPr>
        <p:spPr/>
        <p:txBody>
          <a:bodyPr/>
          <a:lstStyle/>
          <a:p>
            <a:r>
              <a:rPr lang="es-ES" dirty="0" smtClean="0"/>
              <a:t>Argentina,</a:t>
            </a:r>
            <a:r>
              <a:rPr lang="es-ES" baseline="0" dirty="0" smtClean="0"/>
              <a:t> ingresa en una etapa de transición, </a:t>
            </a:r>
            <a:r>
              <a:rPr lang="es-ES" dirty="0" smtClean="0"/>
              <a:t>alta fragmentación partidaria no sólo</a:t>
            </a:r>
            <a:r>
              <a:rPr lang="es-ES" baseline="0" dirty="0" smtClean="0"/>
              <a:t> entre unión por la patria, y juntos por el </a:t>
            </a:r>
            <a:r>
              <a:rPr lang="es-ES" baseline="0" dirty="0" err="1" smtClean="0"/>
              <a:t>cambio+libertad</a:t>
            </a:r>
            <a:r>
              <a:rPr lang="es-ES" baseline="0" dirty="0" smtClean="0"/>
              <a:t> avanza, sino </a:t>
            </a:r>
            <a:r>
              <a:rPr lang="es-ES" baseline="0" dirty="0" err="1" smtClean="0"/>
              <a:t>ue</a:t>
            </a:r>
            <a:r>
              <a:rPr lang="es-ES" baseline="0" dirty="0" smtClean="0"/>
              <a:t> ya comienzan a haber tensiones dentro de juntos por el cambio y libertad avanza. No quedan dudas que el próximo gobierno deberá </a:t>
            </a:r>
            <a:r>
              <a:rPr lang="es-ES" dirty="0" smtClean="0"/>
              <a:t>alcanzar acuerdos políticos para poder avanzar con una agenda legislativa. </a:t>
            </a:r>
            <a:r>
              <a:rPr lang="es-ES" dirty="0" err="1" smtClean="0"/>
              <a:t>Millei</a:t>
            </a:r>
            <a:r>
              <a:rPr lang="es-ES" baseline="0" dirty="0" smtClean="0"/>
              <a:t> mantiene una participación muy minoritaria en ambas Cámaras, </a:t>
            </a:r>
          </a:p>
          <a:p>
            <a:endParaRPr lang="es-UY"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UY" baseline="0" dirty="0" err="1" smtClean="0"/>
              <a:t>Brasi</a:t>
            </a:r>
            <a:r>
              <a:rPr lang="es-UY" baseline="0" dirty="0" smtClean="0"/>
              <a:t>: </a:t>
            </a:r>
            <a:r>
              <a:rPr lang="es-MX" dirty="0" smtClean="0">
                <a:solidFill>
                  <a:srgbClr val="262626"/>
                </a:solidFill>
                <a:latin typeface="Calibri" panose="020F0502020204030204" pitchFamily="34" charset="0"/>
                <a:ea typeface="Calibri" panose="020F0502020204030204" pitchFamily="34" charset="0"/>
                <a:cs typeface="Calibri" panose="020F0502020204030204" pitchFamily="34" charset="0"/>
                <a:sym typeface="Poppins SemiBold"/>
              </a:rPr>
              <a:t>Reducir inflación y equilibrar cuentas públicas sigue siendo un desafío. </a:t>
            </a:r>
            <a:r>
              <a:rPr lang="es-ES" sz="1200" dirty="0" smtClean="0">
                <a:solidFill>
                  <a:srgbClr val="002060"/>
                </a:solidFill>
              </a:rPr>
              <a:t>meta su tasa de política monetaria (tercer recorte consecutivo): inflación </a:t>
            </a:r>
            <a:endParaRPr lang="es-MX" dirty="0" smtClean="0">
              <a:solidFill>
                <a:srgbClr val="262626"/>
              </a:solidFill>
              <a:latin typeface="Calibri" panose="020F0502020204030204" pitchFamily="34" charset="0"/>
              <a:ea typeface="Calibri" panose="020F0502020204030204" pitchFamily="34" charset="0"/>
              <a:cs typeface="Calibri" panose="020F0502020204030204" pitchFamily="34" charset="0"/>
              <a:sym typeface="Poppins SemiBold"/>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solidFill>
                <a:srgbClr val="262626"/>
              </a:solidFill>
              <a:latin typeface="Calibri" panose="020F0502020204030204" pitchFamily="34" charset="0"/>
              <a:ea typeface="Calibri" panose="020F0502020204030204" pitchFamily="34" charset="0"/>
              <a:cs typeface="Calibri" panose="020F0502020204030204" pitchFamily="34" charset="0"/>
              <a:sym typeface="Poppins SemiBold"/>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smtClean="0">
                <a:solidFill>
                  <a:srgbClr val="262626"/>
                </a:solidFill>
                <a:latin typeface="Poppins SemiBold"/>
                <a:ea typeface="Poppins SemiBold"/>
                <a:cs typeface="Poppins SemiBold"/>
                <a:sym typeface="Poppins SemiBold"/>
              </a:rPr>
              <a:t>No se esperan malas noticias desde Brasil, pero tampoco será fuente de dinamismo sobre Uruguay.</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u="none" strike="noStrike" kern="1200" dirty="0" smtClean="0">
                <a:solidFill>
                  <a:schemeClr val="tx1"/>
                </a:solidFill>
                <a:effectLst/>
                <a:latin typeface="+mn-lt"/>
                <a:ea typeface="+mn-ea"/>
                <a:cs typeface="+mn-cs"/>
              </a:rPr>
              <a:t>Mientras tanto, en Brasil los fundamentos mejoran, pero aún no son suficientes para apreciar sostenidamente el Real o impulsar el crecimiento. A su vez, en Argentina persistirá la inestabilidad en los próximos 12-18 meses, luego de los que podrían verse eventuales mejoras.</a:t>
            </a:r>
            <a:endParaRPr lang="es-MX" b="1" dirty="0" smtClean="0">
              <a:solidFill>
                <a:srgbClr val="262626"/>
              </a:solidFill>
              <a:latin typeface="Poppins SemiBold"/>
              <a:ea typeface="Poppins SemiBold"/>
              <a:cs typeface="Poppins SemiBold"/>
              <a:sym typeface="Poppins SemiBold"/>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MX" b="1" dirty="0" smtClean="0">
              <a:solidFill>
                <a:srgbClr val="262626"/>
              </a:solidFill>
              <a:latin typeface="Poppins SemiBold"/>
              <a:ea typeface="Poppins SemiBold"/>
              <a:cs typeface="Poppins SemiBold"/>
              <a:sym typeface="Poppins SemiBold"/>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kern="1200" dirty="0" smtClean="0">
                <a:solidFill>
                  <a:schemeClr val="tx1"/>
                </a:solidFill>
                <a:effectLst/>
                <a:latin typeface="+mn-lt"/>
                <a:ea typeface="+mn-ea"/>
                <a:cs typeface="+mn-cs"/>
              </a:rPr>
              <a:t>l presidente también afirmó que es “improbable” que el gobierno alcance el objetivo de déficit fiscal cero en 2024,  Marco</a:t>
            </a:r>
            <a:r>
              <a:rPr lang="es-ES" sz="1200" b="0" i="0" kern="1200" baseline="0" dirty="0" smtClean="0">
                <a:solidFill>
                  <a:schemeClr val="tx1"/>
                </a:solidFill>
                <a:effectLst/>
                <a:latin typeface="+mn-lt"/>
                <a:ea typeface="+mn-ea"/>
                <a:cs typeface="+mn-cs"/>
              </a:rPr>
              <a:t> fiscal, tope de </a:t>
            </a:r>
            <a:r>
              <a:rPr lang="es-ES" sz="1200" b="0" i="0" kern="1200" baseline="0" dirty="0" err="1" smtClean="0">
                <a:solidFill>
                  <a:schemeClr val="tx1"/>
                </a:solidFill>
                <a:effectLst/>
                <a:latin typeface="+mn-lt"/>
                <a:ea typeface="+mn-ea"/>
                <a:cs typeface="+mn-cs"/>
              </a:rPr>
              <a:t>crecimeitno</a:t>
            </a:r>
            <a:r>
              <a:rPr lang="es-ES" sz="1200" b="0" i="0" kern="1200" baseline="0" dirty="0" smtClean="0">
                <a:solidFill>
                  <a:schemeClr val="tx1"/>
                </a:solidFill>
                <a:effectLst/>
                <a:latin typeface="+mn-lt"/>
                <a:ea typeface="+mn-ea"/>
                <a:cs typeface="+mn-cs"/>
              </a:rPr>
              <a:t> del gasto </a:t>
            </a:r>
            <a:r>
              <a:rPr lang="es-ES" sz="1200" b="0" i="0" kern="1200" baseline="0" dirty="0" err="1" smtClean="0">
                <a:solidFill>
                  <a:schemeClr val="tx1"/>
                </a:solidFill>
                <a:effectLst/>
                <a:latin typeface="+mn-lt"/>
                <a:ea typeface="+mn-ea"/>
                <a:cs typeface="+mn-cs"/>
              </a:rPr>
              <a:t>públicoy</a:t>
            </a:r>
            <a:r>
              <a:rPr lang="es-ES" sz="1200" b="0" i="0" kern="1200" baseline="0" dirty="0" smtClean="0">
                <a:solidFill>
                  <a:schemeClr val="tx1"/>
                </a:solidFill>
                <a:effectLst/>
                <a:latin typeface="+mn-lt"/>
                <a:ea typeface="+mn-ea"/>
                <a:cs typeface="+mn-cs"/>
              </a:rPr>
              <a:t> meta sobre el </a:t>
            </a:r>
            <a:r>
              <a:rPr lang="es-ES" sz="1200" b="0" i="0" kern="1200" baseline="0" dirty="0" err="1" smtClean="0">
                <a:solidFill>
                  <a:schemeClr val="tx1"/>
                </a:solidFill>
                <a:effectLst/>
                <a:latin typeface="+mn-lt"/>
                <a:ea typeface="+mn-ea"/>
                <a:cs typeface="+mn-cs"/>
              </a:rPr>
              <a:t>resutlado</a:t>
            </a:r>
            <a:r>
              <a:rPr lang="es-ES" sz="1200" b="0" i="0" kern="1200" baseline="0" dirty="0" smtClean="0">
                <a:solidFill>
                  <a:schemeClr val="tx1"/>
                </a:solidFill>
                <a:effectLst/>
                <a:latin typeface="+mn-lt"/>
                <a:ea typeface="+mn-ea"/>
                <a:cs typeface="+mn-cs"/>
              </a:rPr>
              <a:t> fiscal primario y habilita un rango para el mismo. </a:t>
            </a:r>
            <a:r>
              <a:rPr lang="es-ES" dirty="0" smtClean="0"/>
              <a:t>ara 2024, si bien se aguarda cierta mejora, los mercados no esperan que converja a la meta del marco fiscal (esperan un déficit de 0,8% vs. la meta de equilibrio a nivel primario). En esa misma línea, Lula reconoció en prensa que muy difícilmente se pueda alcanzar ese objetivo.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kern="1200" dirty="0" smtClean="0">
                <a:solidFill>
                  <a:schemeClr val="tx1"/>
                </a:solidFill>
                <a:effectLst/>
                <a:latin typeface="+mn-lt"/>
                <a:ea typeface="+mn-ea"/>
                <a:cs typeface="+mn-cs"/>
              </a:rPr>
              <a:t>Esta situación regional adversa continuará afectando al turismo, así como también a los sectores de comercio y servicios. El saldo turístico sería negativo en 2023, mientras que la temporada de verano 2024 sería similar al año anterior.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b="1" dirty="0" smtClean="0">
              <a:solidFill>
                <a:srgbClr val="262626"/>
              </a:solidFill>
              <a:latin typeface="Poppins SemiBold"/>
              <a:ea typeface="Poppins SemiBold"/>
              <a:cs typeface="Poppins SemiBold"/>
              <a:sym typeface="Poppins SemiBold"/>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smtClean="0">
              <a:solidFill>
                <a:srgbClr val="262626"/>
              </a:solidFill>
              <a:latin typeface="Calibri" panose="020F0502020204030204" pitchFamily="34" charset="0"/>
              <a:ea typeface="Calibri" panose="020F0502020204030204" pitchFamily="34" charset="0"/>
              <a:cs typeface="Calibri" panose="020F0502020204030204" pitchFamily="34" charset="0"/>
              <a:sym typeface="Poppins SemiBold"/>
            </a:endParaRPr>
          </a:p>
          <a:p>
            <a:endParaRPr lang="es-ES" baseline="0" dirty="0" smtClean="0"/>
          </a:p>
          <a:p>
            <a:endParaRPr lang="es-UY" baseline="0" dirty="0" smtClean="0"/>
          </a:p>
          <a:p>
            <a:endParaRPr lang="es-UY" dirty="0" smtClean="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3</a:t>
            </a:fld>
            <a:endParaRPr lang="cs-CZ"/>
          </a:p>
        </p:txBody>
      </p:sp>
    </p:spTree>
    <p:extLst>
      <p:ext uri="{BB962C8B-B14F-4D97-AF65-F5344CB8AC3E}">
        <p14:creationId xmlns:p14="http://schemas.microsoft.com/office/powerpoint/2010/main" val="3694342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dirty="0" smtClean="0">
                <a:solidFill>
                  <a:srgbClr val="002060"/>
                </a:solidFill>
              </a:rPr>
              <a:t>El </a:t>
            </a:r>
            <a:r>
              <a:rPr lang="es-ES" sz="1200" b="1" dirty="0" smtClean="0">
                <a:solidFill>
                  <a:srgbClr val="002060"/>
                </a:solidFill>
              </a:rPr>
              <a:t>Indicador Mensual de Actividad Económica (IMAE) </a:t>
            </a:r>
            <a:r>
              <a:rPr lang="es-ES" sz="1200" dirty="0" smtClean="0">
                <a:solidFill>
                  <a:srgbClr val="002060"/>
                </a:solidFill>
              </a:rPr>
              <a:t>es un indicador sintético que </a:t>
            </a:r>
            <a:r>
              <a:rPr lang="es-ES" sz="1200" b="1" dirty="0" smtClean="0">
                <a:solidFill>
                  <a:srgbClr val="002060"/>
                </a:solidFill>
              </a:rPr>
              <a:t>resume la actividad</a:t>
            </a:r>
            <a:r>
              <a:rPr lang="es-ES" sz="1200" dirty="0" smtClean="0">
                <a:solidFill>
                  <a:srgbClr val="002060"/>
                </a:solidFill>
              </a:rPr>
              <a:t> de las distintas ramas de la economía en un determinado mes, medida a precios constantes del año 2016. Su variación interanual proporciona una </a:t>
            </a:r>
            <a:r>
              <a:rPr lang="es-ES" sz="1200" b="1" dirty="0" smtClean="0">
                <a:solidFill>
                  <a:srgbClr val="002060"/>
                </a:solidFill>
              </a:rPr>
              <a:t>medida</a:t>
            </a:r>
            <a:r>
              <a:rPr lang="es-ES" sz="1200" dirty="0" smtClean="0">
                <a:solidFill>
                  <a:srgbClr val="002060"/>
                </a:solidFill>
              </a:rPr>
              <a:t> de la evolución de la </a:t>
            </a:r>
            <a:r>
              <a:rPr lang="es-ES" sz="1200" b="1" dirty="0" smtClean="0">
                <a:solidFill>
                  <a:srgbClr val="002060"/>
                </a:solidFill>
              </a:rPr>
              <a:t>actividad económica </a:t>
            </a:r>
            <a:r>
              <a:rPr lang="es-ES" sz="1200" dirty="0" smtClean="0">
                <a:solidFill>
                  <a:srgbClr val="002060"/>
                </a:solidFill>
              </a:rPr>
              <a:t>del país en el </a:t>
            </a:r>
            <a:r>
              <a:rPr lang="es-ES" sz="1200" b="1" dirty="0" smtClean="0">
                <a:solidFill>
                  <a:srgbClr val="002060"/>
                </a:solidFill>
              </a:rPr>
              <a:t>corto plazo</a:t>
            </a:r>
            <a:r>
              <a:rPr lang="es-ES" sz="1200" dirty="0" smtClean="0">
                <a:solidFill>
                  <a:srgbClr val="00206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kern="1200" dirty="0" smtClean="0">
                <a:solidFill>
                  <a:schemeClr val="tx1"/>
                </a:solidFill>
                <a:effectLst/>
                <a:latin typeface="+mn-lt"/>
                <a:ea typeface="+mn-ea"/>
                <a:cs typeface="+mn-cs"/>
              </a:rPr>
              <a:t>l promedio de 2023, la economía uruguaya “casi no crecería”, afectada por el “shock” que implicó la sequía, así como también por el “efecto de precios relativos con Argentina y la desmejora en el </a:t>
            </a:r>
            <a:r>
              <a:rPr lang="es-ES" sz="1200" b="1" i="0" kern="1200" dirty="0" smtClean="0">
                <a:solidFill>
                  <a:schemeClr val="tx1"/>
                </a:solidFill>
                <a:effectLst/>
                <a:latin typeface="+mn-lt"/>
                <a:ea typeface="+mn-ea"/>
                <a:cs typeface="+mn-cs"/>
              </a:rPr>
              <a:t>contexto internacional</a:t>
            </a:r>
            <a:r>
              <a:rPr lang="es-ES" sz="1200" b="0" i="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UY"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kern="1200" dirty="0" smtClean="0">
                <a:solidFill>
                  <a:schemeClr val="tx1"/>
                </a:solidFill>
                <a:effectLst/>
                <a:latin typeface="+mn-lt"/>
                <a:ea typeface="+mn-ea"/>
                <a:cs typeface="+mn-cs"/>
              </a:rPr>
              <a:t>De acuerdo con </a:t>
            </a:r>
            <a:r>
              <a:rPr lang="es-ES" sz="1200" b="0" i="0" kern="1200" dirty="0" err="1" smtClean="0">
                <a:solidFill>
                  <a:schemeClr val="tx1"/>
                </a:solidFill>
                <a:effectLst/>
                <a:latin typeface="+mn-lt"/>
                <a:ea typeface="+mn-ea"/>
                <a:cs typeface="+mn-cs"/>
              </a:rPr>
              <a:t>Umpiérrez</a:t>
            </a:r>
            <a:r>
              <a:rPr lang="es-ES" sz="1200" b="0" i="0" kern="1200" dirty="0" smtClean="0">
                <a:solidFill>
                  <a:schemeClr val="tx1"/>
                </a:solidFill>
                <a:effectLst/>
                <a:latin typeface="+mn-lt"/>
                <a:ea typeface="+mn-ea"/>
                <a:cs typeface="+mn-cs"/>
              </a:rPr>
              <a:t>, en 2024 el “rebote” de la economía uruguaya “podría ser superior a 3,5% promedio anual”, debido al efecto de arrastre “estadístico de 2023, de +0,5 puntos porcentuales (</a:t>
            </a:r>
            <a:r>
              <a:rPr lang="es-ES" sz="1200" b="0" i="0" kern="1200" dirty="0" err="1" smtClean="0">
                <a:solidFill>
                  <a:schemeClr val="tx1"/>
                </a:solidFill>
                <a:effectLst/>
                <a:latin typeface="+mn-lt"/>
                <a:ea typeface="+mn-ea"/>
                <a:cs typeface="+mn-cs"/>
              </a:rPr>
              <a:t>pp</a:t>
            </a:r>
            <a:r>
              <a:rPr lang="es-ES" sz="1200" b="0" i="0" kern="1200" dirty="0" smtClean="0">
                <a:solidFill>
                  <a:schemeClr val="tx1"/>
                </a:solidFill>
                <a:effectLst/>
                <a:latin typeface="+mn-lt"/>
                <a:ea typeface="+mn-ea"/>
                <a:cs typeface="+mn-cs"/>
              </a:rPr>
              <a:t>), reversión de efecto</a:t>
            </a:r>
            <a:r>
              <a:rPr lang="es-ES" sz="1200" b="1" i="0" kern="1200" dirty="0" smtClean="0">
                <a:solidFill>
                  <a:schemeClr val="tx1"/>
                </a:solidFill>
                <a:effectLst/>
                <a:latin typeface="+mn-lt"/>
                <a:ea typeface="+mn-ea"/>
                <a:cs typeface="+mn-cs"/>
              </a:rPr>
              <a:t> sequía captado</a:t>
            </a:r>
            <a:r>
              <a:rPr lang="es-ES" sz="1200" b="0" i="0" kern="1200" dirty="0" smtClean="0">
                <a:solidFill>
                  <a:schemeClr val="tx1"/>
                </a:solidFill>
                <a:effectLst/>
                <a:latin typeface="+mn-lt"/>
                <a:ea typeface="+mn-ea"/>
                <a:cs typeface="+mn-cs"/>
              </a:rPr>
              <a:t> en 2023 (2 </a:t>
            </a:r>
            <a:r>
              <a:rPr lang="es-ES" sz="1200" b="0" i="0" kern="1200" dirty="0" err="1" smtClean="0">
                <a:solidFill>
                  <a:schemeClr val="tx1"/>
                </a:solidFill>
                <a:effectLst/>
                <a:latin typeface="+mn-lt"/>
                <a:ea typeface="+mn-ea"/>
                <a:cs typeface="+mn-cs"/>
              </a:rPr>
              <a:t>pp</a:t>
            </a:r>
            <a:r>
              <a:rPr lang="es-ES" sz="1200" b="0" i="0" kern="1200" dirty="0" smtClean="0">
                <a:solidFill>
                  <a:schemeClr val="tx1"/>
                </a:solidFill>
                <a:effectLst/>
                <a:latin typeface="+mn-lt"/>
                <a:ea typeface="+mn-ea"/>
                <a:cs typeface="+mn-cs"/>
              </a:rPr>
              <a:t>) y crecimiento genuino (1,5-2 </a:t>
            </a:r>
            <a:r>
              <a:rPr lang="es-ES" sz="1200" b="0" i="0" kern="1200" dirty="0" err="1" smtClean="0">
                <a:solidFill>
                  <a:schemeClr val="tx1"/>
                </a:solidFill>
                <a:effectLst/>
                <a:latin typeface="+mn-lt"/>
                <a:ea typeface="+mn-ea"/>
                <a:cs typeface="+mn-cs"/>
              </a:rPr>
              <a:t>pp</a:t>
            </a:r>
            <a:r>
              <a:rPr lang="es-ES" sz="1200" b="0" i="0" kern="1200" dirty="0" smtClean="0">
                <a:solidFill>
                  <a:schemeClr val="tx1"/>
                </a:solidFill>
                <a:effectLst/>
                <a:latin typeface="+mn-lt"/>
                <a:ea typeface="+mn-ea"/>
                <a:cs typeface="+mn-cs"/>
              </a:rPr>
              <a:t>)”.</a:t>
            </a:r>
            <a:endParaRPr lang="es-ES" sz="1200" kern="1200" dirty="0" smtClean="0">
              <a:solidFill>
                <a:schemeClr val="tx1"/>
              </a:solidFill>
              <a:effectLst/>
              <a:latin typeface="+mn-lt"/>
              <a:ea typeface="+mn-ea"/>
              <a:cs typeface="+mn-cs"/>
            </a:endParaRPr>
          </a:p>
        </p:txBody>
      </p:sp>
      <p:sp>
        <p:nvSpPr>
          <p:cNvPr id="4" name="Marcador de número de diapositiva 3"/>
          <p:cNvSpPr>
            <a:spLocks noGrp="1"/>
          </p:cNvSpPr>
          <p:nvPr>
            <p:ph type="sldNum" sz="quarter" idx="10"/>
          </p:nvPr>
        </p:nvSpPr>
        <p:spPr/>
        <p:txBody>
          <a:bodyPr/>
          <a:lstStyle/>
          <a:p>
            <a:fld id="{871B2431-D351-4C6E-A3CF-9DFAC0E3E050}" type="slidenum">
              <a:rPr lang="cs-CZ" smtClean="0"/>
              <a:t>4</a:t>
            </a:fld>
            <a:endParaRPr lang="cs-CZ"/>
          </a:p>
        </p:txBody>
      </p:sp>
    </p:spTree>
    <p:extLst>
      <p:ext uri="{BB962C8B-B14F-4D97-AF65-F5344CB8AC3E}">
        <p14:creationId xmlns:p14="http://schemas.microsoft.com/office/powerpoint/2010/main" val="4147849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921250" y="381000"/>
            <a:ext cx="3392488" cy="1908175"/>
          </a:xfrm>
        </p:spPr>
      </p:sp>
      <p:sp>
        <p:nvSpPr>
          <p:cNvPr id="3" name="Marcador de notas 2"/>
          <p:cNvSpPr>
            <a:spLocks noGrp="1"/>
          </p:cNvSpPr>
          <p:nvPr>
            <p:ph type="body" idx="1"/>
          </p:nvPr>
        </p:nvSpPr>
        <p:spPr/>
        <p:txBody>
          <a:bodyPr/>
          <a:lstStyle/>
          <a:p>
            <a:endParaRPr lang="es-ES" sz="1050"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5</a:t>
            </a:fld>
            <a:endParaRPr lang="cs-CZ"/>
          </a:p>
        </p:txBody>
      </p:sp>
    </p:spTree>
    <p:extLst>
      <p:ext uri="{BB962C8B-B14F-4D97-AF65-F5344CB8AC3E}">
        <p14:creationId xmlns:p14="http://schemas.microsoft.com/office/powerpoint/2010/main" val="1260789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921250" y="381000"/>
            <a:ext cx="3392488" cy="1908175"/>
          </a:xfrm>
        </p:spPr>
      </p:sp>
      <p:sp>
        <p:nvSpPr>
          <p:cNvPr id="3" name="Marcador de notas 2"/>
          <p:cNvSpPr>
            <a:spLocks noGrp="1"/>
          </p:cNvSpPr>
          <p:nvPr>
            <p:ph type="body" idx="1"/>
          </p:nvPr>
        </p:nvSpPr>
        <p:spPr/>
        <p:txBody>
          <a:bodyPr/>
          <a:lstStyle/>
          <a:p>
            <a:endParaRPr lang="es-ES" sz="1050"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6</a:t>
            </a:fld>
            <a:endParaRPr lang="cs-CZ"/>
          </a:p>
        </p:txBody>
      </p:sp>
    </p:spTree>
    <p:extLst>
      <p:ext uri="{BB962C8B-B14F-4D97-AF65-F5344CB8AC3E}">
        <p14:creationId xmlns:p14="http://schemas.microsoft.com/office/powerpoint/2010/main" val="1177813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Mencionar la</a:t>
            </a:r>
            <a:r>
              <a:rPr lang="es-ES" baseline="0" dirty="0" smtClean="0"/>
              <a:t> actualización que se realizó para esta encuesta en cuanto a las regiones.</a:t>
            </a:r>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7</a:t>
            </a:fld>
            <a:endParaRPr lang="cs-CZ"/>
          </a:p>
        </p:txBody>
      </p:sp>
    </p:spTree>
    <p:extLst>
      <p:ext uri="{BB962C8B-B14F-4D97-AF65-F5344CB8AC3E}">
        <p14:creationId xmlns:p14="http://schemas.microsoft.com/office/powerpoint/2010/main" val="2011364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Mencionar la</a:t>
            </a:r>
            <a:r>
              <a:rPr lang="es-ES" baseline="0" dirty="0" smtClean="0"/>
              <a:t> actualización que se realizó para esta encuesta en cuanto a las regiones.</a:t>
            </a:r>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8</a:t>
            </a:fld>
            <a:endParaRPr lang="cs-CZ"/>
          </a:p>
        </p:txBody>
      </p:sp>
    </p:spTree>
    <p:extLst>
      <p:ext uri="{BB962C8B-B14F-4D97-AF65-F5344CB8AC3E}">
        <p14:creationId xmlns:p14="http://schemas.microsoft.com/office/powerpoint/2010/main" val="2591909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921250" y="381000"/>
            <a:ext cx="3392488" cy="1908175"/>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smtClean="0">
                <a:solidFill>
                  <a:srgbClr val="002060"/>
                </a:solidFill>
              </a:rPr>
              <a:t>En el caso de </a:t>
            </a:r>
            <a:r>
              <a:rPr lang="es-ES" sz="1200" b="1" i="1" dirty="0" smtClean="0">
                <a:solidFill>
                  <a:srgbClr val="002060"/>
                </a:solidFill>
              </a:rPr>
              <a:t>Montevideo</a:t>
            </a:r>
            <a:r>
              <a:rPr lang="es-ES" sz="1200" i="1" dirty="0" smtClean="0">
                <a:solidFill>
                  <a:srgbClr val="002060"/>
                </a:solidFill>
              </a:rPr>
              <a:t>, el presente trimestre marcó un </a:t>
            </a:r>
            <a:r>
              <a:rPr lang="es-ES" sz="1200" b="1" i="1" dirty="0" smtClean="0">
                <a:solidFill>
                  <a:srgbClr val="002060"/>
                </a:solidFill>
              </a:rPr>
              <a:t>cambio</a:t>
            </a:r>
            <a:r>
              <a:rPr lang="es-ES" sz="1200" i="1" dirty="0" smtClean="0">
                <a:solidFill>
                  <a:srgbClr val="002060"/>
                </a:solidFill>
              </a:rPr>
              <a:t> significativo al </a:t>
            </a:r>
            <a:r>
              <a:rPr lang="es-ES" sz="1200" b="1" i="1" dirty="0" smtClean="0">
                <a:solidFill>
                  <a:srgbClr val="002060"/>
                </a:solidFill>
              </a:rPr>
              <a:t>revertir el escenario de crecimiento </a:t>
            </a:r>
            <a:r>
              <a:rPr lang="es-ES" sz="1200" i="1" dirty="0" smtClean="0">
                <a:solidFill>
                  <a:srgbClr val="002060"/>
                </a:solidFill>
              </a:rPr>
              <a:t>que se había registrado en el período anterior.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i="1" dirty="0" smtClean="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i="1" dirty="0" smtClean="0">
                <a:solidFill>
                  <a:srgbClr val="002060"/>
                </a:solidFill>
              </a:rPr>
              <a:t>En contraste, el </a:t>
            </a:r>
            <a:r>
              <a:rPr lang="es-ES" sz="1200" b="1" i="1" dirty="0" smtClean="0">
                <a:solidFill>
                  <a:srgbClr val="002060"/>
                </a:solidFill>
              </a:rPr>
              <a:t>Interior</a:t>
            </a:r>
            <a:r>
              <a:rPr lang="es-ES" sz="1200" i="1" dirty="0" smtClean="0">
                <a:solidFill>
                  <a:srgbClr val="002060"/>
                </a:solidFill>
              </a:rPr>
              <a:t> experimenta </a:t>
            </a:r>
            <a:r>
              <a:rPr lang="es-ES" sz="1200" b="1" i="1" dirty="0" smtClean="0">
                <a:solidFill>
                  <a:srgbClr val="002060"/>
                </a:solidFill>
              </a:rPr>
              <a:t>por segundo trimestre consecutivo una tendencia contractiva en sus ventas</a:t>
            </a:r>
            <a:r>
              <a:rPr lang="es-ES" sz="1200" i="1" dirty="0" smtClean="0">
                <a:solidFill>
                  <a:srgbClr val="002060"/>
                </a:solidFill>
              </a:rPr>
              <a:t>, consolidando un periodo de desafíos en esta región.</a:t>
            </a:r>
          </a:p>
          <a:p>
            <a:endParaRPr lang="es-ES" dirty="0"/>
          </a:p>
        </p:txBody>
      </p:sp>
      <p:sp>
        <p:nvSpPr>
          <p:cNvPr id="4" name="Marcador de número de diapositiva 3"/>
          <p:cNvSpPr>
            <a:spLocks noGrp="1"/>
          </p:cNvSpPr>
          <p:nvPr>
            <p:ph type="sldNum" sz="quarter" idx="10"/>
          </p:nvPr>
        </p:nvSpPr>
        <p:spPr/>
        <p:txBody>
          <a:bodyPr/>
          <a:lstStyle/>
          <a:p>
            <a:fld id="{871B2431-D351-4C6E-A3CF-9DFAC0E3E050}" type="slidenum">
              <a:rPr lang="cs-CZ" smtClean="0"/>
              <a:t>9</a:t>
            </a:fld>
            <a:endParaRPr lang="cs-CZ"/>
          </a:p>
        </p:txBody>
      </p:sp>
    </p:spTree>
    <p:extLst>
      <p:ext uri="{BB962C8B-B14F-4D97-AF65-F5344CB8AC3E}">
        <p14:creationId xmlns:p14="http://schemas.microsoft.com/office/powerpoint/2010/main" val="3143654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chart" Target="../charts/chart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chart" Target="../charts/char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chart" Target="../charts/chart15.xml"/><Relationship Id="rId4" Type="http://schemas.openxmlformats.org/officeDocument/2006/relationships/chart" Target="../charts/char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chart" Target="../charts/chart17.xml"/><Relationship Id="rId4" Type="http://schemas.openxmlformats.org/officeDocument/2006/relationships/chart" Target="../charts/char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chart" Target="../charts/char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chart" Target="../charts/chart21.xml"/><Relationship Id="rId5" Type="http://schemas.openxmlformats.org/officeDocument/2006/relationships/chart" Target="../charts/chart20.xml"/><Relationship Id="rId4" Type="http://schemas.openxmlformats.org/officeDocument/2006/relationships/chart" Target="../charts/chart19.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chart" Target="../charts/chart2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chart" Target="../charts/chart2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chart" Target="../charts/chart26.xml"/><Relationship Id="rId5" Type="http://schemas.openxmlformats.org/officeDocument/2006/relationships/chart" Target="../charts/chart25.xml"/><Relationship Id="rId4" Type="http://schemas.openxmlformats.org/officeDocument/2006/relationships/chart" Target="../charts/chart2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chart" Target="../charts/chart29.xml"/><Relationship Id="rId5" Type="http://schemas.openxmlformats.org/officeDocument/2006/relationships/chart" Target="../charts/chart28.xml"/><Relationship Id="rId4" Type="http://schemas.openxmlformats.org/officeDocument/2006/relationships/chart" Target="../charts/chart2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chart" Target="../charts/chart32.xml"/><Relationship Id="rId5" Type="http://schemas.openxmlformats.org/officeDocument/2006/relationships/chart" Target="../charts/chart31.xml"/><Relationship Id="rId4" Type="http://schemas.openxmlformats.org/officeDocument/2006/relationships/chart" Target="../charts/chart30.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33.xml"/><Relationship Id="rId7" Type="http://schemas.openxmlformats.org/officeDocument/2006/relationships/chart" Target="../charts/chart36.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chart" Target="../charts/chart35.xml"/><Relationship Id="rId5" Type="http://schemas.openxmlformats.org/officeDocument/2006/relationships/image" Target="../media/image2.png"/><Relationship Id="rId4" Type="http://schemas.openxmlformats.org/officeDocument/2006/relationships/chart" Target="../charts/chart34.xml"/></Relationships>
</file>

<file path=ppt/slides/_rels/slide24.xml.rels><?xml version="1.0" encoding="UTF-8" standalone="yes"?>
<Relationships xmlns="http://schemas.openxmlformats.org/package/2006/relationships"><Relationship Id="rId8" Type="http://schemas.openxmlformats.org/officeDocument/2006/relationships/chart" Target="../charts/chart41.xml"/><Relationship Id="rId3" Type="http://schemas.openxmlformats.org/officeDocument/2006/relationships/chart" Target="../charts/chart37.xml"/><Relationship Id="rId7" Type="http://schemas.openxmlformats.org/officeDocument/2006/relationships/chart" Target="../charts/chart40.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chart" Target="../charts/chart39.xml"/><Relationship Id="rId5" Type="http://schemas.openxmlformats.org/officeDocument/2006/relationships/image" Target="../media/image2.png"/><Relationship Id="rId4" Type="http://schemas.openxmlformats.org/officeDocument/2006/relationships/chart" Target="../charts/chart38.xml"/><Relationship Id="rId9" Type="http://schemas.openxmlformats.org/officeDocument/2006/relationships/chart" Target="../charts/chart42.xml"/></Relationships>
</file>

<file path=ppt/slides/_rels/slide25.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1.jpeg"/><Relationship Id="rId7" Type="http://schemas.openxmlformats.org/officeDocument/2006/relationships/image" Target="../media/image9.png"/><Relationship Id="rId12" Type="http://schemas.openxmlformats.org/officeDocument/2006/relationships/image" Target="../media/image37.sv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1.svg"/><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image" Target="../media/image35.svg"/><Relationship Id="rId4" Type="http://schemas.openxmlformats.org/officeDocument/2006/relationships/image" Target="../media/image2.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chart" Target="../charts/chart5.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chart" Target="../charts/chart8.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F2569"/>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mt="37000"/>
          </a:blip>
          <a:srcRect l="1315" r="1315" b="9200"/>
          <a:stretch>
            <a:fillRect/>
          </a:stretch>
        </p:blipFill>
        <p:spPr>
          <a:xfrm>
            <a:off x="596399" y="560247"/>
            <a:ext cx="17095203" cy="9166507"/>
          </a:xfrm>
          <a:prstGeom prst="rect">
            <a:avLst/>
          </a:prstGeom>
        </p:spPr>
      </p:pic>
      <p:pic>
        <p:nvPicPr>
          <p:cNvPr id="3" name="Picture 3"/>
          <p:cNvPicPr>
            <a:picLocks noChangeAspect="1"/>
          </p:cNvPicPr>
          <p:nvPr/>
        </p:nvPicPr>
        <p:blipFill>
          <a:blip r:embed="rId4"/>
          <a:srcRect/>
          <a:stretch>
            <a:fillRect/>
          </a:stretch>
        </p:blipFill>
        <p:spPr>
          <a:xfrm>
            <a:off x="6169214" y="7540361"/>
            <a:ext cx="5949573" cy="1717939"/>
          </a:xfrm>
          <a:prstGeom prst="rect">
            <a:avLst/>
          </a:prstGeom>
        </p:spPr>
      </p:pic>
      <p:sp>
        <p:nvSpPr>
          <p:cNvPr id="4" name="TextBox 4"/>
          <p:cNvSpPr txBox="1"/>
          <p:nvPr/>
        </p:nvSpPr>
        <p:spPr>
          <a:xfrm>
            <a:off x="2177716" y="1823082"/>
            <a:ext cx="13932568" cy="4129336"/>
          </a:xfrm>
          <a:prstGeom prst="rect">
            <a:avLst/>
          </a:prstGeom>
        </p:spPr>
        <p:txBody>
          <a:bodyPr lIns="0" tIns="0" rIns="0" bIns="0" rtlCol="0" anchor="t">
            <a:spAutoFit/>
          </a:bodyPr>
          <a:lstStyle/>
          <a:p>
            <a:pPr algn="ctr">
              <a:lnSpc>
                <a:spcPts val="11200"/>
              </a:lnSpc>
            </a:pPr>
            <a:r>
              <a:rPr lang="en-US" sz="8000" dirty="0">
                <a:solidFill>
                  <a:srgbClr val="FFFFFF"/>
                </a:solidFill>
                <a:latin typeface="Alegreya Sans Bold Bold"/>
              </a:rPr>
              <a:t>ANÁLISIS DE COYUNTURA ECONÓMICA</a:t>
            </a:r>
          </a:p>
          <a:p>
            <a:pPr algn="ctr">
              <a:lnSpc>
                <a:spcPts val="5599"/>
              </a:lnSpc>
            </a:pPr>
            <a:r>
              <a:rPr lang="en-US" sz="3999" dirty="0" smtClean="0">
                <a:solidFill>
                  <a:srgbClr val="FFFFFF"/>
                </a:solidFill>
                <a:latin typeface="Alegreya Sans Bold Bold"/>
              </a:rPr>
              <a:t>Sector </a:t>
            </a:r>
            <a:r>
              <a:rPr lang="en-US" sz="3999" dirty="0">
                <a:solidFill>
                  <a:srgbClr val="FFFFFF"/>
                </a:solidFill>
                <a:latin typeface="Alegreya Sans Bold Bold"/>
              </a:rPr>
              <a:t>Comercio y Servicios</a:t>
            </a:r>
          </a:p>
          <a:p>
            <a:pPr algn="ctr">
              <a:lnSpc>
                <a:spcPts val="4200"/>
              </a:lnSpc>
            </a:pPr>
            <a:r>
              <a:rPr lang="en-US" sz="3200" dirty="0" err="1" smtClean="0">
                <a:solidFill>
                  <a:srgbClr val="FFFFFF"/>
                </a:solidFill>
                <a:latin typeface="Alegreya Sans Bold Bold"/>
              </a:rPr>
              <a:t>Tercer</a:t>
            </a:r>
            <a:r>
              <a:rPr lang="en-US" sz="3200" dirty="0" smtClean="0">
                <a:solidFill>
                  <a:srgbClr val="FFFFFF"/>
                </a:solidFill>
                <a:latin typeface="Alegreya Sans Bold Bold"/>
              </a:rPr>
              <a:t> </a:t>
            </a:r>
            <a:r>
              <a:rPr lang="en-US" sz="3200" dirty="0" err="1" smtClean="0">
                <a:solidFill>
                  <a:srgbClr val="FFFFFF"/>
                </a:solidFill>
                <a:latin typeface="Alegreya Sans Bold Bold"/>
              </a:rPr>
              <a:t>Trimestre</a:t>
            </a:r>
            <a:r>
              <a:rPr lang="en-US" sz="3200" dirty="0" smtClean="0">
                <a:solidFill>
                  <a:srgbClr val="FFFFFF"/>
                </a:solidFill>
                <a:latin typeface="Alegreya Sans Bold Bold"/>
              </a:rPr>
              <a:t> 2023</a:t>
            </a:r>
            <a:endParaRPr lang="en-US" sz="3200" dirty="0">
              <a:solidFill>
                <a:srgbClr val="FFFFFF"/>
              </a:solidFill>
              <a:latin typeface="Alegreya Sans Bold Bol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609600" y="9743333"/>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 Observatorio Económico UCU</a:t>
            </a:r>
            <a:endParaRPr lang="es-ES" sz="1400" dirty="0">
              <a:solidFill>
                <a:srgbClr val="002060"/>
              </a:solidFill>
              <a:latin typeface="+mj-lt"/>
            </a:endParaRPr>
          </a:p>
        </p:txBody>
      </p:sp>
      <p:sp>
        <p:nvSpPr>
          <p:cNvPr id="21" name="TextBox 6"/>
          <p:cNvSpPr txBox="1"/>
          <p:nvPr/>
        </p:nvSpPr>
        <p:spPr>
          <a:xfrm>
            <a:off x="586238" y="582416"/>
            <a:ext cx="12965409" cy="461665"/>
          </a:xfrm>
          <a:prstGeom prst="rect">
            <a:avLst/>
          </a:prstGeom>
        </p:spPr>
        <p:txBody>
          <a:bodyPr wrap="square"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smtClean="0">
                <a:solidFill>
                  <a:srgbClr val="FFB547"/>
                </a:solidFill>
                <a:latin typeface="Poppins Bold" panose="020B0604020202020204" charset="0"/>
                <a:cs typeface="Poppins Bold" panose="020B0604020202020204" charset="0"/>
              </a:rPr>
              <a:t> </a:t>
            </a:r>
            <a:r>
              <a:rPr lang="en-US" sz="2800" spc="-83" dirty="0" err="1" smtClean="0">
                <a:solidFill>
                  <a:srgbClr val="FFB547"/>
                </a:solidFill>
                <a:latin typeface="Poppins Bold" panose="020B0604020202020204" charset="0"/>
                <a:cs typeface="Poppins Bold" panose="020B0604020202020204" charset="0"/>
              </a:rPr>
              <a:t>Trimestre</a:t>
            </a:r>
            <a:r>
              <a:rPr lang="en-US" sz="2800" spc="-83" dirty="0" smtClean="0">
                <a:solidFill>
                  <a:srgbClr val="FFB547"/>
                </a:solidFill>
                <a:latin typeface="Poppins Bold" panose="020B0604020202020204" charset="0"/>
                <a:cs typeface="Poppins Bold" panose="020B0604020202020204" charset="0"/>
              </a:rPr>
              <a:t> 2023 </a:t>
            </a:r>
            <a:endParaRPr lang="en-US" sz="2800" spc="-83" dirty="0">
              <a:solidFill>
                <a:srgbClr val="FFB547"/>
              </a:solidFill>
              <a:latin typeface="Poppins Bold" panose="020B0604020202020204" charset="0"/>
              <a:cs typeface="Poppins Bold" panose="020B0604020202020204" charset="0"/>
            </a:endParaRPr>
          </a:p>
        </p:txBody>
      </p:sp>
      <p:sp>
        <p:nvSpPr>
          <p:cNvPr id="19" name="CuadroTexto 18"/>
          <p:cNvSpPr txBox="1"/>
          <p:nvPr/>
        </p:nvSpPr>
        <p:spPr>
          <a:xfrm>
            <a:off x="1752600" y="8771715"/>
            <a:ext cx="10143795" cy="830997"/>
          </a:xfrm>
          <a:prstGeom prst="rect">
            <a:avLst/>
          </a:prstGeom>
          <a:noFill/>
        </p:spPr>
        <p:txBody>
          <a:bodyPr wrap="square" rtlCol="0">
            <a:spAutoFit/>
          </a:bodyPr>
          <a:lstStyle/>
          <a:p>
            <a:pPr marL="285750" indent="-285750" algn="ctr">
              <a:buFont typeface="Arial" panose="020B0604020202020204" pitchFamily="34" charset="0"/>
              <a:buChar char="•"/>
            </a:pPr>
            <a:r>
              <a:rPr lang="es-ES" sz="2400" i="1" dirty="0" smtClean="0">
                <a:solidFill>
                  <a:srgbClr val="252B7D"/>
                </a:solidFill>
              </a:rPr>
              <a:t>Las ventas en el rubro </a:t>
            </a:r>
            <a:r>
              <a:rPr lang="es-ES" sz="2400" b="1" i="1" dirty="0" smtClean="0">
                <a:solidFill>
                  <a:srgbClr val="252B7D"/>
                </a:solidFill>
              </a:rPr>
              <a:t>Cuidado Personal </a:t>
            </a:r>
            <a:r>
              <a:rPr lang="es-ES" sz="2400" i="1" dirty="0" smtClean="0">
                <a:solidFill>
                  <a:srgbClr val="252B7D"/>
                </a:solidFill>
              </a:rPr>
              <a:t>sumaron un </a:t>
            </a:r>
            <a:r>
              <a:rPr lang="es-ES" sz="2400" b="1" i="1" dirty="0" smtClean="0">
                <a:solidFill>
                  <a:srgbClr val="252B7D"/>
                </a:solidFill>
              </a:rPr>
              <a:t>nuevo trimestre de caída</a:t>
            </a:r>
            <a:r>
              <a:rPr lang="es-ES" sz="2400" i="1" dirty="0" smtClean="0">
                <a:solidFill>
                  <a:srgbClr val="252B7D"/>
                </a:solidFill>
              </a:rPr>
              <a:t>, alcanzando el </a:t>
            </a:r>
            <a:r>
              <a:rPr lang="es-ES" sz="2400" b="1" i="1" dirty="0" smtClean="0">
                <a:solidFill>
                  <a:srgbClr val="252B7D"/>
                </a:solidFill>
              </a:rPr>
              <a:t>7mo. consecutivo</a:t>
            </a:r>
            <a:r>
              <a:rPr lang="es-ES" sz="2400" i="1" dirty="0" smtClean="0">
                <a:solidFill>
                  <a:srgbClr val="252B7D"/>
                </a:solidFill>
              </a:rPr>
              <a:t>.</a:t>
            </a:r>
          </a:p>
        </p:txBody>
      </p:sp>
      <p:sp>
        <p:nvSpPr>
          <p:cNvPr id="27" name="Rectángulo 26"/>
          <p:cNvSpPr/>
          <p:nvPr/>
        </p:nvSpPr>
        <p:spPr>
          <a:xfrm>
            <a:off x="2667000" y="194069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Cuidado Personal</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de variación interanual </a:t>
            </a:r>
            <a:r>
              <a:rPr lang="es-ES" sz="2000" b="1" dirty="0">
                <a:solidFill>
                  <a:srgbClr val="252B7D"/>
                </a:solidFill>
              </a:rPr>
              <a:t>- Ventas </a:t>
            </a:r>
            <a:r>
              <a:rPr lang="es-ES" sz="2000" b="1" dirty="0" smtClean="0">
                <a:solidFill>
                  <a:srgbClr val="252B7D"/>
                </a:solidFill>
              </a:rPr>
              <a:t>Reales</a:t>
            </a:r>
            <a:endParaRPr lang="es-ES" sz="2000" b="1" dirty="0">
              <a:solidFill>
                <a:srgbClr val="252B7D"/>
              </a:solidFill>
            </a:endParaRPr>
          </a:p>
        </p:txBody>
      </p:sp>
      <p:graphicFrame>
        <p:nvGraphicFramePr>
          <p:cNvPr id="28" name="Gráfico 27"/>
          <p:cNvGraphicFramePr>
            <a:graphicFrameLocks/>
          </p:cNvGraphicFramePr>
          <p:nvPr>
            <p:extLst>
              <p:ext uri="{D42A27DB-BD31-4B8C-83A1-F6EECF244321}">
                <p14:modId xmlns:p14="http://schemas.microsoft.com/office/powerpoint/2010/main" val="2832832584"/>
              </p:ext>
            </p:extLst>
          </p:nvPr>
        </p:nvGraphicFramePr>
        <p:xfrm>
          <a:off x="466396" y="2571421"/>
          <a:ext cx="11887200" cy="5758744"/>
        </p:xfrm>
        <a:graphic>
          <a:graphicData uri="http://schemas.openxmlformats.org/drawingml/2006/chart">
            <c:chart xmlns:c="http://schemas.openxmlformats.org/drawingml/2006/chart" xmlns:r="http://schemas.openxmlformats.org/officeDocument/2006/relationships" r:id="rId4"/>
          </a:graphicData>
        </a:graphic>
      </p:graphicFrame>
      <p:grpSp>
        <p:nvGrpSpPr>
          <p:cNvPr id="12" name="Grupo 11"/>
          <p:cNvGrpSpPr/>
          <p:nvPr/>
        </p:nvGrpSpPr>
        <p:grpSpPr>
          <a:xfrm>
            <a:off x="14029994" y="2568490"/>
            <a:ext cx="2249220" cy="2246041"/>
            <a:chOff x="8205537" y="1278090"/>
            <a:chExt cx="2310064" cy="2330678"/>
          </a:xfrm>
        </p:grpSpPr>
        <p:sp>
          <p:nvSpPr>
            <p:cNvPr id="13" name="Elipse 12"/>
            <p:cNvSpPr/>
            <p:nvPr/>
          </p:nvSpPr>
          <p:spPr>
            <a:xfrm>
              <a:off x="8205537" y="1278090"/>
              <a:ext cx="2310064" cy="2330678"/>
            </a:xfrm>
            <a:prstGeom prst="ellipse">
              <a:avLst/>
            </a:prstGeom>
            <a:solidFill>
              <a:srgbClr val="C000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UY" dirty="0"/>
            </a:p>
          </p:txBody>
        </p:sp>
        <p:sp>
          <p:nvSpPr>
            <p:cNvPr id="14" name="CuadroTexto 13"/>
            <p:cNvSpPr txBox="1"/>
            <p:nvPr/>
          </p:nvSpPr>
          <p:spPr>
            <a:xfrm>
              <a:off x="8303364" y="1374524"/>
              <a:ext cx="2093494" cy="1820434"/>
            </a:xfrm>
            <a:prstGeom prst="rect">
              <a:avLst/>
            </a:prstGeom>
            <a:noFill/>
          </p:spPr>
          <p:txBody>
            <a:bodyPr wrap="square" rtlCol="0">
              <a:spAutoFit/>
            </a:bodyPr>
            <a:lstStyle/>
            <a:p>
              <a:pPr algn="ctr"/>
              <a:endParaRPr lang="es-ES" sz="2400" b="1" dirty="0">
                <a:solidFill>
                  <a:schemeClr val="bg1"/>
                </a:solidFill>
              </a:endParaRPr>
            </a:p>
            <a:p>
              <a:pPr algn="ctr"/>
              <a:r>
                <a:rPr lang="es-ES" sz="2400" b="1" dirty="0">
                  <a:solidFill>
                    <a:schemeClr val="bg1"/>
                  </a:solidFill>
                </a:rPr>
                <a:t>33%</a:t>
              </a:r>
            </a:p>
            <a:p>
              <a:pPr algn="ctr"/>
              <a:r>
                <a:rPr lang="es-ES" sz="2000" dirty="0">
                  <a:solidFill>
                    <a:schemeClr val="bg1"/>
                  </a:solidFill>
                </a:rPr>
                <a:t>establecieron que sus ventas aumentaron</a:t>
              </a:r>
            </a:p>
          </p:txBody>
        </p:sp>
      </p:grpSp>
      <p:sp>
        <p:nvSpPr>
          <p:cNvPr id="15" name="Rectángulo 14"/>
          <p:cNvSpPr/>
          <p:nvPr/>
        </p:nvSpPr>
        <p:spPr>
          <a:xfrm>
            <a:off x="11725604" y="1768248"/>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Índice de Difusión por empresa</a:t>
            </a:r>
          </a:p>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 (55 empresas)</a:t>
            </a:r>
            <a:endParaRPr lang="es-ES" sz="2000" b="1" dirty="0">
              <a:solidFill>
                <a:srgbClr val="252B7D"/>
              </a:solidFill>
            </a:endParaRPr>
          </a:p>
        </p:txBody>
      </p:sp>
      <p:pic>
        <p:nvPicPr>
          <p:cNvPr id="16" name="Imagen 15">
            <a:extLst>
              <a:ext uri="{FF2B5EF4-FFF2-40B4-BE49-F238E27FC236}">
                <a16:creationId xmlns="" xmlns:a16="http://schemas.microsoft.com/office/drawing/2014/main" id="{26721310-37E5-7B9A-5C42-C65EDA605AE0}"/>
              </a:ext>
            </a:extLst>
          </p:cNvPr>
          <p:cNvPicPr>
            <a:picLocks noChangeAspect="1"/>
          </p:cNvPicPr>
          <p:nvPr/>
        </p:nvPicPr>
        <p:blipFill rotWithShape="1">
          <a:blip r:embed="rId5"/>
          <a:srcRect l="30284" t="32541" r="63"/>
          <a:stretch/>
        </p:blipFill>
        <p:spPr>
          <a:xfrm>
            <a:off x="12576212" y="6511965"/>
            <a:ext cx="5484408" cy="3468612"/>
          </a:xfrm>
          <a:prstGeom prst="rect">
            <a:avLst/>
          </a:prstGeom>
        </p:spPr>
      </p:pic>
      <p:sp>
        <p:nvSpPr>
          <p:cNvPr id="17" name="Rectángulo 16"/>
          <p:cNvSpPr/>
          <p:nvPr/>
        </p:nvSpPr>
        <p:spPr>
          <a:xfrm>
            <a:off x="12093856" y="5385415"/>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Facturación </a:t>
            </a:r>
          </a:p>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Cuarto Trimestre 2023</a:t>
            </a:r>
            <a:endParaRPr lang="es-ES" sz="2000" b="1" dirty="0">
              <a:solidFill>
                <a:srgbClr val="252B7D"/>
              </a:solidFill>
            </a:endParaRPr>
          </a:p>
        </p:txBody>
      </p:sp>
    </p:spTree>
    <p:extLst>
      <p:ext uri="{BB962C8B-B14F-4D97-AF65-F5344CB8AC3E}">
        <p14:creationId xmlns:p14="http://schemas.microsoft.com/office/powerpoint/2010/main" val="19401356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2812798" y="9797924"/>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23" name="Rectángulo 22"/>
          <p:cNvSpPr/>
          <p:nvPr/>
        </p:nvSpPr>
        <p:spPr>
          <a:xfrm>
            <a:off x="-240862" y="269687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Muebles y Accesorios para el Hogar</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de variación interanual </a:t>
            </a:r>
            <a:r>
              <a:rPr lang="es-ES" sz="2000" b="1" dirty="0">
                <a:solidFill>
                  <a:srgbClr val="252B7D"/>
                </a:solidFill>
              </a:rPr>
              <a:t>- Ventas </a:t>
            </a:r>
            <a:r>
              <a:rPr lang="es-ES" sz="2000" b="1" dirty="0" smtClean="0">
                <a:solidFill>
                  <a:srgbClr val="252B7D"/>
                </a:solidFill>
              </a:rPr>
              <a:t>Reales</a:t>
            </a:r>
            <a:endParaRPr lang="es-ES" sz="2000" b="1" dirty="0">
              <a:solidFill>
                <a:srgbClr val="252B7D"/>
              </a:solidFill>
            </a:endParaRPr>
          </a:p>
        </p:txBody>
      </p:sp>
      <p:sp>
        <p:nvSpPr>
          <p:cNvPr id="21" name="TextBox 6"/>
          <p:cNvSpPr txBox="1"/>
          <p:nvPr/>
        </p:nvSpPr>
        <p:spPr>
          <a:xfrm>
            <a:off x="586238" y="582416"/>
            <a:ext cx="12965409" cy="461665"/>
          </a:xfrm>
          <a:prstGeom prst="rect">
            <a:avLst/>
          </a:prstGeom>
        </p:spPr>
        <p:txBody>
          <a:bodyPr wrap="square"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smtClean="0">
                <a:solidFill>
                  <a:srgbClr val="FFB547"/>
                </a:solidFill>
                <a:latin typeface="Poppins Bold" panose="020B0604020202020204" charset="0"/>
                <a:cs typeface="Poppins Bold" panose="020B0604020202020204" charset="0"/>
              </a:rPr>
              <a:t> </a:t>
            </a:r>
            <a:r>
              <a:rPr lang="en-US" sz="2800" spc="-83" dirty="0" err="1" smtClean="0">
                <a:solidFill>
                  <a:srgbClr val="FFB547"/>
                </a:solidFill>
                <a:latin typeface="Poppins Bold" panose="020B0604020202020204" charset="0"/>
                <a:cs typeface="Poppins Bold" panose="020B0604020202020204" charset="0"/>
              </a:rPr>
              <a:t>Trimestre</a:t>
            </a:r>
            <a:r>
              <a:rPr lang="en-US" sz="2800" spc="-83" dirty="0" smtClean="0">
                <a:solidFill>
                  <a:srgbClr val="FFB547"/>
                </a:solidFill>
                <a:latin typeface="Poppins Bold" panose="020B0604020202020204" charset="0"/>
                <a:cs typeface="Poppins Bold" panose="020B0604020202020204" charset="0"/>
              </a:rPr>
              <a:t> 2023 </a:t>
            </a:r>
            <a:endParaRPr lang="en-US" sz="2800" spc="-83" dirty="0">
              <a:solidFill>
                <a:srgbClr val="FFB547"/>
              </a:solidFill>
              <a:latin typeface="Poppins Bold" panose="020B0604020202020204" charset="0"/>
              <a:cs typeface="Poppins Bold" panose="020B0604020202020204" charset="0"/>
            </a:endParaRPr>
          </a:p>
        </p:txBody>
      </p:sp>
      <p:graphicFrame>
        <p:nvGraphicFramePr>
          <p:cNvPr id="24" name="Gráfico 23"/>
          <p:cNvGraphicFramePr>
            <a:graphicFrameLocks/>
          </p:cNvGraphicFramePr>
          <p:nvPr>
            <p:extLst>
              <p:ext uri="{D42A27DB-BD31-4B8C-83A1-F6EECF244321}">
                <p14:modId xmlns:p14="http://schemas.microsoft.com/office/powerpoint/2010/main" val="2581016014"/>
              </p:ext>
            </p:extLst>
          </p:nvPr>
        </p:nvGraphicFramePr>
        <p:xfrm>
          <a:off x="407796" y="3470180"/>
          <a:ext cx="5560685" cy="4676877"/>
        </p:xfrm>
        <a:graphic>
          <a:graphicData uri="http://schemas.openxmlformats.org/drawingml/2006/chart">
            <c:chart xmlns:c="http://schemas.openxmlformats.org/drawingml/2006/chart" xmlns:r="http://schemas.openxmlformats.org/officeDocument/2006/relationships" r:id="rId4"/>
          </a:graphicData>
        </a:graphic>
      </p:graphicFrame>
      <p:sp>
        <p:nvSpPr>
          <p:cNvPr id="19" name="CuadroTexto 18"/>
          <p:cNvSpPr txBox="1"/>
          <p:nvPr/>
        </p:nvSpPr>
        <p:spPr>
          <a:xfrm>
            <a:off x="1175281" y="1873438"/>
            <a:ext cx="15937439" cy="461665"/>
          </a:xfrm>
          <a:prstGeom prst="rect">
            <a:avLst/>
          </a:prstGeom>
          <a:noFill/>
        </p:spPr>
        <p:txBody>
          <a:bodyPr wrap="square" rtlCol="0">
            <a:spAutoFit/>
          </a:bodyPr>
          <a:lstStyle/>
          <a:p>
            <a:pPr algn="ctr"/>
            <a:r>
              <a:rPr lang="es-ES" sz="2400" b="1" u="sng" dirty="0" smtClean="0">
                <a:solidFill>
                  <a:schemeClr val="accent6">
                    <a:lumMod val="75000"/>
                  </a:schemeClr>
                </a:solidFill>
              </a:rPr>
              <a:t>OTROS RUBROS QUE ATRAVIESAN POR LO MENOS TRES TRIMESTRES CONSECUTIVOS DE CAÍDA EN SUS NIVELES DE VENTAS…</a:t>
            </a:r>
            <a:endParaRPr lang="es-ES" sz="2400" b="1" u="sng" dirty="0">
              <a:solidFill>
                <a:schemeClr val="accent6">
                  <a:lumMod val="75000"/>
                </a:schemeClr>
              </a:solidFill>
            </a:endParaRPr>
          </a:p>
        </p:txBody>
      </p:sp>
      <p:sp>
        <p:nvSpPr>
          <p:cNvPr id="12" name="CuadroTexto 11"/>
          <p:cNvSpPr txBox="1"/>
          <p:nvPr/>
        </p:nvSpPr>
        <p:spPr>
          <a:xfrm>
            <a:off x="6403" y="8609515"/>
            <a:ext cx="6281407" cy="1323439"/>
          </a:xfrm>
          <a:prstGeom prst="rect">
            <a:avLst/>
          </a:prstGeom>
          <a:noFill/>
        </p:spPr>
        <p:txBody>
          <a:bodyPr wrap="square" rtlCol="0">
            <a:spAutoFit/>
          </a:bodyPr>
          <a:lstStyle/>
          <a:p>
            <a:pPr marL="285750" indent="-285750" algn="ctr">
              <a:buFont typeface="Arial" panose="020B0604020202020204" pitchFamily="34" charset="0"/>
              <a:buChar char="•"/>
            </a:pPr>
            <a:r>
              <a:rPr lang="es-ES" sz="2000" i="1" dirty="0" smtClean="0">
                <a:solidFill>
                  <a:srgbClr val="252B7D"/>
                </a:solidFill>
              </a:rPr>
              <a:t>Destaca la </a:t>
            </a:r>
            <a:r>
              <a:rPr lang="es-ES" sz="2000" b="1" i="1" dirty="0" smtClean="0">
                <a:solidFill>
                  <a:srgbClr val="252B7D"/>
                </a:solidFill>
              </a:rPr>
              <a:t>mejora del índice de difusión</a:t>
            </a:r>
            <a:r>
              <a:rPr lang="es-ES" sz="2000" i="1" dirty="0" smtClean="0">
                <a:solidFill>
                  <a:srgbClr val="252B7D"/>
                </a:solidFill>
              </a:rPr>
              <a:t>: 50% vs. 20% trimestre anterior. La </a:t>
            </a:r>
            <a:r>
              <a:rPr lang="es-ES" sz="2000" b="1" i="1" dirty="0" smtClean="0">
                <a:solidFill>
                  <a:srgbClr val="252B7D"/>
                </a:solidFill>
              </a:rPr>
              <a:t>mitad de las empresas </a:t>
            </a:r>
            <a:r>
              <a:rPr lang="es-ES" sz="2000" i="1" dirty="0" smtClean="0">
                <a:solidFill>
                  <a:srgbClr val="252B7D"/>
                </a:solidFill>
              </a:rPr>
              <a:t>establecieron que sus ventas </a:t>
            </a:r>
            <a:r>
              <a:rPr lang="es-ES" sz="2000" b="1" i="1" dirty="0" smtClean="0">
                <a:solidFill>
                  <a:srgbClr val="252B7D"/>
                </a:solidFill>
              </a:rPr>
              <a:t>crecieron</a:t>
            </a:r>
            <a:r>
              <a:rPr lang="es-ES" sz="2000" i="1" dirty="0" smtClean="0">
                <a:solidFill>
                  <a:srgbClr val="252B7D"/>
                </a:solidFill>
              </a:rPr>
              <a:t> en el tercer trimestre.</a:t>
            </a:r>
            <a:endParaRPr lang="es-ES" sz="2000" i="1" dirty="0">
              <a:solidFill>
                <a:srgbClr val="252B7D"/>
              </a:solidFill>
            </a:endParaRPr>
          </a:p>
        </p:txBody>
      </p:sp>
      <p:graphicFrame>
        <p:nvGraphicFramePr>
          <p:cNvPr id="13" name="Gráfico 12"/>
          <p:cNvGraphicFramePr>
            <a:graphicFrameLocks/>
          </p:cNvGraphicFramePr>
          <p:nvPr>
            <p:extLst>
              <p:ext uri="{D42A27DB-BD31-4B8C-83A1-F6EECF244321}">
                <p14:modId xmlns:p14="http://schemas.microsoft.com/office/powerpoint/2010/main" val="2329730662"/>
              </p:ext>
            </p:extLst>
          </p:nvPr>
        </p:nvGraphicFramePr>
        <p:xfrm>
          <a:off x="6279738" y="3581013"/>
          <a:ext cx="5668564" cy="4455212"/>
        </p:xfrm>
        <a:graphic>
          <a:graphicData uri="http://schemas.openxmlformats.org/drawingml/2006/chart">
            <c:chart xmlns:c="http://schemas.openxmlformats.org/drawingml/2006/chart" xmlns:r="http://schemas.openxmlformats.org/officeDocument/2006/relationships" r:id="rId5"/>
          </a:graphicData>
        </a:graphic>
      </p:graphicFrame>
      <p:sp>
        <p:nvSpPr>
          <p:cNvPr id="14" name="Rectángulo 13"/>
          <p:cNvSpPr/>
          <p:nvPr/>
        </p:nvSpPr>
        <p:spPr>
          <a:xfrm>
            <a:off x="5900355" y="269687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Electrodomésticos</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graphicFrame>
        <p:nvGraphicFramePr>
          <p:cNvPr id="15" name="Gráfico 14"/>
          <p:cNvGraphicFramePr>
            <a:graphicFrameLocks/>
          </p:cNvGraphicFramePr>
          <p:nvPr>
            <p:extLst>
              <p:ext uri="{D42A27DB-BD31-4B8C-83A1-F6EECF244321}">
                <p14:modId xmlns:p14="http://schemas.microsoft.com/office/powerpoint/2010/main" val="1068584228"/>
              </p:ext>
            </p:extLst>
          </p:nvPr>
        </p:nvGraphicFramePr>
        <p:xfrm>
          <a:off x="12013027" y="3961549"/>
          <a:ext cx="6274973" cy="4686742"/>
        </p:xfrm>
        <a:graphic>
          <a:graphicData uri="http://schemas.openxmlformats.org/drawingml/2006/chart">
            <c:chart xmlns:c="http://schemas.openxmlformats.org/drawingml/2006/chart" xmlns:r="http://schemas.openxmlformats.org/officeDocument/2006/relationships" r:id="rId6"/>
          </a:graphicData>
        </a:graphic>
      </p:graphicFrame>
      <p:sp>
        <p:nvSpPr>
          <p:cNvPr id="16" name="Rectángulo 15"/>
          <p:cNvSpPr/>
          <p:nvPr/>
        </p:nvSpPr>
        <p:spPr>
          <a:xfrm>
            <a:off x="11721513" y="269687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Ópticas</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sp>
        <p:nvSpPr>
          <p:cNvPr id="18" name="CuadroTexto 17"/>
          <p:cNvSpPr txBox="1"/>
          <p:nvPr/>
        </p:nvSpPr>
        <p:spPr>
          <a:xfrm>
            <a:off x="6456210" y="8613735"/>
            <a:ext cx="5746290" cy="1015663"/>
          </a:xfrm>
          <a:prstGeom prst="rect">
            <a:avLst/>
          </a:prstGeom>
          <a:noFill/>
        </p:spPr>
        <p:txBody>
          <a:bodyPr wrap="square" rtlCol="0">
            <a:spAutoFit/>
          </a:bodyPr>
          <a:lstStyle/>
          <a:p>
            <a:pPr marL="285750" indent="-285750" algn="ctr">
              <a:buFont typeface="Arial" panose="020B0604020202020204" pitchFamily="34" charset="0"/>
              <a:buChar char="•"/>
            </a:pPr>
            <a:r>
              <a:rPr lang="es-ES" sz="2000" i="1" dirty="0" smtClean="0">
                <a:solidFill>
                  <a:srgbClr val="252B7D"/>
                </a:solidFill>
              </a:rPr>
              <a:t>Con la caída de las ventas en el presente periodo, ya son </a:t>
            </a:r>
            <a:r>
              <a:rPr lang="es-ES" sz="2000" b="1" i="1" dirty="0" smtClean="0">
                <a:solidFill>
                  <a:srgbClr val="252B7D"/>
                </a:solidFill>
              </a:rPr>
              <a:t>cuatro trimestres consecutivos de contracción</a:t>
            </a:r>
            <a:r>
              <a:rPr lang="es-ES" sz="2000" i="1" dirty="0" smtClean="0">
                <a:solidFill>
                  <a:srgbClr val="252B7D"/>
                </a:solidFill>
              </a:rPr>
              <a:t>.</a:t>
            </a:r>
          </a:p>
        </p:txBody>
      </p:sp>
      <p:sp>
        <p:nvSpPr>
          <p:cNvPr id="22" name="CuadroTexto 21"/>
          <p:cNvSpPr txBox="1"/>
          <p:nvPr/>
        </p:nvSpPr>
        <p:spPr>
          <a:xfrm>
            <a:off x="12328272" y="8609515"/>
            <a:ext cx="5746290" cy="1323439"/>
          </a:xfrm>
          <a:prstGeom prst="rect">
            <a:avLst/>
          </a:prstGeom>
          <a:noFill/>
        </p:spPr>
        <p:txBody>
          <a:bodyPr wrap="square" rtlCol="0">
            <a:spAutoFit/>
          </a:bodyPr>
          <a:lstStyle/>
          <a:p>
            <a:pPr marL="742950" lvl="1" indent="-285750" algn="ctr">
              <a:buFont typeface="Arial" panose="020B0604020202020204" pitchFamily="34" charset="0"/>
              <a:buChar char="•"/>
            </a:pPr>
            <a:r>
              <a:rPr lang="es-ES" sz="2000" i="1" dirty="0" smtClean="0">
                <a:solidFill>
                  <a:srgbClr val="252B7D"/>
                </a:solidFill>
              </a:rPr>
              <a:t>Respecto del trimestre anterior, </a:t>
            </a:r>
            <a:r>
              <a:rPr lang="es-ES" sz="2000" b="1" i="1" dirty="0" smtClean="0">
                <a:solidFill>
                  <a:srgbClr val="252B7D"/>
                </a:solidFill>
              </a:rPr>
              <a:t>aumentó el porcentaje de empresas que establecieron que sus ventas aumentaron</a:t>
            </a:r>
            <a:r>
              <a:rPr lang="es-ES" sz="2000" i="1" dirty="0" smtClean="0">
                <a:solidFill>
                  <a:srgbClr val="252B7D"/>
                </a:solidFill>
              </a:rPr>
              <a:t>. Sin embargo, continua siendo un </a:t>
            </a:r>
            <a:r>
              <a:rPr lang="es-ES" sz="2000" b="1" i="1" dirty="0" smtClean="0">
                <a:solidFill>
                  <a:srgbClr val="252B7D"/>
                </a:solidFill>
              </a:rPr>
              <a:t>nivel bajo </a:t>
            </a:r>
            <a:r>
              <a:rPr lang="es-ES" sz="2000" i="1" dirty="0" smtClean="0">
                <a:solidFill>
                  <a:srgbClr val="252B7D"/>
                </a:solidFill>
              </a:rPr>
              <a:t>(31%).</a:t>
            </a:r>
          </a:p>
        </p:txBody>
      </p:sp>
    </p:spTree>
    <p:extLst>
      <p:ext uri="{BB962C8B-B14F-4D97-AF65-F5344CB8AC3E}">
        <p14:creationId xmlns:p14="http://schemas.microsoft.com/office/powerpoint/2010/main" val="3130203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12375903" y="9805578"/>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18" name="Rectángulo 17"/>
          <p:cNvSpPr/>
          <p:nvPr/>
        </p:nvSpPr>
        <p:spPr>
          <a:xfrm>
            <a:off x="2008099" y="1828673"/>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a:solidFill>
                  <a:srgbClr val="252B7D"/>
                </a:solidFill>
              </a:rPr>
              <a:t>Minimercados y Supermercados</a:t>
            </a:r>
          </a:p>
          <a:p>
            <a:pPr lvl="0" algn="ctr">
              <a:defRPr sz="1400" b="1" i="0" u="none" strike="noStrike" kern="1200" spc="0" baseline="0">
                <a:solidFill>
                  <a:srgbClr val="252B7D"/>
                </a:solidFill>
                <a:latin typeface="+mn-lt"/>
                <a:ea typeface="+mn-ea"/>
                <a:cs typeface="+mn-cs"/>
              </a:defRPr>
            </a:pPr>
            <a:r>
              <a:rPr lang="es-ES" sz="2000" b="1" dirty="0">
                <a:solidFill>
                  <a:srgbClr val="252B7D"/>
                </a:solidFill>
              </a:rPr>
              <a:t>Tasa </a:t>
            </a:r>
            <a:r>
              <a:rPr lang="es-ES" sz="2000" b="1" dirty="0" smtClean="0">
                <a:solidFill>
                  <a:srgbClr val="252B7D"/>
                </a:solidFill>
              </a:rPr>
              <a:t>de variación interanual </a:t>
            </a:r>
            <a:r>
              <a:rPr lang="es-ES" sz="2000" b="1" dirty="0">
                <a:solidFill>
                  <a:srgbClr val="252B7D"/>
                </a:solidFill>
              </a:rPr>
              <a:t>- Ventas Reales</a:t>
            </a:r>
          </a:p>
        </p:txBody>
      </p:sp>
      <p:sp>
        <p:nvSpPr>
          <p:cNvPr id="13" name="TextBox 6"/>
          <p:cNvSpPr txBox="1"/>
          <p:nvPr/>
        </p:nvSpPr>
        <p:spPr>
          <a:xfrm>
            <a:off x="586238" y="582416"/>
            <a:ext cx="12965409" cy="461665"/>
          </a:xfrm>
          <a:prstGeom prst="rect">
            <a:avLst/>
          </a:prstGeom>
        </p:spPr>
        <p:txBody>
          <a:bodyPr wrap="square"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smtClean="0">
                <a:solidFill>
                  <a:srgbClr val="FFB547"/>
                </a:solidFill>
                <a:latin typeface="Poppins Bold" panose="020B0604020202020204" charset="0"/>
                <a:cs typeface="Poppins Bold" panose="020B0604020202020204" charset="0"/>
              </a:rPr>
              <a:t>Tercer</a:t>
            </a:r>
            <a:r>
              <a:rPr lang="en-US" sz="2800" spc="-83" dirty="0" smtClean="0">
                <a:solidFill>
                  <a:srgbClr val="FFB547"/>
                </a:solidFill>
                <a:latin typeface="Poppins Bold" panose="020B0604020202020204" charset="0"/>
                <a:cs typeface="Poppins Bold" panose="020B0604020202020204" charset="0"/>
              </a:rPr>
              <a:t> </a:t>
            </a:r>
            <a:r>
              <a:rPr lang="en-US" sz="2800" spc="-83" dirty="0" err="1" smtClean="0">
                <a:solidFill>
                  <a:srgbClr val="FFB547"/>
                </a:solidFill>
                <a:latin typeface="Poppins Bold" panose="020B0604020202020204" charset="0"/>
                <a:cs typeface="Poppins Bold" panose="020B0604020202020204" charset="0"/>
              </a:rPr>
              <a:t>Trimestre</a:t>
            </a:r>
            <a:r>
              <a:rPr lang="en-US" sz="2800" spc="-83" dirty="0" smtClean="0">
                <a:solidFill>
                  <a:srgbClr val="FFB547"/>
                </a:solidFill>
                <a:latin typeface="Poppins Bold" panose="020B0604020202020204" charset="0"/>
                <a:cs typeface="Poppins Bold" panose="020B0604020202020204" charset="0"/>
              </a:rPr>
              <a:t> 2023 </a:t>
            </a:r>
            <a:endParaRPr lang="en-US" sz="2800" spc="-83" dirty="0">
              <a:solidFill>
                <a:srgbClr val="FFB547"/>
              </a:solidFill>
              <a:latin typeface="Poppins Bold" panose="020B0604020202020204" charset="0"/>
              <a:cs typeface="Poppins Bold" panose="020B0604020202020204" charset="0"/>
            </a:endParaRPr>
          </a:p>
        </p:txBody>
      </p:sp>
      <p:sp>
        <p:nvSpPr>
          <p:cNvPr id="5" name="CuadroTexto 4"/>
          <p:cNvSpPr txBox="1"/>
          <p:nvPr/>
        </p:nvSpPr>
        <p:spPr>
          <a:xfrm>
            <a:off x="286502" y="8470231"/>
            <a:ext cx="9460255" cy="1569660"/>
          </a:xfrm>
          <a:prstGeom prst="rect">
            <a:avLst/>
          </a:prstGeom>
          <a:noFill/>
        </p:spPr>
        <p:txBody>
          <a:bodyPr wrap="square" rtlCol="0">
            <a:spAutoFit/>
          </a:bodyPr>
          <a:lstStyle/>
          <a:p>
            <a:pPr algn="ctr"/>
            <a:endParaRPr lang="es-ES" sz="2400" i="1" dirty="0">
              <a:solidFill>
                <a:srgbClr val="252B7D"/>
              </a:solidFill>
            </a:endParaRPr>
          </a:p>
          <a:p>
            <a:pPr marL="285750" indent="-285750" algn="ctr">
              <a:buFont typeface="Arial" panose="020B0604020202020204" pitchFamily="34" charset="0"/>
              <a:buChar char="•"/>
            </a:pPr>
            <a:r>
              <a:rPr lang="es-ES" sz="2400" i="1" dirty="0">
                <a:solidFill>
                  <a:srgbClr val="252B7D"/>
                </a:solidFill>
              </a:rPr>
              <a:t>A este escenario de caída se suma el rubro de </a:t>
            </a:r>
            <a:r>
              <a:rPr lang="es-ES" sz="2400" b="1" i="1" dirty="0">
                <a:solidFill>
                  <a:srgbClr val="252B7D"/>
                </a:solidFill>
              </a:rPr>
              <a:t>Supermercados</a:t>
            </a:r>
            <a:r>
              <a:rPr lang="es-ES" sz="2400" i="1" dirty="0">
                <a:solidFill>
                  <a:srgbClr val="252B7D"/>
                </a:solidFill>
              </a:rPr>
              <a:t>, que luego de cuatro trimestres consecutivos de crecimiento </a:t>
            </a:r>
            <a:r>
              <a:rPr lang="es-ES" sz="2400" b="1" i="1" dirty="0">
                <a:solidFill>
                  <a:srgbClr val="252B7D"/>
                </a:solidFill>
              </a:rPr>
              <a:t>ingresa en una fase negativa a partir del trimestre </a:t>
            </a:r>
            <a:r>
              <a:rPr lang="es-ES" sz="2400" b="1" i="1" dirty="0" smtClean="0">
                <a:solidFill>
                  <a:srgbClr val="252B7D"/>
                </a:solidFill>
              </a:rPr>
              <a:t>actual</a:t>
            </a:r>
            <a:r>
              <a:rPr lang="es-ES" sz="2400" i="1" dirty="0">
                <a:solidFill>
                  <a:srgbClr val="252B7D"/>
                </a:solidFill>
              </a:rPr>
              <a:t>.</a:t>
            </a:r>
          </a:p>
        </p:txBody>
      </p:sp>
      <p:graphicFrame>
        <p:nvGraphicFramePr>
          <p:cNvPr id="16" name="Gráfico 15"/>
          <p:cNvGraphicFramePr>
            <a:graphicFrameLocks/>
          </p:cNvGraphicFramePr>
          <p:nvPr>
            <p:extLst>
              <p:ext uri="{D42A27DB-BD31-4B8C-83A1-F6EECF244321}">
                <p14:modId xmlns:p14="http://schemas.microsoft.com/office/powerpoint/2010/main" val="919338147"/>
              </p:ext>
            </p:extLst>
          </p:nvPr>
        </p:nvGraphicFramePr>
        <p:xfrm>
          <a:off x="789228" y="2765033"/>
          <a:ext cx="8964372" cy="5502668"/>
        </p:xfrm>
        <a:graphic>
          <a:graphicData uri="http://schemas.openxmlformats.org/drawingml/2006/chart">
            <c:chart xmlns:c="http://schemas.openxmlformats.org/drawingml/2006/chart" xmlns:r="http://schemas.openxmlformats.org/officeDocument/2006/relationships" r:id="rId4"/>
          </a:graphicData>
        </a:graphic>
      </p:graphicFrame>
      <p:sp>
        <p:nvSpPr>
          <p:cNvPr id="14" name="Rectángulo 13"/>
          <p:cNvSpPr/>
          <p:nvPr/>
        </p:nvSpPr>
        <p:spPr>
          <a:xfrm>
            <a:off x="9004053" y="1793421"/>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Índice de Difusión por empresa</a:t>
            </a:r>
          </a:p>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 (Supermercados 41 empresas, Minimercados 67 empresas)</a:t>
            </a:r>
            <a:endParaRPr lang="es-ES" sz="2000" b="1" dirty="0">
              <a:solidFill>
                <a:srgbClr val="252B7D"/>
              </a:solidFill>
            </a:endParaRPr>
          </a:p>
        </p:txBody>
      </p:sp>
      <p:grpSp>
        <p:nvGrpSpPr>
          <p:cNvPr id="15" name="Grupo 14"/>
          <p:cNvGrpSpPr/>
          <p:nvPr/>
        </p:nvGrpSpPr>
        <p:grpSpPr>
          <a:xfrm>
            <a:off x="11049000" y="2630313"/>
            <a:ext cx="2430552" cy="2436987"/>
            <a:chOff x="8205537" y="1278090"/>
            <a:chExt cx="2310064" cy="2330678"/>
          </a:xfrm>
          <a:solidFill>
            <a:srgbClr val="C00000"/>
          </a:solidFill>
        </p:grpSpPr>
        <p:sp>
          <p:nvSpPr>
            <p:cNvPr id="17" name="Elipse 16"/>
            <p:cNvSpPr/>
            <p:nvPr/>
          </p:nvSpPr>
          <p:spPr>
            <a:xfrm>
              <a:off x="8205537" y="1278090"/>
              <a:ext cx="2310064" cy="2330678"/>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UY" dirty="0"/>
            </a:p>
          </p:txBody>
        </p:sp>
        <p:sp>
          <p:nvSpPr>
            <p:cNvPr id="19" name="CuadroTexto 18"/>
            <p:cNvSpPr txBox="1"/>
            <p:nvPr/>
          </p:nvSpPr>
          <p:spPr>
            <a:xfrm>
              <a:off x="8303364" y="1374524"/>
              <a:ext cx="2093494" cy="1820434"/>
            </a:xfrm>
            <a:prstGeom prst="rect">
              <a:avLst/>
            </a:prstGeom>
            <a:noFill/>
          </p:spPr>
          <p:txBody>
            <a:bodyPr wrap="square" rtlCol="0">
              <a:spAutoFit/>
            </a:bodyPr>
            <a:lstStyle/>
            <a:p>
              <a:pPr algn="ctr"/>
              <a:endParaRPr lang="es-ES" sz="2400" b="1" dirty="0">
                <a:solidFill>
                  <a:schemeClr val="bg1"/>
                </a:solidFill>
              </a:endParaRPr>
            </a:p>
            <a:p>
              <a:pPr algn="ctr"/>
              <a:r>
                <a:rPr lang="es-ES" sz="2400" b="1" dirty="0">
                  <a:solidFill>
                    <a:schemeClr val="bg1"/>
                  </a:solidFill>
                </a:rPr>
                <a:t>24%</a:t>
              </a:r>
            </a:p>
            <a:p>
              <a:pPr algn="ctr"/>
              <a:r>
                <a:rPr lang="es-ES" sz="2000" dirty="0">
                  <a:solidFill>
                    <a:schemeClr val="bg1"/>
                  </a:solidFill>
                </a:rPr>
                <a:t>establecieron que sus ventas aumentaron</a:t>
              </a:r>
            </a:p>
          </p:txBody>
        </p:sp>
      </p:grpSp>
      <p:pic>
        <p:nvPicPr>
          <p:cNvPr id="20" name="Imagen 19">
            <a:extLst>
              <a:ext uri="{FF2B5EF4-FFF2-40B4-BE49-F238E27FC236}">
                <a16:creationId xmlns="" xmlns:a16="http://schemas.microsoft.com/office/drawing/2014/main" id="{499C3C89-D1E6-D424-F1CD-0FB1F83E66C3}"/>
              </a:ext>
            </a:extLst>
          </p:cNvPr>
          <p:cNvPicPr>
            <a:picLocks noChangeAspect="1"/>
          </p:cNvPicPr>
          <p:nvPr/>
        </p:nvPicPr>
        <p:blipFill rotWithShape="1">
          <a:blip r:embed="rId5"/>
          <a:srcRect l="29365" t="23105" r="2118" b="11315"/>
          <a:stretch/>
        </p:blipFill>
        <p:spPr>
          <a:xfrm>
            <a:off x="12559156" y="4963335"/>
            <a:ext cx="5428318" cy="3392698"/>
          </a:xfrm>
          <a:prstGeom prst="rect">
            <a:avLst/>
          </a:prstGeom>
        </p:spPr>
      </p:pic>
      <p:sp>
        <p:nvSpPr>
          <p:cNvPr id="21" name="Rectángulo 20"/>
          <p:cNvSpPr/>
          <p:nvPr/>
        </p:nvSpPr>
        <p:spPr>
          <a:xfrm>
            <a:off x="12452394" y="4201430"/>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Rentabilidad Actual</a:t>
            </a:r>
          </a:p>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 (Supermercados)</a:t>
            </a:r>
            <a:endParaRPr lang="es-ES" sz="2000" b="1" dirty="0">
              <a:solidFill>
                <a:srgbClr val="252B7D"/>
              </a:solidFill>
            </a:endParaRPr>
          </a:p>
        </p:txBody>
      </p:sp>
      <p:sp>
        <p:nvSpPr>
          <p:cNvPr id="22" name="CuadroTexto 21"/>
          <p:cNvSpPr txBox="1"/>
          <p:nvPr/>
        </p:nvSpPr>
        <p:spPr>
          <a:xfrm>
            <a:off x="10899078" y="8127879"/>
            <a:ext cx="6820684" cy="1569660"/>
          </a:xfrm>
          <a:prstGeom prst="rect">
            <a:avLst/>
          </a:prstGeom>
          <a:noFill/>
        </p:spPr>
        <p:txBody>
          <a:bodyPr wrap="square" rtlCol="0">
            <a:spAutoFit/>
          </a:bodyPr>
          <a:lstStyle/>
          <a:p>
            <a:pPr algn="ctr"/>
            <a:endParaRPr lang="es-ES" sz="2400" i="1" dirty="0">
              <a:solidFill>
                <a:srgbClr val="252B7D"/>
              </a:solidFill>
            </a:endParaRPr>
          </a:p>
          <a:p>
            <a:pPr marL="285750" indent="-285750" algn="ctr">
              <a:buFont typeface="Arial" panose="020B0604020202020204" pitchFamily="34" charset="0"/>
              <a:buChar char="•"/>
            </a:pPr>
            <a:r>
              <a:rPr lang="es-UY" sz="2400" b="1" i="1" dirty="0" smtClean="0">
                <a:solidFill>
                  <a:srgbClr val="252B7D"/>
                </a:solidFill>
              </a:rPr>
              <a:t>Percepción negativa</a:t>
            </a:r>
            <a:r>
              <a:rPr lang="es-UY" sz="2400" i="1" dirty="0" smtClean="0">
                <a:solidFill>
                  <a:srgbClr val="252B7D"/>
                </a:solidFill>
              </a:rPr>
              <a:t>: </a:t>
            </a:r>
            <a:r>
              <a:rPr lang="es-UY" sz="2400" b="1" i="1" dirty="0" smtClean="0">
                <a:solidFill>
                  <a:srgbClr val="252B7D"/>
                </a:solidFill>
              </a:rPr>
              <a:t>31% </a:t>
            </a:r>
            <a:r>
              <a:rPr lang="es-UY" sz="2400" i="1" dirty="0" smtClean="0">
                <a:solidFill>
                  <a:srgbClr val="252B7D"/>
                </a:solidFill>
              </a:rPr>
              <a:t>empresas manifiestan una </a:t>
            </a:r>
            <a:r>
              <a:rPr lang="es-UY" sz="2400" b="1" i="1" dirty="0" smtClean="0">
                <a:solidFill>
                  <a:srgbClr val="252B7D"/>
                </a:solidFill>
              </a:rPr>
              <a:t>caída en sus niveles de rentabilidad  </a:t>
            </a:r>
            <a:r>
              <a:rPr lang="es-UY" sz="2400" i="1" dirty="0" smtClean="0">
                <a:solidFill>
                  <a:srgbClr val="252B7D"/>
                </a:solidFill>
              </a:rPr>
              <a:t>respecto al período previo. </a:t>
            </a:r>
            <a:endParaRPr lang="es-ES" sz="2400" i="1" dirty="0">
              <a:solidFill>
                <a:srgbClr val="252B7D"/>
              </a:solidFill>
            </a:endParaRPr>
          </a:p>
        </p:txBody>
      </p:sp>
    </p:spTree>
    <p:extLst>
      <p:ext uri="{BB962C8B-B14F-4D97-AF65-F5344CB8AC3E}">
        <p14:creationId xmlns:p14="http://schemas.microsoft.com/office/powerpoint/2010/main" val="1331446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128149" y="9802009"/>
            <a:ext cx="5625596" cy="403252"/>
          </a:xfrm>
          <a:prstGeom prst="rect">
            <a:avLst/>
          </a:prstGeom>
        </p:spPr>
        <p:txBody>
          <a:bodyPr wrap="square" lIns="0" tIns="0" rIns="0" bIns="0" rtlCol="0" anchor="t">
            <a:spAutoFit/>
          </a:bodyPr>
          <a:lstStyle/>
          <a:p>
            <a:pP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16" name="Rectángulo 15"/>
          <p:cNvSpPr/>
          <p:nvPr/>
        </p:nvSpPr>
        <p:spPr>
          <a:xfrm>
            <a:off x="1069947" y="240220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Indumentaria</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sp>
        <p:nvSpPr>
          <p:cNvPr id="23" name="Rectángulo 22"/>
          <p:cNvSpPr/>
          <p:nvPr/>
        </p:nvSpPr>
        <p:spPr>
          <a:xfrm>
            <a:off x="10236891" y="235975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Vehículos, Repuestos Automotores</a:t>
            </a:r>
            <a:endParaRPr lang="es-ES" sz="2000" b="1" dirty="0" smtClean="0">
              <a:solidFill>
                <a:srgbClr val="252B7D"/>
              </a:solidFill>
            </a:endParaRP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graphicFrame>
        <p:nvGraphicFramePr>
          <p:cNvPr id="24" name="Gráfico 23"/>
          <p:cNvGraphicFramePr>
            <a:graphicFrameLocks/>
          </p:cNvGraphicFramePr>
          <p:nvPr>
            <p:extLst>
              <p:ext uri="{D42A27DB-BD31-4B8C-83A1-F6EECF244321}">
                <p14:modId xmlns:p14="http://schemas.microsoft.com/office/powerpoint/2010/main" val="3576038750"/>
              </p:ext>
            </p:extLst>
          </p:nvPr>
        </p:nvGraphicFramePr>
        <p:xfrm>
          <a:off x="341373" y="3352434"/>
          <a:ext cx="8651754" cy="435874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Gráfico 24"/>
          <p:cNvGraphicFramePr>
            <a:graphicFrameLocks/>
          </p:cNvGraphicFramePr>
          <p:nvPr>
            <p:extLst>
              <p:ext uri="{D42A27DB-BD31-4B8C-83A1-F6EECF244321}">
                <p14:modId xmlns:p14="http://schemas.microsoft.com/office/powerpoint/2010/main" val="1807898034"/>
              </p:ext>
            </p:extLst>
          </p:nvPr>
        </p:nvGraphicFramePr>
        <p:xfrm>
          <a:off x="9248838" y="3106626"/>
          <a:ext cx="8494516" cy="4850366"/>
        </p:xfrm>
        <a:graphic>
          <a:graphicData uri="http://schemas.openxmlformats.org/drawingml/2006/chart">
            <c:chart xmlns:c="http://schemas.openxmlformats.org/drawingml/2006/chart" xmlns:r="http://schemas.openxmlformats.org/officeDocument/2006/relationships" r:id="rId5"/>
          </a:graphicData>
        </a:graphic>
      </p:graphicFrame>
      <p:sp>
        <p:nvSpPr>
          <p:cNvPr id="17" name="TextBox 6"/>
          <p:cNvSpPr txBox="1"/>
          <p:nvPr/>
        </p:nvSpPr>
        <p:spPr>
          <a:xfrm>
            <a:off x="586238" y="582416"/>
            <a:ext cx="12965409" cy="461665"/>
          </a:xfrm>
          <a:prstGeom prst="rect">
            <a:avLst/>
          </a:prstGeom>
        </p:spPr>
        <p:txBody>
          <a:bodyPr wrap="square"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smtClean="0">
                <a:solidFill>
                  <a:srgbClr val="FFB547"/>
                </a:solidFill>
                <a:latin typeface="Poppins Bold" panose="020B0604020202020204" charset="0"/>
                <a:cs typeface="Poppins Bold" panose="020B0604020202020204" charset="0"/>
              </a:rPr>
              <a:t> </a:t>
            </a:r>
            <a:r>
              <a:rPr lang="en-US" sz="2800" spc="-83" dirty="0" err="1" smtClean="0">
                <a:solidFill>
                  <a:srgbClr val="FFB547"/>
                </a:solidFill>
                <a:latin typeface="Poppins Bold" panose="020B0604020202020204" charset="0"/>
                <a:cs typeface="Poppins Bold" panose="020B0604020202020204" charset="0"/>
              </a:rPr>
              <a:t>Trimestre</a:t>
            </a:r>
            <a:r>
              <a:rPr lang="en-US" sz="2800" spc="-83" dirty="0" smtClean="0">
                <a:solidFill>
                  <a:srgbClr val="FFB547"/>
                </a:solidFill>
                <a:latin typeface="Poppins Bold" panose="020B0604020202020204" charset="0"/>
                <a:cs typeface="Poppins Bold" panose="020B0604020202020204" charset="0"/>
              </a:rPr>
              <a:t> 2023 </a:t>
            </a:r>
            <a:endParaRPr lang="en-US" sz="2800" spc="-83" dirty="0">
              <a:solidFill>
                <a:srgbClr val="FFB547"/>
              </a:solidFill>
              <a:latin typeface="Poppins Bold" panose="020B0604020202020204" charset="0"/>
              <a:cs typeface="Poppins Bold" panose="020B0604020202020204" charset="0"/>
            </a:endParaRPr>
          </a:p>
        </p:txBody>
      </p:sp>
      <p:sp>
        <p:nvSpPr>
          <p:cNvPr id="19" name="CuadroTexto 18"/>
          <p:cNvSpPr txBox="1"/>
          <p:nvPr/>
        </p:nvSpPr>
        <p:spPr>
          <a:xfrm>
            <a:off x="336941" y="1739592"/>
            <a:ext cx="8656186" cy="523220"/>
          </a:xfrm>
          <a:prstGeom prst="rect">
            <a:avLst/>
          </a:prstGeom>
          <a:noFill/>
        </p:spPr>
        <p:txBody>
          <a:bodyPr wrap="square" rtlCol="0">
            <a:spAutoFit/>
          </a:bodyPr>
          <a:lstStyle/>
          <a:p>
            <a:pPr algn="ctr"/>
            <a:r>
              <a:rPr lang="es-ES" sz="2800" b="1" u="sng" dirty="0" smtClean="0">
                <a:solidFill>
                  <a:schemeClr val="accent6">
                    <a:lumMod val="75000"/>
                  </a:schemeClr>
                </a:solidFill>
              </a:rPr>
              <a:t>RUBROS QUE HAN LOGRADO UN MEJOR DESEMPEÑO…</a:t>
            </a:r>
            <a:endParaRPr lang="es-ES" sz="2800" b="1" u="sng" dirty="0">
              <a:solidFill>
                <a:schemeClr val="accent6">
                  <a:lumMod val="75000"/>
                </a:schemeClr>
              </a:solidFill>
            </a:endParaRPr>
          </a:p>
        </p:txBody>
      </p:sp>
      <p:sp>
        <p:nvSpPr>
          <p:cNvPr id="28" name="CuadroTexto 27"/>
          <p:cNvSpPr txBox="1"/>
          <p:nvPr/>
        </p:nvSpPr>
        <p:spPr>
          <a:xfrm>
            <a:off x="233532" y="8085812"/>
            <a:ext cx="8863004" cy="1569660"/>
          </a:xfrm>
          <a:prstGeom prst="rect">
            <a:avLst/>
          </a:prstGeom>
          <a:noFill/>
        </p:spPr>
        <p:txBody>
          <a:bodyPr wrap="square" rtlCol="0">
            <a:spAutoFit/>
          </a:bodyPr>
          <a:lstStyle/>
          <a:p>
            <a:pPr marL="285750" indent="-285750" algn="ctr">
              <a:buFont typeface="Arial" panose="020B0604020202020204" pitchFamily="34" charset="0"/>
              <a:buChar char="•"/>
            </a:pPr>
            <a:r>
              <a:rPr lang="es-ES" sz="2400" i="1" dirty="0" smtClean="0">
                <a:solidFill>
                  <a:srgbClr val="252B7D"/>
                </a:solidFill>
              </a:rPr>
              <a:t>Además del escenario favorable de crecimiento, el </a:t>
            </a:r>
            <a:r>
              <a:rPr lang="es-ES" sz="2400" b="1" i="1" dirty="0">
                <a:solidFill>
                  <a:srgbClr val="252B7D"/>
                </a:solidFill>
              </a:rPr>
              <a:t>índice de difusión</a:t>
            </a:r>
            <a:r>
              <a:rPr lang="es-ES" sz="2400" i="1" dirty="0">
                <a:solidFill>
                  <a:srgbClr val="252B7D"/>
                </a:solidFill>
              </a:rPr>
              <a:t> </a:t>
            </a:r>
            <a:r>
              <a:rPr lang="es-ES" sz="2400" i="1" dirty="0" smtClean="0">
                <a:solidFill>
                  <a:srgbClr val="252B7D"/>
                </a:solidFill>
              </a:rPr>
              <a:t>alcanzó </a:t>
            </a:r>
            <a:r>
              <a:rPr lang="es-ES" sz="2400" i="1" dirty="0">
                <a:solidFill>
                  <a:srgbClr val="252B7D"/>
                </a:solidFill>
              </a:rPr>
              <a:t>el </a:t>
            </a:r>
            <a:r>
              <a:rPr lang="es-ES" sz="2400" b="1" i="1" dirty="0">
                <a:solidFill>
                  <a:srgbClr val="252B7D"/>
                </a:solidFill>
              </a:rPr>
              <a:t>49%</a:t>
            </a:r>
            <a:r>
              <a:rPr lang="es-ES" sz="2400" i="1" dirty="0">
                <a:solidFill>
                  <a:srgbClr val="252B7D"/>
                </a:solidFill>
              </a:rPr>
              <a:t>, lo que indica </a:t>
            </a:r>
            <a:r>
              <a:rPr lang="es-ES" sz="2400" i="1" dirty="0" smtClean="0">
                <a:solidFill>
                  <a:srgbClr val="252B7D"/>
                </a:solidFill>
              </a:rPr>
              <a:t>una </a:t>
            </a:r>
            <a:r>
              <a:rPr lang="es-ES" sz="2400" b="1" i="1" dirty="0">
                <a:solidFill>
                  <a:srgbClr val="252B7D"/>
                </a:solidFill>
              </a:rPr>
              <a:t>mejora significativa</a:t>
            </a:r>
            <a:r>
              <a:rPr lang="es-ES" sz="2400" i="1" dirty="0">
                <a:solidFill>
                  <a:srgbClr val="252B7D"/>
                </a:solidFill>
              </a:rPr>
              <a:t> en comparación con el índice de difusión del segundo </a:t>
            </a:r>
            <a:r>
              <a:rPr lang="es-ES" sz="2400" i="1" dirty="0" smtClean="0">
                <a:solidFill>
                  <a:srgbClr val="252B7D"/>
                </a:solidFill>
              </a:rPr>
              <a:t>trimestre, </a:t>
            </a:r>
            <a:r>
              <a:rPr lang="es-ES" sz="2400" i="1" dirty="0">
                <a:solidFill>
                  <a:srgbClr val="252B7D"/>
                </a:solidFill>
              </a:rPr>
              <a:t>que fue del 35%.</a:t>
            </a:r>
          </a:p>
        </p:txBody>
      </p:sp>
      <p:sp>
        <p:nvSpPr>
          <p:cNvPr id="29" name="CuadroTexto 28"/>
          <p:cNvSpPr txBox="1"/>
          <p:nvPr/>
        </p:nvSpPr>
        <p:spPr>
          <a:xfrm>
            <a:off x="9532692" y="8064643"/>
            <a:ext cx="8627160" cy="1938992"/>
          </a:xfrm>
          <a:prstGeom prst="rect">
            <a:avLst/>
          </a:prstGeom>
          <a:noFill/>
        </p:spPr>
        <p:txBody>
          <a:bodyPr wrap="square" rtlCol="0">
            <a:spAutoFit/>
          </a:bodyPr>
          <a:lstStyle/>
          <a:p>
            <a:pPr marL="285750" indent="-285750" algn="ctr">
              <a:buFont typeface="Arial" panose="020B0604020202020204" pitchFamily="34" charset="0"/>
              <a:buChar char="•"/>
            </a:pPr>
            <a:r>
              <a:rPr lang="es-UY" sz="2400" i="1" dirty="0" smtClean="0">
                <a:solidFill>
                  <a:srgbClr val="252B7D"/>
                </a:solidFill>
              </a:rPr>
              <a:t>El </a:t>
            </a:r>
            <a:r>
              <a:rPr lang="es-UY" sz="2400" b="1" i="1" dirty="0" smtClean="0">
                <a:solidFill>
                  <a:srgbClr val="252B7D"/>
                </a:solidFill>
              </a:rPr>
              <a:t>74% de las empresas encuestadas establecieron un aumento de sus ventas</a:t>
            </a:r>
            <a:r>
              <a:rPr lang="es-UY" sz="2400" i="1" dirty="0" smtClean="0">
                <a:solidFill>
                  <a:srgbClr val="252B7D"/>
                </a:solidFill>
              </a:rPr>
              <a:t>, ampliamente mayor al 58% del anterior registro.</a:t>
            </a:r>
          </a:p>
          <a:p>
            <a:pPr marL="285750" indent="-285750" algn="ctr">
              <a:buFont typeface="Arial" panose="020B0604020202020204" pitchFamily="34" charset="0"/>
              <a:buChar char="•"/>
            </a:pPr>
            <a:endParaRPr lang="es-UY" sz="2400" i="1" dirty="0">
              <a:solidFill>
                <a:srgbClr val="252B7D"/>
              </a:solidFill>
            </a:endParaRPr>
          </a:p>
          <a:p>
            <a:pPr marL="285750" indent="-285750" algn="ctr">
              <a:buFont typeface="Arial" panose="020B0604020202020204" pitchFamily="34" charset="0"/>
              <a:buChar char="•"/>
            </a:pPr>
            <a:r>
              <a:rPr lang="es-UY" sz="2400" b="1" i="1" dirty="0">
                <a:solidFill>
                  <a:srgbClr val="252B7D"/>
                </a:solidFill>
              </a:rPr>
              <a:t>Ventas 0km</a:t>
            </a:r>
            <a:r>
              <a:rPr lang="es-UY" sz="2400" i="1" dirty="0">
                <a:solidFill>
                  <a:srgbClr val="252B7D"/>
                </a:solidFill>
              </a:rPr>
              <a:t>: Autos y Camionetas </a:t>
            </a:r>
            <a:r>
              <a:rPr lang="es-UY" sz="2400" b="1" i="1" dirty="0">
                <a:solidFill>
                  <a:srgbClr val="252B7D"/>
                </a:solidFill>
              </a:rPr>
              <a:t>+14,9% </a:t>
            </a:r>
            <a:r>
              <a:rPr lang="es-UY" sz="2400" i="1" dirty="0">
                <a:solidFill>
                  <a:srgbClr val="252B7D"/>
                </a:solidFill>
              </a:rPr>
              <a:t>/ Camiones y Ómnibus </a:t>
            </a:r>
            <a:r>
              <a:rPr lang="es-UY" sz="2400" b="1" i="1" dirty="0">
                <a:solidFill>
                  <a:srgbClr val="252B7D"/>
                </a:solidFill>
              </a:rPr>
              <a:t>+</a:t>
            </a:r>
            <a:r>
              <a:rPr lang="es-UY" sz="2400" b="1" i="1" dirty="0" smtClean="0">
                <a:solidFill>
                  <a:srgbClr val="252B7D"/>
                </a:solidFill>
              </a:rPr>
              <a:t>8,2</a:t>
            </a:r>
            <a:endParaRPr lang="es-ES" sz="2400" b="1" i="1" dirty="0">
              <a:solidFill>
                <a:srgbClr val="252B7D"/>
              </a:solidFill>
            </a:endParaRPr>
          </a:p>
        </p:txBody>
      </p:sp>
    </p:spTree>
    <p:extLst>
      <p:ext uri="{BB962C8B-B14F-4D97-AF65-F5344CB8AC3E}">
        <p14:creationId xmlns:p14="http://schemas.microsoft.com/office/powerpoint/2010/main" val="2997610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sp>
        <p:nvSpPr>
          <p:cNvPr id="6" name="TextBox 6"/>
          <p:cNvSpPr txBox="1"/>
          <p:nvPr/>
        </p:nvSpPr>
        <p:spPr>
          <a:xfrm>
            <a:off x="1135895" y="583248"/>
            <a:ext cx="10763989" cy="461665"/>
          </a:xfrm>
          <a:prstGeom prst="rect">
            <a:avLst/>
          </a:prstGeom>
        </p:spPr>
        <p:txBody>
          <a:bodyPr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a:solidFill>
                  <a:srgbClr val="FFB547"/>
                </a:solidFill>
                <a:latin typeface="Poppins Bold"/>
              </a:rPr>
              <a:t> </a:t>
            </a:r>
            <a:r>
              <a:rPr lang="en-US" sz="2800" spc="-83" dirty="0" err="1" smtClean="0">
                <a:solidFill>
                  <a:srgbClr val="FFB547"/>
                </a:solidFill>
                <a:latin typeface="Poppins Bold"/>
              </a:rPr>
              <a:t>Trimestre</a:t>
            </a:r>
            <a:r>
              <a:rPr lang="en-US" sz="2800" spc="-83" dirty="0" smtClean="0">
                <a:solidFill>
                  <a:srgbClr val="FFB547"/>
                </a:solidFill>
                <a:latin typeface="Poppins Bold"/>
              </a:rPr>
              <a:t> 2023</a:t>
            </a:r>
            <a:endParaRPr lang="en-US" sz="2800" spc="-83" dirty="0">
              <a:solidFill>
                <a:srgbClr val="FFB547"/>
              </a:solidFill>
              <a:latin typeface="Poppins Bold"/>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2647291" y="9812511"/>
            <a:ext cx="5625596" cy="403252"/>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graphicFrame>
        <p:nvGraphicFramePr>
          <p:cNvPr id="12" name="Gráfico 11"/>
          <p:cNvGraphicFramePr>
            <a:graphicFrameLocks/>
          </p:cNvGraphicFramePr>
          <p:nvPr>
            <p:extLst>
              <p:ext uri="{D42A27DB-BD31-4B8C-83A1-F6EECF244321}">
                <p14:modId xmlns:p14="http://schemas.microsoft.com/office/powerpoint/2010/main" val="1388354575"/>
              </p:ext>
            </p:extLst>
          </p:nvPr>
        </p:nvGraphicFramePr>
        <p:xfrm>
          <a:off x="165507" y="1933761"/>
          <a:ext cx="9051540" cy="6367523"/>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ángulo 17"/>
          <p:cNvSpPr/>
          <p:nvPr/>
        </p:nvSpPr>
        <p:spPr>
          <a:xfrm>
            <a:off x="2856941" y="1599653"/>
            <a:ext cx="4876800" cy="1015663"/>
          </a:xfrm>
          <a:prstGeom prst="rect">
            <a:avLst/>
          </a:prstGeom>
        </p:spPr>
        <p:txBody>
          <a:bodyPr wrap="square">
            <a:spAutoFit/>
          </a:bodyPr>
          <a:lstStyle/>
          <a:p>
            <a:pPr lvl="0" algn="ctr">
              <a:defRPr sz="1400" b="1" i="0" u="none" strike="noStrike" kern="1200" spc="0" baseline="0">
                <a:solidFill>
                  <a:srgbClr val="252B7D"/>
                </a:solidFill>
                <a:latin typeface="+mn-lt"/>
                <a:ea typeface="+mn-ea"/>
                <a:cs typeface="+mn-cs"/>
              </a:defRPr>
            </a:pPr>
            <a:endParaRPr lang="es-ES" sz="2000" b="1" dirty="0" smtClean="0">
              <a:solidFill>
                <a:srgbClr val="252B7D"/>
              </a:solidFill>
            </a:endParaRP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Sector Servicios</a:t>
            </a:r>
            <a:endParaRPr lang="es-ES" sz="2000" b="1" dirty="0">
              <a:solidFill>
                <a:srgbClr val="252B7D"/>
              </a:solidFill>
            </a:endParaRPr>
          </a:p>
          <a:p>
            <a:pPr lvl="0"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de variación interanual </a:t>
            </a:r>
            <a:r>
              <a:rPr lang="es-ES" sz="2000" b="1" dirty="0">
                <a:solidFill>
                  <a:srgbClr val="252B7D"/>
                </a:solidFill>
              </a:rPr>
              <a:t>- Ventas </a:t>
            </a:r>
            <a:r>
              <a:rPr lang="es-ES" sz="2000" b="1" dirty="0" smtClean="0">
                <a:solidFill>
                  <a:srgbClr val="252B7D"/>
                </a:solidFill>
              </a:rPr>
              <a:t>Reales</a:t>
            </a:r>
            <a:endParaRPr lang="es-ES" sz="2000" b="1" dirty="0">
              <a:solidFill>
                <a:srgbClr val="252B7D"/>
              </a:solidFill>
            </a:endParaRPr>
          </a:p>
        </p:txBody>
      </p:sp>
      <p:sp>
        <p:nvSpPr>
          <p:cNvPr id="19" name="Rectángulo 18"/>
          <p:cNvSpPr/>
          <p:nvPr/>
        </p:nvSpPr>
        <p:spPr>
          <a:xfrm>
            <a:off x="155168" y="8496300"/>
            <a:ext cx="9061879" cy="1292662"/>
          </a:xfrm>
          <a:prstGeom prst="rect">
            <a:avLst/>
          </a:prstGeom>
        </p:spPr>
        <p:txBody>
          <a:bodyPr wrap="square" lIns="0" tIns="0" rIns="0" bIns="0" rtlCol="0" anchor="t">
            <a:spAutoFit/>
          </a:bodyPr>
          <a:lstStyle/>
          <a:p>
            <a:pPr marL="457200" lvl="0" indent="-457200" algn="ctr">
              <a:buFont typeface="Arial" panose="020B0604020202020204" pitchFamily="34" charset="0"/>
              <a:buChar char="•"/>
              <a:defRPr/>
            </a:pPr>
            <a:r>
              <a:rPr lang="es-ES" sz="2800" i="1" dirty="0">
                <a:solidFill>
                  <a:srgbClr val="002060"/>
                </a:solidFill>
              </a:rPr>
              <a:t>El sector </a:t>
            </a:r>
            <a:r>
              <a:rPr lang="es-ES" sz="2800" b="1" i="1" dirty="0" smtClean="0">
                <a:solidFill>
                  <a:srgbClr val="002060"/>
                </a:solidFill>
              </a:rPr>
              <a:t>Servicios</a:t>
            </a:r>
            <a:r>
              <a:rPr lang="es-ES" sz="2800" i="1" dirty="0" smtClean="0">
                <a:solidFill>
                  <a:srgbClr val="002060"/>
                </a:solidFill>
              </a:rPr>
              <a:t> </a:t>
            </a:r>
            <a:r>
              <a:rPr lang="es-ES" sz="2800" i="1" dirty="0">
                <a:solidFill>
                  <a:srgbClr val="002060"/>
                </a:solidFill>
              </a:rPr>
              <a:t>nuevamente presentó un </a:t>
            </a:r>
            <a:r>
              <a:rPr lang="es-ES" sz="2800" b="1" i="1" dirty="0">
                <a:solidFill>
                  <a:srgbClr val="002060"/>
                </a:solidFill>
              </a:rPr>
              <a:t>escenario recesivo </a:t>
            </a:r>
            <a:r>
              <a:rPr lang="es-ES" sz="2800" i="1" dirty="0">
                <a:solidFill>
                  <a:srgbClr val="002060"/>
                </a:solidFill>
              </a:rPr>
              <a:t>tanto para </a:t>
            </a:r>
            <a:r>
              <a:rPr lang="es-ES" sz="2800" b="1" i="1" dirty="0">
                <a:solidFill>
                  <a:srgbClr val="002060"/>
                </a:solidFill>
              </a:rPr>
              <a:t>Montevideo</a:t>
            </a:r>
            <a:r>
              <a:rPr lang="es-ES" sz="2800" i="1" dirty="0">
                <a:solidFill>
                  <a:srgbClr val="002060"/>
                </a:solidFill>
              </a:rPr>
              <a:t> como para el </a:t>
            </a:r>
            <a:r>
              <a:rPr lang="es-ES" sz="2800" b="1" i="1" dirty="0">
                <a:solidFill>
                  <a:srgbClr val="002060"/>
                </a:solidFill>
              </a:rPr>
              <a:t>Interior</a:t>
            </a:r>
            <a:r>
              <a:rPr lang="es-ES" sz="2800" i="1" dirty="0">
                <a:solidFill>
                  <a:srgbClr val="002060"/>
                </a:solidFill>
              </a:rPr>
              <a:t>: -6,3% y -</a:t>
            </a:r>
            <a:r>
              <a:rPr lang="es-ES" sz="2800" i="1" dirty="0" smtClean="0">
                <a:solidFill>
                  <a:srgbClr val="002060"/>
                </a:solidFill>
              </a:rPr>
              <a:t>1,7% respectivamente.</a:t>
            </a:r>
            <a:endParaRPr lang="es-ES" sz="2800" i="1" dirty="0">
              <a:solidFill>
                <a:srgbClr val="002060"/>
              </a:solidFill>
            </a:endParaRPr>
          </a:p>
        </p:txBody>
      </p:sp>
      <p:graphicFrame>
        <p:nvGraphicFramePr>
          <p:cNvPr id="13" name="Gráfico 12"/>
          <p:cNvGraphicFramePr>
            <a:graphicFrameLocks/>
          </p:cNvGraphicFramePr>
          <p:nvPr>
            <p:extLst>
              <p:ext uri="{D42A27DB-BD31-4B8C-83A1-F6EECF244321}">
                <p14:modId xmlns:p14="http://schemas.microsoft.com/office/powerpoint/2010/main" val="3104341615"/>
              </p:ext>
            </p:extLst>
          </p:nvPr>
        </p:nvGraphicFramePr>
        <p:xfrm>
          <a:off x="10598435" y="4923029"/>
          <a:ext cx="7133845" cy="4857244"/>
        </p:xfrm>
        <a:graphic>
          <a:graphicData uri="http://schemas.openxmlformats.org/drawingml/2006/chart">
            <c:chart xmlns:c="http://schemas.openxmlformats.org/drawingml/2006/chart" xmlns:r="http://schemas.openxmlformats.org/officeDocument/2006/relationships" r:id="rId5"/>
          </a:graphicData>
        </a:graphic>
      </p:graphicFrame>
      <p:sp>
        <p:nvSpPr>
          <p:cNvPr id="15" name="Rectángulo 14"/>
          <p:cNvSpPr/>
          <p:nvPr/>
        </p:nvSpPr>
        <p:spPr>
          <a:xfrm>
            <a:off x="9525000" y="1831925"/>
            <a:ext cx="8354485" cy="861774"/>
          </a:xfrm>
          <a:prstGeom prst="rect">
            <a:avLst/>
          </a:prstGeom>
        </p:spPr>
        <p:txBody>
          <a:bodyPr wrap="square" lIns="0" tIns="0" rIns="0" bIns="0" rtlCol="0" anchor="t">
            <a:spAutoFit/>
          </a:bodyPr>
          <a:lstStyle/>
          <a:p>
            <a:pPr marL="457200" lvl="0" indent="-457200" algn="ctr">
              <a:buFont typeface="Arial" panose="020B0604020202020204" pitchFamily="34" charset="0"/>
              <a:buChar char="•"/>
              <a:defRPr/>
            </a:pPr>
            <a:r>
              <a:rPr lang="es-ES" sz="2800" i="1" dirty="0">
                <a:solidFill>
                  <a:srgbClr val="002060"/>
                </a:solidFill>
              </a:rPr>
              <a:t>E</a:t>
            </a:r>
            <a:r>
              <a:rPr lang="es-ES" sz="2800" i="1" dirty="0" smtClean="0">
                <a:solidFill>
                  <a:srgbClr val="002060"/>
                </a:solidFill>
              </a:rPr>
              <a:t>stos registros representan una </a:t>
            </a:r>
            <a:r>
              <a:rPr lang="es-ES" sz="2800" b="1" i="1" dirty="0" smtClean="0">
                <a:solidFill>
                  <a:srgbClr val="002060"/>
                </a:solidFill>
              </a:rPr>
              <a:t>caída más acentuada </a:t>
            </a:r>
            <a:r>
              <a:rPr lang="es-ES" sz="2800" b="1" i="1" dirty="0">
                <a:solidFill>
                  <a:srgbClr val="002060"/>
                </a:solidFill>
              </a:rPr>
              <a:t>respecto </a:t>
            </a:r>
            <a:r>
              <a:rPr lang="es-ES" sz="2800" b="1" i="1" dirty="0" smtClean="0">
                <a:solidFill>
                  <a:srgbClr val="002060"/>
                </a:solidFill>
              </a:rPr>
              <a:t>al trimestre anterior</a:t>
            </a:r>
            <a:r>
              <a:rPr lang="es-ES" sz="2800" i="1" dirty="0" smtClean="0">
                <a:solidFill>
                  <a:srgbClr val="002060"/>
                </a:solidFill>
              </a:rPr>
              <a:t>.</a:t>
            </a:r>
            <a:endParaRPr lang="es-ES" sz="2800" i="1" dirty="0">
              <a:solidFill>
                <a:srgbClr val="002060"/>
              </a:solidFill>
            </a:endParaRPr>
          </a:p>
        </p:txBody>
      </p:sp>
      <p:sp>
        <p:nvSpPr>
          <p:cNvPr id="16" name="Rectángulo 15"/>
          <p:cNvSpPr/>
          <p:nvPr/>
        </p:nvSpPr>
        <p:spPr>
          <a:xfrm>
            <a:off x="9487059" y="3162033"/>
            <a:ext cx="8594302" cy="1292662"/>
          </a:xfrm>
          <a:prstGeom prst="rect">
            <a:avLst/>
          </a:prstGeom>
        </p:spPr>
        <p:txBody>
          <a:bodyPr wrap="square" lIns="0" tIns="0" rIns="0" bIns="0" rtlCol="0" anchor="t">
            <a:spAutoFit/>
          </a:bodyPr>
          <a:lstStyle/>
          <a:p>
            <a:pPr marL="457200" lvl="0" indent="-457200" algn="ctr">
              <a:buFont typeface="Arial" panose="020B0604020202020204" pitchFamily="34" charset="0"/>
              <a:buChar char="•"/>
              <a:defRPr/>
            </a:pPr>
            <a:r>
              <a:rPr lang="es-ES" sz="2800" i="1" dirty="0" smtClean="0">
                <a:solidFill>
                  <a:srgbClr val="002060"/>
                </a:solidFill>
              </a:rPr>
              <a:t>Además, se </a:t>
            </a:r>
            <a:r>
              <a:rPr lang="es-ES" sz="2800" i="1" dirty="0">
                <a:solidFill>
                  <a:srgbClr val="002060"/>
                </a:solidFill>
              </a:rPr>
              <a:t>le adicionan resultados del </a:t>
            </a:r>
            <a:r>
              <a:rPr lang="es-ES" sz="2800" b="1" i="1" dirty="0">
                <a:solidFill>
                  <a:srgbClr val="002060"/>
                </a:solidFill>
              </a:rPr>
              <a:t>índice de difusión por empresas menores</a:t>
            </a:r>
            <a:r>
              <a:rPr lang="es-ES" sz="2800" i="1" dirty="0">
                <a:solidFill>
                  <a:srgbClr val="002060"/>
                </a:solidFill>
              </a:rPr>
              <a:t> a los alcanzados durante el segundo trimestre del año</a:t>
            </a:r>
            <a:r>
              <a:rPr lang="es-ES" sz="2800" i="1" dirty="0" smtClean="0">
                <a:solidFill>
                  <a:srgbClr val="002060"/>
                </a:solidFill>
              </a:rPr>
              <a:t>.</a:t>
            </a:r>
            <a:endParaRPr lang="es-ES" sz="2800" i="1" dirty="0">
              <a:solidFill>
                <a:srgbClr val="002060"/>
              </a:solidFill>
            </a:endParaRPr>
          </a:p>
        </p:txBody>
      </p:sp>
    </p:spTree>
    <p:extLst>
      <p:ext uri="{BB962C8B-B14F-4D97-AF65-F5344CB8AC3E}">
        <p14:creationId xmlns:p14="http://schemas.microsoft.com/office/powerpoint/2010/main" val="21977491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sp>
        <p:nvSpPr>
          <p:cNvPr id="6" name="TextBox 6"/>
          <p:cNvSpPr txBox="1"/>
          <p:nvPr/>
        </p:nvSpPr>
        <p:spPr>
          <a:xfrm>
            <a:off x="586238" y="582416"/>
            <a:ext cx="12965409" cy="461665"/>
          </a:xfrm>
          <a:prstGeom prst="rect">
            <a:avLst/>
          </a:prstGeom>
        </p:spPr>
        <p:txBody>
          <a:bodyPr wrap="square"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smtClean="0">
                <a:solidFill>
                  <a:srgbClr val="FFB547"/>
                </a:solidFill>
                <a:latin typeface="Poppins Bold" panose="020B0604020202020204" charset="0"/>
                <a:cs typeface="Poppins Bold" panose="020B0604020202020204" charset="0"/>
              </a:rPr>
              <a:t> </a:t>
            </a:r>
            <a:r>
              <a:rPr lang="en-US" sz="2800" spc="-83" dirty="0" err="1" smtClean="0">
                <a:solidFill>
                  <a:srgbClr val="FFB547"/>
                </a:solidFill>
                <a:latin typeface="Poppins Bold" panose="020B0604020202020204" charset="0"/>
                <a:cs typeface="Poppins Bold" panose="020B0604020202020204" charset="0"/>
              </a:rPr>
              <a:t>Trimestre</a:t>
            </a:r>
            <a:r>
              <a:rPr lang="en-US" sz="2800" spc="-83" dirty="0" smtClean="0">
                <a:solidFill>
                  <a:srgbClr val="FFB547"/>
                </a:solidFill>
                <a:latin typeface="Poppins Bold" panose="020B0604020202020204" charset="0"/>
                <a:cs typeface="Poppins Bold" panose="020B0604020202020204" charset="0"/>
              </a:rPr>
              <a:t> 2023 </a:t>
            </a:r>
            <a:endParaRPr lang="en-US" sz="2800" spc="-83" dirty="0">
              <a:solidFill>
                <a:srgbClr val="FFB547"/>
              </a:solidFill>
              <a:latin typeface="Poppins Bold" panose="020B0604020202020204" charset="0"/>
              <a:cs typeface="Poppins Bold" panose="020B0604020202020204" charset="0"/>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12496898" y="9797564"/>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 Observatorio Económico UCU</a:t>
            </a:r>
            <a:endParaRPr lang="es-ES" sz="1400" dirty="0">
              <a:solidFill>
                <a:srgbClr val="002060"/>
              </a:solidFill>
              <a:latin typeface="+mj-lt"/>
            </a:endParaRPr>
          </a:p>
        </p:txBody>
      </p:sp>
      <p:sp>
        <p:nvSpPr>
          <p:cNvPr id="20" name="Rectángulo 19"/>
          <p:cNvSpPr/>
          <p:nvPr/>
        </p:nvSpPr>
        <p:spPr>
          <a:xfrm>
            <a:off x="2821831" y="2036674"/>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Restaurantes </a:t>
            </a:r>
            <a:r>
              <a:rPr lang="es-ES" sz="2000" b="1" dirty="0">
                <a:solidFill>
                  <a:srgbClr val="252B7D"/>
                </a:solidFill>
              </a:rPr>
              <a:t>y Confiterías</a:t>
            </a:r>
          </a:p>
          <a:p>
            <a:pPr lvl="0" algn="ctr">
              <a:defRPr sz="1400" b="1" i="0" u="none" strike="noStrike" kern="1200" spc="0" baseline="0">
                <a:solidFill>
                  <a:srgbClr val="252B7D"/>
                </a:solidFill>
                <a:latin typeface="+mn-lt"/>
                <a:ea typeface="+mn-ea"/>
                <a:cs typeface="+mn-cs"/>
              </a:defRPr>
            </a:pPr>
            <a:r>
              <a:rPr lang="es-ES" sz="2000" b="1" dirty="0">
                <a:solidFill>
                  <a:srgbClr val="252B7D"/>
                </a:solidFill>
              </a:rPr>
              <a:t>Tasa de variación interanual - Ventas Reales</a:t>
            </a:r>
          </a:p>
        </p:txBody>
      </p:sp>
      <p:sp>
        <p:nvSpPr>
          <p:cNvPr id="21" name="CuadroTexto 20"/>
          <p:cNvSpPr txBox="1"/>
          <p:nvPr/>
        </p:nvSpPr>
        <p:spPr>
          <a:xfrm>
            <a:off x="433970" y="8206910"/>
            <a:ext cx="9319762" cy="1569660"/>
          </a:xfrm>
          <a:prstGeom prst="rect">
            <a:avLst/>
          </a:prstGeom>
          <a:noFill/>
        </p:spPr>
        <p:txBody>
          <a:bodyPr wrap="square" rtlCol="0">
            <a:spAutoFit/>
          </a:bodyPr>
          <a:lstStyle/>
          <a:p>
            <a:pPr marL="285750" indent="-285750" algn="ctr">
              <a:buFont typeface="Arial" panose="020B0604020202020204" pitchFamily="34" charset="0"/>
              <a:buChar char="•"/>
            </a:pPr>
            <a:endParaRPr lang="es-UY" sz="2400" i="1" dirty="0" smtClean="0">
              <a:solidFill>
                <a:srgbClr val="252B7D"/>
              </a:solidFill>
            </a:endParaRPr>
          </a:p>
          <a:p>
            <a:pPr marL="285750" indent="-285750" algn="ctr">
              <a:buFont typeface="Arial" panose="020B0604020202020204" pitchFamily="34" charset="0"/>
              <a:buChar char="•"/>
            </a:pPr>
            <a:r>
              <a:rPr lang="es-UY" sz="2400" i="1" dirty="0" smtClean="0">
                <a:solidFill>
                  <a:srgbClr val="252B7D"/>
                </a:solidFill>
              </a:rPr>
              <a:t>Índice de Difusión por Empresas: </a:t>
            </a:r>
            <a:r>
              <a:rPr lang="es-UY" sz="2400" b="1" i="1" dirty="0" smtClean="0">
                <a:solidFill>
                  <a:srgbClr val="252B7D"/>
                </a:solidFill>
              </a:rPr>
              <a:t>disminuyó el porcentaje de empresas que establecieron que sus ventas crecieron</a:t>
            </a:r>
            <a:r>
              <a:rPr lang="es-UY" sz="2400" i="1" dirty="0" smtClean="0">
                <a:solidFill>
                  <a:srgbClr val="252B7D"/>
                </a:solidFill>
              </a:rPr>
              <a:t>, pasando de 33% en el trimestre anterior al </a:t>
            </a:r>
            <a:r>
              <a:rPr lang="es-UY" sz="2400" b="1" i="1" dirty="0" smtClean="0">
                <a:solidFill>
                  <a:srgbClr val="252B7D"/>
                </a:solidFill>
              </a:rPr>
              <a:t>26%</a:t>
            </a:r>
            <a:r>
              <a:rPr lang="es-UY" sz="2400" i="1" dirty="0" smtClean="0">
                <a:solidFill>
                  <a:srgbClr val="252B7D"/>
                </a:solidFill>
              </a:rPr>
              <a:t> actual.</a:t>
            </a:r>
            <a:endParaRPr lang="es-ES" sz="2400" i="1" dirty="0">
              <a:solidFill>
                <a:srgbClr val="252B7D"/>
              </a:solidFill>
            </a:endParaRPr>
          </a:p>
        </p:txBody>
      </p:sp>
      <p:graphicFrame>
        <p:nvGraphicFramePr>
          <p:cNvPr id="11" name="Gráfico 10"/>
          <p:cNvGraphicFramePr>
            <a:graphicFrameLocks/>
          </p:cNvGraphicFramePr>
          <p:nvPr>
            <p:extLst>
              <p:ext uri="{D42A27DB-BD31-4B8C-83A1-F6EECF244321}">
                <p14:modId xmlns:p14="http://schemas.microsoft.com/office/powerpoint/2010/main" val="2342037853"/>
              </p:ext>
            </p:extLst>
          </p:nvPr>
        </p:nvGraphicFramePr>
        <p:xfrm>
          <a:off x="26453" y="2677225"/>
          <a:ext cx="11314042" cy="5128384"/>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ángulo 14"/>
          <p:cNvSpPr/>
          <p:nvPr/>
        </p:nvSpPr>
        <p:spPr>
          <a:xfrm>
            <a:off x="10904238" y="2062757"/>
            <a:ext cx="6858000" cy="400110"/>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Rentabilidad Futura</a:t>
            </a:r>
            <a:endParaRPr lang="es-ES" sz="2000" b="1" dirty="0">
              <a:solidFill>
                <a:srgbClr val="252B7D"/>
              </a:solidFill>
            </a:endParaRPr>
          </a:p>
        </p:txBody>
      </p:sp>
      <p:pic>
        <p:nvPicPr>
          <p:cNvPr id="16" name="Imagen 15">
            <a:extLst>
              <a:ext uri="{FF2B5EF4-FFF2-40B4-BE49-F238E27FC236}">
                <a16:creationId xmlns="" xmlns:a16="http://schemas.microsoft.com/office/drawing/2014/main" id="{DF344A71-2D2C-12F4-9AD3-A64AFE015F3A}"/>
              </a:ext>
            </a:extLst>
          </p:cNvPr>
          <p:cNvPicPr>
            <a:picLocks noChangeAspect="1"/>
          </p:cNvPicPr>
          <p:nvPr/>
        </p:nvPicPr>
        <p:blipFill rotWithShape="1">
          <a:blip r:embed="rId5"/>
          <a:srcRect l="29012" t="15629" r="-2523" b="6945"/>
          <a:stretch/>
        </p:blipFill>
        <p:spPr>
          <a:xfrm>
            <a:off x="12784487" y="2005143"/>
            <a:ext cx="5050417" cy="3863716"/>
          </a:xfrm>
          <a:prstGeom prst="rect">
            <a:avLst/>
          </a:prstGeom>
        </p:spPr>
      </p:pic>
      <p:pic>
        <p:nvPicPr>
          <p:cNvPr id="17" name="Imagen 16">
            <a:extLst>
              <a:ext uri="{FF2B5EF4-FFF2-40B4-BE49-F238E27FC236}">
                <a16:creationId xmlns="" xmlns:a16="http://schemas.microsoft.com/office/drawing/2014/main" id="{6CD82711-C14F-6BE2-54B7-2CF327CF5C27}"/>
              </a:ext>
            </a:extLst>
          </p:cNvPr>
          <p:cNvPicPr>
            <a:picLocks noChangeAspect="1"/>
          </p:cNvPicPr>
          <p:nvPr/>
        </p:nvPicPr>
        <p:blipFill rotWithShape="1">
          <a:blip r:embed="rId6"/>
          <a:srcRect l="26123" t="32755"/>
          <a:stretch/>
        </p:blipFill>
        <p:spPr>
          <a:xfrm>
            <a:off x="12492138" y="6828358"/>
            <a:ext cx="5181600" cy="3425811"/>
          </a:xfrm>
          <a:prstGeom prst="rect">
            <a:avLst/>
          </a:prstGeom>
        </p:spPr>
      </p:pic>
      <p:sp>
        <p:nvSpPr>
          <p:cNvPr id="18" name="Rectángulo 17"/>
          <p:cNvSpPr/>
          <p:nvPr/>
        </p:nvSpPr>
        <p:spPr>
          <a:xfrm>
            <a:off x="10904238" y="6070686"/>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Facturación </a:t>
            </a:r>
          </a:p>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Cuarto Trimestre 2023</a:t>
            </a:r>
            <a:endParaRPr lang="es-ES" sz="2000" b="1" dirty="0">
              <a:solidFill>
                <a:srgbClr val="252B7D"/>
              </a:solidFill>
            </a:endParaRPr>
          </a:p>
        </p:txBody>
      </p:sp>
    </p:spTree>
    <p:extLst>
      <p:ext uri="{BB962C8B-B14F-4D97-AF65-F5344CB8AC3E}">
        <p14:creationId xmlns:p14="http://schemas.microsoft.com/office/powerpoint/2010/main" val="2342842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2"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2812798" y="9797924"/>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21" name="TextBox 6"/>
          <p:cNvSpPr txBox="1"/>
          <p:nvPr/>
        </p:nvSpPr>
        <p:spPr>
          <a:xfrm>
            <a:off x="586238" y="582416"/>
            <a:ext cx="12965409" cy="461665"/>
          </a:xfrm>
          <a:prstGeom prst="rect">
            <a:avLst/>
          </a:prstGeom>
        </p:spPr>
        <p:txBody>
          <a:bodyPr wrap="square"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smtClean="0">
                <a:solidFill>
                  <a:srgbClr val="FFB547"/>
                </a:solidFill>
                <a:latin typeface="Poppins Bold" panose="020B0604020202020204" charset="0"/>
                <a:cs typeface="Poppins Bold" panose="020B0604020202020204" charset="0"/>
              </a:rPr>
              <a:t> </a:t>
            </a:r>
            <a:r>
              <a:rPr lang="en-US" sz="2800" spc="-83" dirty="0" err="1" smtClean="0">
                <a:solidFill>
                  <a:srgbClr val="FFB547"/>
                </a:solidFill>
                <a:latin typeface="Poppins Bold" panose="020B0604020202020204" charset="0"/>
                <a:cs typeface="Poppins Bold" panose="020B0604020202020204" charset="0"/>
              </a:rPr>
              <a:t>Trimestre</a:t>
            </a:r>
            <a:r>
              <a:rPr lang="en-US" sz="2800" spc="-83" dirty="0" smtClean="0">
                <a:solidFill>
                  <a:srgbClr val="FFB547"/>
                </a:solidFill>
                <a:latin typeface="Poppins Bold" panose="020B0604020202020204" charset="0"/>
                <a:cs typeface="Poppins Bold" panose="020B0604020202020204" charset="0"/>
              </a:rPr>
              <a:t> 2023 </a:t>
            </a:r>
            <a:endParaRPr lang="en-US" sz="2800" spc="-83" dirty="0">
              <a:solidFill>
                <a:srgbClr val="FFB547"/>
              </a:solidFill>
              <a:latin typeface="Poppins Bold" panose="020B0604020202020204" charset="0"/>
              <a:cs typeface="Poppins Bold" panose="020B0604020202020204" charset="0"/>
            </a:endParaRPr>
          </a:p>
        </p:txBody>
      </p:sp>
      <p:sp>
        <p:nvSpPr>
          <p:cNvPr id="12" name="CuadroTexto 11"/>
          <p:cNvSpPr txBox="1"/>
          <p:nvPr/>
        </p:nvSpPr>
        <p:spPr>
          <a:xfrm>
            <a:off x="7113303" y="8230357"/>
            <a:ext cx="5038677" cy="1323439"/>
          </a:xfrm>
          <a:prstGeom prst="rect">
            <a:avLst/>
          </a:prstGeom>
          <a:noFill/>
        </p:spPr>
        <p:txBody>
          <a:bodyPr wrap="square" rtlCol="0">
            <a:spAutoFit/>
          </a:bodyPr>
          <a:lstStyle/>
          <a:p>
            <a:pPr marL="285750" indent="-285750" algn="ctr">
              <a:buFont typeface="Arial" panose="020B0604020202020204" pitchFamily="34" charset="0"/>
              <a:buChar char="•"/>
            </a:pPr>
            <a:r>
              <a:rPr lang="es-ES" sz="2000" b="1" i="1" dirty="0" smtClean="0">
                <a:solidFill>
                  <a:srgbClr val="252B7D"/>
                </a:solidFill>
              </a:rPr>
              <a:t>Sólo </a:t>
            </a:r>
            <a:r>
              <a:rPr lang="es-ES" sz="2000" b="1" i="1" dirty="0">
                <a:solidFill>
                  <a:srgbClr val="252B7D"/>
                </a:solidFill>
              </a:rPr>
              <a:t>un 18% de las empresas establecieron que sus ventas aumentaron</a:t>
            </a:r>
            <a:r>
              <a:rPr lang="es-ES" sz="2000" i="1" dirty="0">
                <a:solidFill>
                  <a:srgbClr val="252B7D"/>
                </a:solidFill>
              </a:rPr>
              <a:t>, empeorando respecto de lo acontecido en el anterior trimestre.</a:t>
            </a:r>
          </a:p>
        </p:txBody>
      </p:sp>
      <p:graphicFrame>
        <p:nvGraphicFramePr>
          <p:cNvPr id="20" name="Gráfico 19"/>
          <p:cNvGraphicFramePr>
            <a:graphicFrameLocks/>
          </p:cNvGraphicFramePr>
          <p:nvPr>
            <p:extLst>
              <p:ext uri="{D42A27DB-BD31-4B8C-83A1-F6EECF244321}">
                <p14:modId xmlns:p14="http://schemas.microsoft.com/office/powerpoint/2010/main" val="2662412533"/>
              </p:ext>
            </p:extLst>
          </p:nvPr>
        </p:nvGraphicFramePr>
        <p:xfrm>
          <a:off x="6786436" y="4019566"/>
          <a:ext cx="5085838" cy="3353401"/>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ángulo 24"/>
          <p:cNvSpPr/>
          <p:nvPr/>
        </p:nvSpPr>
        <p:spPr>
          <a:xfrm>
            <a:off x="5710235" y="2367103"/>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Inmobiliarias</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sp>
        <p:nvSpPr>
          <p:cNvPr id="26" name="Rectángulo 25"/>
          <p:cNvSpPr/>
          <p:nvPr/>
        </p:nvSpPr>
        <p:spPr>
          <a:xfrm>
            <a:off x="11737729" y="2238429"/>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Publicidad</a:t>
            </a:r>
            <a:endParaRPr lang="es-ES" sz="2000" b="1" dirty="0" smtClean="0">
              <a:solidFill>
                <a:srgbClr val="252B7D"/>
              </a:solidFill>
            </a:endParaRP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graphicFrame>
        <p:nvGraphicFramePr>
          <p:cNvPr id="27" name="Gráfico 26"/>
          <p:cNvGraphicFramePr>
            <a:graphicFrameLocks/>
          </p:cNvGraphicFramePr>
          <p:nvPr>
            <p:extLst>
              <p:ext uri="{D42A27DB-BD31-4B8C-83A1-F6EECF244321}">
                <p14:modId xmlns:p14="http://schemas.microsoft.com/office/powerpoint/2010/main" val="408615244"/>
              </p:ext>
            </p:extLst>
          </p:nvPr>
        </p:nvGraphicFramePr>
        <p:xfrm>
          <a:off x="12879706" y="3441975"/>
          <a:ext cx="4964333" cy="38644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8" name="Gráfico 27"/>
          <p:cNvGraphicFramePr>
            <a:graphicFrameLocks/>
          </p:cNvGraphicFramePr>
          <p:nvPr>
            <p:extLst>
              <p:ext uri="{D42A27DB-BD31-4B8C-83A1-F6EECF244321}">
                <p14:modId xmlns:p14="http://schemas.microsoft.com/office/powerpoint/2010/main" val="3796894657"/>
              </p:ext>
            </p:extLst>
          </p:nvPr>
        </p:nvGraphicFramePr>
        <p:xfrm>
          <a:off x="375474" y="3504098"/>
          <a:ext cx="5760547" cy="4245742"/>
        </p:xfrm>
        <a:graphic>
          <a:graphicData uri="http://schemas.openxmlformats.org/drawingml/2006/chart">
            <c:chart xmlns:c="http://schemas.openxmlformats.org/drawingml/2006/chart" xmlns:r="http://schemas.openxmlformats.org/officeDocument/2006/relationships" r:id="rId6"/>
          </a:graphicData>
        </a:graphic>
      </p:graphicFrame>
      <p:sp>
        <p:nvSpPr>
          <p:cNvPr id="29" name="Rectángulo 28"/>
          <p:cNvSpPr/>
          <p:nvPr/>
        </p:nvSpPr>
        <p:spPr>
          <a:xfrm>
            <a:off x="0" y="2383886"/>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UY" sz="2000" b="1" dirty="0" smtClean="0">
                <a:solidFill>
                  <a:srgbClr val="252B7D"/>
                </a:solidFill>
              </a:rPr>
              <a:t>Agencias de Viaje</a:t>
            </a:r>
            <a:endParaRPr lang="es-ES" sz="2000" b="1" dirty="0" smtClean="0">
              <a:solidFill>
                <a:srgbClr val="252B7D"/>
              </a:solidFill>
            </a:endParaRP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a:t>
            </a:r>
            <a:r>
              <a:rPr lang="es-ES" sz="2000" b="1" dirty="0">
                <a:solidFill>
                  <a:srgbClr val="252B7D"/>
                </a:solidFill>
              </a:rPr>
              <a:t>de variación interanual - Ventas </a:t>
            </a:r>
            <a:r>
              <a:rPr lang="es-ES" sz="2000" b="1" dirty="0" smtClean="0">
                <a:solidFill>
                  <a:srgbClr val="252B7D"/>
                </a:solidFill>
              </a:rPr>
              <a:t>Reales</a:t>
            </a:r>
            <a:endParaRPr lang="es-ES" sz="2000" b="1" dirty="0">
              <a:solidFill>
                <a:srgbClr val="252B7D"/>
              </a:solidFill>
            </a:endParaRPr>
          </a:p>
        </p:txBody>
      </p:sp>
      <p:sp>
        <p:nvSpPr>
          <p:cNvPr id="30" name="CuadroTexto 29"/>
          <p:cNvSpPr txBox="1"/>
          <p:nvPr/>
        </p:nvSpPr>
        <p:spPr>
          <a:xfrm>
            <a:off x="331631" y="8166708"/>
            <a:ext cx="6454805" cy="1631216"/>
          </a:xfrm>
          <a:prstGeom prst="rect">
            <a:avLst/>
          </a:prstGeom>
          <a:noFill/>
        </p:spPr>
        <p:txBody>
          <a:bodyPr wrap="square" rtlCol="0">
            <a:spAutoFit/>
          </a:bodyPr>
          <a:lstStyle/>
          <a:p>
            <a:pPr marL="285750" indent="-285750" algn="ctr">
              <a:buFont typeface="Arial" panose="020B0604020202020204" pitchFamily="34" charset="0"/>
              <a:buChar char="•"/>
            </a:pPr>
            <a:r>
              <a:rPr lang="es-ES" sz="2000" i="1" dirty="0" smtClean="0">
                <a:solidFill>
                  <a:srgbClr val="252B7D"/>
                </a:solidFill>
              </a:rPr>
              <a:t>Continúan bajo un escenario de </a:t>
            </a:r>
            <a:r>
              <a:rPr lang="es-ES" sz="2000" b="1" i="1" dirty="0" smtClean="0">
                <a:solidFill>
                  <a:srgbClr val="252B7D"/>
                </a:solidFill>
              </a:rPr>
              <a:t>contracción</a:t>
            </a:r>
            <a:r>
              <a:rPr lang="es-ES" sz="2000" i="1" dirty="0" smtClean="0">
                <a:solidFill>
                  <a:srgbClr val="252B7D"/>
                </a:solidFill>
              </a:rPr>
              <a:t>, alcanzando su </a:t>
            </a:r>
            <a:r>
              <a:rPr lang="es-ES" sz="2000" b="1" i="1" dirty="0" smtClean="0">
                <a:solidFill>
                  <a:srgbClr val="252B7D"/>
                </a:solidFill>
              </a:rPr>
              <a:t>segundo trimestre consecutivo de caída.</a:t>
            </a:r>
          </a:p>
          <a:p>
            <a:pPr marL="285750" indent="-285750" algn="ctr">
              <a:buFont typeface="Arial" panose="020B0604020202020204" pitchFamily="34" charset="0"/>
              <a:buChar char="•"/>
            </a:pPr>
            <a:endParaRPr lang="es-ES" sz="2000" i="1" dirty="0">
              <a:solidFill>
                <a:srgbClr val="252B7D"/>
              </a:solidFill>
            </a:endParaRPr>
          </a:p>
          <a:p>
            <a:pPr marL="285750" indent="-285750" algn="ctr">
              <a:buFont typeface="Arial" panose="020B0604020202020204" pitchFamily="34" charset="0"/>
              <a:buChar char="•"/>
            </a:pPr>
            <a:r>
              <a:rPr lang="es-ES" sz="2000" i="1" dirty="0" smtClean="0">
                <a:solidFill>
                  <a:srgbClr val="252B7D"/>
                </a:solidFill>
              </a:rPr>
              <a:t>Registrando un </a:t>
            </a:r>
            <a:r>
              <a:rPr lang="es-ES" sz="2000" b="1" i="1" dirty="0" smtClean="0">
                <a:solidFill>
                  <a:srgbClr val="252B7D"/>
                </a:solidFill>
              </a:rPr>
              <a:t>índice de difusión bajo</a:t>
            </a:r>
            <a:r>
              <a:rPr lang="es-ES" sz="2000" i="1" dirty="0" smtClean="0">
                <a:solidFill>
                  <a:srgbClr val="252B7D"/>
                </a:solidFill>
              </a:rPr>
              <a:t>, en este caso de apenas </a:t>
            </a:r>
            <a:r>
              <a:rPr lang="es-ES" sz="2000" b="1" i="1" dirty="0" smtClean="0">
                <a:solidFill>
                  <a:srgbClr val="252B7D"/>
                </a:solidFill>
              </a:rPr>
              <a:t>15%</a:t>
            </a:r>
            <a:r>
              <a:rPr lang="es-ES" sz="2000" i="1" dirty="0" smtClean="0">
                <a:solidFill>
                  <a:srgbClr val="252B7D"/>
                </a:solidFill>
              </a:rPr>
              <a:t>.</a:t>
            </a:r>
          </a:p>
        </p:txBody>
      </p:sp>
      <p:sp>
        <p:nvSpPr>
          <p:cNvPr id="31" name="CuadroTexto 30"/>
          <p:cNvSpPr txBox="1"/>
          <p:nvPr/>
        </p:nvSpPr>
        <p:spPr>
          <a:xfrm>
            <a:off x="12151981" y="7717868"/>
            <a:ext cx="6059692" cy="2554545"/>
          </a:xfrm>
          <a:prstGeom prst="rect">
            <a:avLst/>
          </a:prstGeom>
          <a:noFill/>
        </p:spPr>
        <p:txBody>
          <a:bodyPr wrap="square" rtlCol="0">
            <a:spAutoFit/>
          </a:bodyPr>
          <a:lstStyle/>
          <a:p>
            <a:pPr marL="285750" indent="-285750" algn="ctr">
              <a:buFont typeface="Arial" panose="020B0604020202020204" pitchFamily="34" charset="0"/>
              <a:buChar char="•"/>
            </a:pPr>
            <a:r>
              <a:rPr lang="es-ES" sz="2000" b="1" i="1" dirty="0">
                <a:solidFill>
                  <a:srgbClr val="252B7D"/>
                </a:solidFill>
              </a:rPr>
              <a:t>D</a:t>
            </a:r>
            <a:r>
              <a:rPr lang="es-ES" sz="2000" b="1" i="1" dirty="0" smtClean="0">
                <a:solidFill>
                  <a:srgbClr val="252B7D"/>
                </a:solidFill>
              </a:rPr>
              <a:t>estaca </a:t>
            </a:r>
            <a:r>
              <a:rPr lang="es-ES" sz="2000" b="1" i="1" dirty="0">
                <a:solidFill>
                  <a:srgbClr val="252B7D"/>
                </a:solidFill>
              </a:rPr>
              <a:t>el rendimiento positivo del </a:t>
            </a:r>
            <a:r>
              <a:rPr lang="es-ES" sz="2000" b="1" i="1" dirty="0" smtClean="0">
                <a:solidFill>
                  <a:srgbClr val="252B7D"/>
                </a:solidFill>
              </a:rPr>
              <a:t>rubro </a:t>
            </a:r>
            <a:r>
              <a:rPr lang="es-ES" sz="2000" b="1" i="1" dirty="0">
                <a:solidFill>
                  <a:srgbClr val="252B7D"/>
                </a:solidFill>
              </a:rPr>
              <a:t>de Publicidad</a:t>
            </a:r>
            <a:r>
              <a:rPr lang="es-ES" sz="2000" i="1" dirty="0">
                <a:solidFill>
                  <a:srgbClr val="252B7D"/>
                </a:solidFill>
              </a:rPr>
              <a:t>, que ha logrado su </a:t>
            </a:r>
            <a:r>
              <a:rPr lang="es-ES" sz="2000" b="1" i="1" dirty="0">
                <a:solidFill>
                  <a:srgbClr val="252B7D"/>
                </a:solidFill>
              </a:rPr>
              <a:t>tercer trimestre consecutivo de crecimiento en ventas reales</a:t>
            </a:r>
            <a:r>
              <a:rPr lang="es-ES" sz="2000" i="1" dirty="0">
                <a:solidFill>
                  <a:srgbClr val="252B7D"/>
                </a:solidFill>
              </a:rPr>
              <a:t>, registrando un aumento del </a:t>
            </a:r>
            <a:r>
              <a:rPr lang="es-ES" sz="2000" b="1" i="1" dirty="0">
                <a:solidFill>
                  <a:srgbClr val="252B7D"/>
                </a:solidFill>
              </a:rPr>
              <a:t>2,8%</a:t>
            </a:r>
            <a:r>
              <a:rPr lang="es-ES" sz="2000" i="1" dirty="0">
                <a:solidFill>
                  <a:srgbClr val="252B7D"/>
                </a:solidFill>
              </a:rPr>
              <a:t> en el periodo actual de análisis</a:t>
            </a:r>
            <a:r>
              <a:rPr lang="es-ES" sz="2000" i="1" dirty="0" smtClean="0">
                <a:solidFill>
                  <a:srgbClr val="252B7D"/>
                </a:solidFill>
              </a:rPr>
              <a:t>.</a:t>
            </a:r>
          </a:p>
          <a:p>
            <a:pPr marL="285750" indent="-285750" algn="ctr">
              <a:buFont typeface="Arial" panose="020B0604020202020204" pitchFamily="34" charset="0"/>
              <a:buChar char="•"/>
            </a:pPr>
            <a:endParaRPr lang="es-UY" sz="2000" i="1" dirty="0">
              <a:solidFill>
                <a:srgbClr val="252B7D"/>
              </a:solidFill>
            </a:endParaRPr>
          </a:p>
          <a:p>
            <a:pPr marL="285750" indent="-285750" algn="ctr">
              <a:buFont typeface="Arial" panose="020B0604020202020204" pitchFamily="34" charset="0"/>
              <a:buChar char="•"/>
            </a:pPr>
            <a:r>
              <a:rPr lang="es-UY" sz="2000" i="1" dirty="0" smtClean="0">
                <a:solidFill>
                  <a:srgbClr val="252B7D"/>
                </a:solidFill>
              </a:rPr>
              <a:t>Sin embargo, su </a:t>
            </a:r>
            <a:r>
              <a:rPr lang="es-UY" sz="2000" b="1" i="1" dirty="0" smtClean="0">
                <a:solidFill>
                  <a:srgbClr val="252B7D"/>
                </a:solidFill>
              </a:rPr>
              <a:t>índice difusión </a:t>
            </a:r>
            <a:r>
              <a:rPr lang="es-UY" sz="2000" i="1" dirty="0" smtClean="0">
                <a:solidFill>
                  <a:srgbClr val="252B7D"/>
                </a:solidFill>
              </a:rPr>
              <a:t>permanece en guarismos bajos: </a:t>
            </a:r>
            <a:r>
              <a:rPr lang="es-UY" sz="2000" b="1" i="1" dirty="0" smtClean="0">
                <a:solidFill>
                  <a:srgbClr val="252B7D"/>
                </a:solidFill>
              </a:rPr>
              <a:t>33%. </a:t>
            </a:r>
            <a:endParaRPr lang="es-ES" sz="2000" b="1" i="1" dirty="0" smtClean="0">
              <a:solidFill>
                <a:srgbClr val="252B7D"/>
              </a:solidFill>
            </a:endParaRPr>
          </a:p>
        </p:txBody>
      </p:sp>
    </p:spTree>
    <p:extLst>
      <p:ext uri="{BB962C8B-B14F-4D97-AF65-F5344CB8AC3E}">
        <p14:creationId xmlns:p14="http://schemas.microsoft.com/office/powerpoint/2010/main" val="2490261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399999">
            <a:off x="-6190038" y="5532189"/>
            <a:ext cx="12389603" cy="0"/>
          </a:xfrm>
          <a:prstGeom prst="line">
            <a:avLst/>
          </a:prstGeom>
          <a:ln w="9525" cap="rnd">
            <a:solidFill>
              <a:srgbClr val="000000">
                <a:alpha val="29804"/>
              </a:srgbClr>
            </a:solidFill>
            <a:prstDash val="solid"/>
            <a:headEnd type="none" w="sm" len="sm"/>
            <a:tailEnd type="none" w="sm" len="sm"/>
          </a:ln>
        </p:spPr>
      </p:sp>
      <p:sp>
        <p:nvSpPr>
          <p:cNvPr id="3" name="AutoShape 3"/>
          <p:cNvSpPr/>
          <p:nvPr/>
        </p:nvSpPr>
        <p:spPr>
          <a:xfrm rot="5399999">
            <a:off x="12088438" y="5532189"/>
            <a:ext cx="12389603"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sp>
        <p:nvSpPr>
          <p:cNvPr id="6" name="TextBox 6"/>
          <p:cNvSpPr txBox="1"/>
          <p:nvPr/>
        </p:nvSpPr>
        <p:spPr>
          <a:xfrm>
            <a:off x="1076630" y="414597"/>
            <a:ext cx="10763990" cy="923330"/>
          </a:xfrm>
          <a:prstGeom prst="rect">
            <a:avLst/>
          </a:prstGeom>
        </p:spPr>
        <p:txBody>
          <a:bodyPr lIns="0" tIns="0" rIns="0" bIns="0" rtlCol="0" anchor="t">
            <a:spAutoFit/>
          </a:bodyPr>
          <a:lstStyle/>
          <a:p>
            <a:pPr>
              <a:lnSpc>
                <a:spcPts val="3641"/>
              </a:lnSpc>
              <a:spcBef>
                <a:spcPct val="0"/>
              </a:spcBef>
            </a:pPr>
            <a:r>
              <a:rPr lang="en-US" sz="2801" spc="-83" dirty="0">
                <a:solidFill>
                  <a:srgbClr val="FFFFFF"/>
                </a:solidFill>
                <a:latin typeface="Poppins Bold"/>
              </a:rPr>
              <a:t>Actividad Comercio y </a:t>
            </a:r>
            <a:r>
              <a:rPr lang="en-US" sz="2801" spc="-83" dirty="0" smtClean="0">
                <a:solidFill>
                  <a:srgbClr val="FFFFFF"/>
                </a:solidFill>
                <a:latin typeface="Poppins Bold"/>
              </a:rPr>
              <a:t>Servicios: </a:t>
            </a:r>
            <a:r>
              <a:rPr lang="en-US" sz="2801" spc="-83" dirty="0" err="1" smtClean="0">
                <a:solidFill>
                  <a:srgbClr val="FFB547"/>
                </a:solidFill>
                <a:latin typeface="Poppins Bold"/>
              </a:rPr>
              <a:t>situación</a:t>
            </a:r>
            <a:r>
              <a:rPr lang="en-US" sz="2801" spc="-83" dirty="0" smtClean="0">
                <a:solidFill>
                  <a:srgbClr val="FFB547"/>
                </a:solidFill>
                <a:latin typeface="Poppins Bold"/>
              </a:rPr>
              <a:t> actual, </a:t>
            </a:r>
            <a:r>
              <a:rPr lang="en-US" sz="2801" spc="-83" dirty="0" err="1" smtClean="0">
                <a:solidFill>
                  <a:srgbClr val="FFB547"/>
                </a:solidFill>
                <a:latin typeface="Poppins Bold"/>
              </a:rPr>
              <a:t>impacto</a:t>
            </a:r>
            <a:r>
              <a:rPr lang="en-US" sz="2801" spc="-83" dirty="0" smtClean="0">
                <a:solidFill>
                  <a:srgbClr val="FFB547"/>
                </a:solidFill>
                <a:latin typeface="Poppins Bold"/>
              </a:rPr>
              <a:t> Argentina y </a:t>
            </a:r>
            <a:r>
              <a:rPr lang="en-US" sz="2801" spc="-83" dirty="0" err="1" smtClean="0">
                <a:solidFill>
                  <a:srgbClr val="FFB547"/>
                </a:solidFill>
                <a:latin typeface="Poppins Bold"/>
              </a:rPr>
              <a:t>perspectivas</a:t>
            </a:r>
            <a:endParaRPr lang="en-US" sz="2801" spc="-83" dirty="0">
              <a:solidFill>
                <a:srgbClr val="FFB547"/>
              </a:solidFill>
              <a:latin typeface="Poppins Bold"/>
            </a:endParaRPr>
          </a:p>
        </p:txBody>
      </p:sp>
      <p:pic>
        <p:nvPicPr>
          <p:cNvPr id="7" name="Picture 7"/>
          <p:cNvPicPr>
            <a:picLocks noChangeAspect="1"/>
          </p:cNvPicPr>
          <p:nvPr/>
        </p:nvPicPr>
        <p:blipFill>
          <a:blip r:embed="rId3"/>
          <a:srcRect/>
          <a:stretch>
            <a:fillRect/>
          </a:stretch>
        </p:blipFill>
        <p:spPr>
          <a:xfrm>
            <a:off x="15522857" y="482923"/>
            <a:ext cx="2196906" cy="634358"/>
          </a:xfrm>
          <a:prstGeom prst="rect">
            <a:avLst/>
          </a:prstGeom>
        </p:spPr>
      </p:pic>
      <p:sp>
        <p:nvSpPr>
          <p:cNvPr id="63" name="TextBox 8"/>
          <p:cNvSpPr txBox="1"/>
          <p:nvPr/>
        </p:nvSpPr>
        <p:spPr>
          <a:xfrm>
            <a:off x="12496900" y="9797566"/>
            <a:ext cx="5625596" cy="474489"/>
          </a:xfrm>
          <a:prstGeom prst="rect">
            <a:avLst/>
          </a:prstGeom>
        </p:spPr>
        <p:txBody>
          <a:bodyPr wrap="square" lIns="0" tIns="0" rIns="0" bIns="0" rtlCol="0" anchor="t">
            <a:spAutoFit/>
          </a:bodyPr>
          <a:lstStyle/>
          <a:p>
            <a:pPr algn="r">
              <a:lnSpc>
                <a:spcPts val="3665"/>
              </a:lnSpc>
            </a:pPr>
            <a:r>
              <a:rPr lang="es-ES" sz="1400" dirty="0">
                <a:solidFill>
                  <a:srgbClr val="002060"/>
                </a:solidFill>
                <a:latin typeface="+mj-lt"/>
              </a:rPr>
              <a:t>Fuente: CCSUY, Equipos Consultores</a:t>
            </a:r>
          </a:p>
        </p:txBody>
      </p:sp>
      <p:graphicFrame>
        <p:nvGraphicFramePr>
          <p:cNvPr id="57" name="Gráfico 56"/>
          <p:cNvGraphicFramePr>
            <a:graphicFrameLocks/>
          </p:cNvGraphicFramePr>
          <p:nvPr>
            <p:extLst>
              <p:ext uri="{D42A27DB-BD31-4B8C-83A1-F6EECF244321}">
                <p14:modId xmlns:p14="http://schemas.microsoft.com/office/powerpoint/2010/main" val="1771362273"/>
              </p:ext>
            </p:extLst>
          </p:nvPr>
        </p:nvGraphicFramePr>
        <p:xfrm>
          <a:off x="390829" y="2986079"/>
          <a:ext cx="7906625" cy="6376641"/>
        </p:xfrm>
        <a:graphic>
          <a:graphicData uri="http://schemas.openxmlformats.org/drawingml/2006/chart">
            <c:chart xmlns:c="http://schemas.openxmlformats.org/drawingml/2006/chart" xmlns:r="http://schemas.openxmlformats.org/officeDocument/2006/relationships" r:id="rId4"/>
          </a:graphicData>
        </a:graphic>
      </p:graphicFrame>
      <p:sp>
        <p:nvSpPr>
          <p:cNvPr id="58" name="Rectángulo 57"/>
          <p:cNvSpPr/>
          <p:nvPr/>
        </p:nvSpPr>
        <p:spPr>
          <a:xfrm>
            <a:off x="1076630" y="1785308"/>
            <a:ext cx="6858000" cy="1015663"/>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a:solidFill>
                  <a:srgbClr val="252B7D"/>
                </a:solidFill>
              </a:rPr>
              <a:t>En relación a la situación de precios relativos desfavorable para Uruguay respecto a Argentina, ¿cómo está siendo afectado el desarrollo de su negocio? Tercer trimestre 2023</a:t>
            </a:r>
          </a:p>
        </p:txBody>
      </p:sp>
      <p:sp>
        <p:nvSpPr>
          <p:cNvPr id="12" name="CuadroTexto 11"/>
          <p:cNvSpPr txBox="1"/>
          <p:nvPr/>
        </p:nvSpPr>
        <p:spPr>
          <a:xfrm>
            <a:off x="8678184" y="2293581"/>
            <a:ext cx="9183862" cy="1384995"/>
          </a:xfrm>
          <a:prstGeom prst="rect">
            <a:avLst/>
          </a:prstGeom>
          <a:noFill/>
        </p:spPr>
        <p:txBody>
          <a:bodyPr wrap="square" rtlCol="0">
            <a:spAutoFit/>
          </a:bodyPr>
          <a:lstStyle/>
          <a:p>
            <a:pPr marL="285750" indent="-285750" algn="ctr">
              <a:buFont typeface="Arial" panose="020B0604020202020204" pitchFamily="34" charset="0"/>
              <a:buChar char="•"/>
            </a:pPr>
            <a:r>
              <a:rPr lang="es-ES" sz="2800" i="1" dirty="0" smtClean="0">
                <a:solidFill>
                  <a:srgbClr val="252B7D"/>
                </a:solidFill>
              </a:rPr>
              <a:t>El </a:t>
            </a:r>
            <a:r>
              <a:rPr lang="es-ES" sz="2800" b="1" i="1" dirty="0" smtClean="0">
                <a:solidFill>
                  <a:srgbClr val="252B7D"/>
                </a:solidFill>
              </a:rPr>
              <a:t>58</a:t>
            </a:r>
            <a:r>
              <a:rPr lang="es-ES" sz="2800" b="1" i="1" dirty="0">
                <a:solidFill>
                  <a:srgbClr val="252B7D"/>
                </a:solidFill>
              </a:rPr>
              <a:t>% de las empresas </a:t>
            </a:r>
            <a:r>
              <a:rPr lang="es-ES" sz="2800" i="1" dirty="0">
                <a:solidFill>
                  <a:srgbClr val="252B7D"/>
                </a:solidFill>
              </a:rPr>
              <a:t>expresó que la desfavorable situación de precios relativos entre Uruguay y Argentina </a:t>
            </a:r>
            <a:r>
              <a:rPr lang="es-ES" sz="2800" b="1" i="1" dirty="0">
                <a:solidFill>
                  <a:srgbClr val="252B7D"/>
                </a:solidFill>
              </a:rPr>
              <a:t>impacta </a:t>
            </a:r>
            <a:r>
              <a:rPr lang="es-ES" sz="2800" b="1" i="1" dirty="0" smtClean="0">
                <a:solidFill>
                  <a:srgbClr val="252B7D"/>
                </a:solidFill>
              </a:rPr>
              <a:t>negativamente </a:t>
            </a:r>
            <a:r>
              <a:rPr lang="es-ES" sz="2800" b="1" i="1" dirty="0">
                <a:solidFill>
                  <a:srgbClr val="252B7D"/>
                </a:solidFill>
              </a:rPr>
              <a:t>en sus </a:t>
            </a:r>
            <a:r>
              <a:rPr lang="es-ES" sz="2800" b="1" i="1" dirty="0" smtClean="0">
                <a:solidFill>
                  <a:srgbClr val="252B7D"/>
                </a:solidFill>
              </a:rPr>
              <a:t>negocios.</a:t>
            </a:r>
          </a:p>
        </p:txBody>
      </p:sp>
      <p:sp>
        <p:nvSpPr>
          <p:cNvPr id="13" name="CuadroTexto 12"/>
          <p:cNvSpPr txBox="1"/>
          <p:nvPr/>
        </p:nvSpPr>
        <p:spPr>
          <a:xfrm>
            <a:off x="8718645" y="4152900"/>
            <a:ext cx="9299682" cy="2246769"/>
          </a:xfrm>
          <a:prstGeom prst="rect">
            <a:avLst/>
          </a:prstGeom>
          <a:noFill/>
        </p:spPr>
        <p:txBody>
          <a:bodyPr wrap="square" rtlCol="0">
            <a:spAutoFit/>
          </a:bodyPr>
          <a:lstStyle/>
          <a:p>
            <a:pPr marL="285750" indent="-285750" algn="ctr">
              <a:buFont typeface="Arial" panose="020B0604020202020204" pitchFamily="34" charset="0"/>
              <a:buChar char="•"/>
            </a:pPr>
            <a:r>
              <a:rPr lang="es-ES" sz="2800" i="1" dirty="0" smtClean="0">
                <a:solidFill>
                  <a:srgbClr val="252B7D"/>
                </a:solidFill>
              </a:rPr>
              <a:t>El </a:t>
            </a:r>
            <a:r>
              <a:rPr lang="es-ES" sz="2800" b="1" i="1" dirty="0">
                <a:solidFill>
                  <a:srgbClr val="252B7D"/>
                </a:solidFill>
              </a:rPr>
              <a:t>63%</a:t>
            </a:r>
            <a:r>
              <a:rPr lang="es-ES" sz="2800" i="1" dirty="0">
                <a:solidFill>
                  <a:srgbClr val="252B7D"/>
                </a:solidFill>
              </a:rPr>
              <a:t> señala que el principal canal de impacto es la disminución de las ventas debido al </a:t>
            </a:r>
            <a:r>
              <a:rPr lang="es-ES" sz="2800" b="1" i="1" dirty="0">
                <a:solidFill>
                  <a:srgbClr val="252B7D"/>
                </a:solidFill>
              </a:rPr>
              <a:t>desplazamiento del consumo y una menor actividad turística interna</a:t>
            </a:r>
            <a:r>
              <a:rPr lang="es-ES" sz="2800" i="1" dirty="0">
                <a:solidFill>
                  <a:srgbClr val="252B7D"/>
                </a:solidFill>
              </a:rPr>
              <a:t>, donde los consumidores optan por adquirir los mismos productos o servicios en el lado argentino.</a:t>
            </a:r>
            <a:endParaRPr lang="es-ES" sz="2800" i="1" dirty="0" smtClean="0">
              <a:solidFill>
                <a:srgbClr val="252B7D"/>
              </a:solidFill>
            </a:endParaRPr>
          </a:p>
        </p:txBody>
      </p:sp>
      <p:sp>
        <p:nvSpPr>
          <p:cNvPr id="14" name="CuadroTexto 13"/>
          <p:cNvSpPr txBox="1"/>
          <p:nvPr/>
        </p:nvSpPr>
        <p:spPr>
          <a:xfrm>
            <a:off x="8517003" y="7076473"/>
            <a:ext cx="9183862" cy="1938992"/>
          </a:xfrm>
          <a:prstGeom prst="rect">
            <a:avLst/>
          </a:prstGeom>
          <a:noFill/>
        </p:spPr>
        <p:txBody>
          <a:bodyPr wrap="square" rtlCol="0">
            <a:spAutoFit/>
          </a:bodyPr>
          <a:lstStyle/>
          <a:p>
            <a:pPr algn="ctr"/>
            <a:r>
              <a:rPr lang="es-ES" sz="2800" b="1" i="1" u="sng" dirty="0" smtClean="0">
                <a:solidFill>
                  <a:schemeClr val="accent6">
                    <a:lumMod val="75000"/>
                  </a:schemeClr>
                </a:solidFill>
              </a:rPr>
              <a:t>Aumento Consumo Privado 2023: +4,6%</a:t>
            </a:r>
          </a:p>
          <a:p>
            <a:pPr algn="ctr"/>
            <a:endParaRPr lang="es-ES" sz="2800" i="1" dirty="0" smtClean="0">
              <a:solidFill>
                <a:schemeClr val="accent6">
                  <a:lumMod val="75000"/>
                </a:schemeClr>
              </a:solidFill>
            </a:endParaRPr>
          </a:p>
          <a:p>
            <a:pPr marL="457200" indent="-457200" algn="ctr">
              <a:buFont typeface="Arial" panose="020B0604020202020204" pitchFamily="34" charset="0"/>
              <a:buChar char="•"/>
            </a:pPr>
            <a:r>
              <a:rPr lang="es-ES" sz="3200" b="1" i="1" dirty="0" smtClean="0">
                <a:solidFill>
                  <a:schemeClr val="accent6">
                    <a:lumMod val="75000"/>
                  </a:schemeClr>
                </a:solidFill>
              </a:rPr>
              <a:t>42% </a:t>
            </a:r>
            <a:r>
              <a:rPr lang="es-ES" sz="2800" i="1" dirty="0" smtClean="0">
                <a:solidFill>
                  <a:schemeClr val="accent6">
                    <a:lumMod val="75000"/>
                  </a:schemeClr>
                </a:solidFill>
              </a:rPr>
              <a:t>del aumento del consumo: </a:t>
            </a:r>
            <a:r>
              <a:rPr lang="es-ES" sz="3200" b="1" i="1" dirty="0" smtClean="0">
                <a:solidFill>
                  <a:schemeClr val="accent6">
                    <a:lumMod val="75000"/>
                  </a:schemeClr>
                </a:solidFill>
              </a:rPr>
              <a:t>Viajes Exterior </a:t>
            </a:r>
          </a:p>
          <a:p>
            <a:pPr marL="457200" indent="-457200" algn="ctr">
              <a:buFont typeface="Arial" panose="020B0604020202020204" pitchFamily="34" charset="0"/>
              <a:buChar char="•"/>
            </a:pPr>
            <a:r>
              <a:rPr lang="es-ES" sz="3200" b="1" i="1" dirty="0" smtClean="0">
                <a:solidFill>
                  <a:schemeClr val="accent6">
                    <a:lumMod val="75000"/>
                  </a:schemeClr>
                </a:solidFill>
              </a:rPr>
              <a:t>32</a:t>
            </a:r>
            <a:r>
              <a:rPr lang="es-ES" sz="3200" b="1" i="1" dirty="0">
                <a:solidFill>
                  <a:schemeClr val="accent6">
                    <a:lumMod val="75000"/>
                  </a:schemeClr>
                </a:solidFill>
              </a:rPr>
              <a:t>% </a:t>
            </a:r>
            <a:r>
              <a:rPr lang="es-ES" sz="2800" i="1" dirty="0" smtClean="0">
                <a:solidFill>
                  <a:schemeClr val="accent6">
                    <a:lumMod val="75000"/>
                  </a:schemeClr>
                </a:solidFill>
              </a:rPr>
              <a:t>del aumento del consumo: </a:t>
            </a:r>
            <a:r>
              <a:rPr lang="es-ES" sz="3200" b="1" i="1" dirty="0">
                <a:solidFill>
                  <a:schemeClr val="accent6">
                    <a:lumMod val="75000"/>
                  </a:schemeClr>
                </a:solidFill>
              </a:rPr>
              <a:t>Viajes </a:t>
            </a:r>
            <a:r>
              <a:rPr lang="es-ES" sz="3200" b="1" i="1" dirty="0" smtClean="0">
                <a:solidFill>
                  <a:schemeClr val="accent6">
                    <a:lumMod val="75000"/>
                  </a:schemeClr>
                </a:solidFill>
              </a:rPr>
              <a:t>Argentina </a:t>
            </a:r>
            <a:endParaRPr lang="es-ES" sz="3200" b="1" i="1" dirty="0">
              <a:solidFill>
                <a:schemeClr val="accent6">
                  <a:lumMod val="75000"/>
                </a:schemeClr>
              </a:solidFill>
            </a:endParaRPr>
          </a:p>
        </p:txBody>
      </p:sp>
    </p:spTree>
    <p:extLst>
      <p:ext uri="{BB962C8B-B14F-4D97-AF65-F5344CB8AC3E}">
        <p14:creationId xmlns:p14="http://schemas.microsoft.com/office/powerpoint/2010/main" val="24836430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0" y="0"/>
            <a:ext cx="18288000" cy="1600200"/>
          </a:xfrm>
          <a:prstGeom prst="rect">
            <a:avLst/>
          </a:prstGeom>
          <a:solidFill>
            <a:srgbClr val="1F2569"/>
          </a:solidFill>
        </p:spPr>
      </p:sp>
      <p:sp>
        <p:nvSpPr>
          <p:cNvPr id="6" name="TextBox 6"/>
          <p:cNvSpPr txBox="1"/>
          <p:nvPr/>
        </p:nvSpPr>
        <p:spPr>
          <a:xfrm>
            <a:off x="838200" y="697874"/>
            <a:ext cx="13037305" cy="461665"/>
          </a:xfrm>
          <a:prstGeom prst="rect">
            <a:avLst/>
          </a:prstGeom>
        </p:spPr>
        <p:txBody>
          <a:bodyPr wrap="square" lIns="0" tIns="0" rIns="0" bIns="0" rtlCol="0" anchor="t">
            <a:spAutoFit/>
          </a:bodyPr>
          <a:lstStyle/>
          <a:p>
            <a:pPr>
              <a:lnSpc>
                <a:spcPts val="3640"/>
              </a:lnSpc>
              <a:spcBef>
                <a:spcPct val="0"/>
              </a:spcBef>
            </a:pPr>
            <a:r>
              <a:rPr lang="en-US" sz="2800" spc="-83" dirty="0">
                <a:solidFill>
                  <a:schemeClr val="bg1"/>
                </a:solidFill>
                <a:latin typeface="Poppins Bold"/>
              </a:rPr>
              <a:t>Actividad Comercio y </a:t>
            </a:r>
            <a:r>
              <a:rPr lang="en-US" sz="2800" spc="-83" dirty="0" smtClean="0">
                <a:solidFill>
                  <a:schemeClr val="bg1"/>
                </a:solidFill>
                <a:latin typeface="Poppins Bold"/>
              </a:rPr>
              <a:t>Servicios: </a:t>
            </a:r>
            <a:r>
              <a:rPr lang="en-US" sz="2800" spc="-83" dirty="0" smtClean="0">
                <a:solidFill>
                  <a:srgbClr val="FFB547"/>
                </a:solidFill>
                <a:latin typeface="Poppins Bold"/>
              </a:rPr>
              <a:t>Índice </a:t>
            </a:r>
            <a:r>
              <a:rPr lang="en-US" sz="2800" spc="-83" dirty="0">
                <a:solidFill>
                  <a:srgbClr val="FFB547"/>
                </a:solidFill>
                <a:latin typeface="Poppins Bold"/>
              </a:rPr>
              <a:t>de Difusión </a:t>
            </a:r>
            <a:r>
              <a:rPr lang="en-US" sz="2800" spc="-83" dirty="0" err="1" smtClean="0">
                <a:solidFill>
                  <a:srgbClr val="FFB547"/>
                </a:solidFill>
                <a:latin typeface="Poppins Bold"/>
              </a:rPr>
              <a:t>esperado</a:t>
            </a:r>
            <a:endParaRPr lang="en-US" sz="2800" spc="-83" dirty="0">
              <a:solidFill>
                <a:srgbClr val="FFB547"/>
              </a:solidFill>
              <a:latin typeface="Poppins Bold"/>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49"/>
          <p:cNvSpPr txBox="1"/>
          <p:nvPr/>
        </p:nvSpPr>
        <p:spPr>
          <a:xfrm>
            <a:off x="-88560" y="1940701"/>
            <a:ext cx="7889961" cy="897682"/>
          </a:xfrm>
          <a:prstGeom prst="rect">
            <a:avLst/>
          </a:prstGeom>
        </p:spPr>
        <p:txBody>
          <a:bodyPr wrap="square" lIns="0" tIns="0" rIns="0" bIns="0" rtlCol="0" anchor="t">
            <a:spAutoFit/>
          </a:bodyPr>
          <a:lstStyle/>
          <a:p>
            <a:pPr algn="ctr">
              <a:lnSpc>
                <a:spcPts val="3459"/>
              </a:lnSpc>
            </a:pPr>
            <a:r>
              <a:rPr lang="en-US" sz="2800" b="1" dirty="0" err="1" smtClean="0">
                <a:solidFill>
                  <a:srgbClr val="1F2569"/>
                </a:solidFill>
                <a:cs typeface="Poppins Bold" panose="020B0604020202020204" charset="0"/>
              </a:rPr>
              <a:t>Expectativas</a:t>
            </a:r>
            <a:r>
              <a:rPr lang="en-US" sz="2800" b="1" dirty="0" smtClean="0">
                <a:solidFill>
                  <a:srgbClr val="1F2569"/>
                </a:solidFill>
                <a:cs typeface="Poppins Bold" panose="020B0604020202020204" charset="0"/>
              </a:rPr>
              <a:t> </a:t>
            </a:r>
            <a:r>
              <a:rPr lang="en-US" sz="2800" b="1" dirty="0">
                <a:solidFill>
                  <a:srgbClr val="1F2569"/>
                </a:solidFill>
                <a:cs typeface="Poppins Bold" panose="020B0604020202020204" charset="0"/>
              </a:rPr>
              <a:t>V</a:t>
            </a:r>
            <a:r>
              <a:rPr lang="en-US" sz="2800" b="1" dirty="0" smtClean="0">
                <a:solidFill>
                  <a:srgbClr val="1F2569"/>
                </a:solidFill>
                <a:cs typeface="Poppins Bold" panose="020B0604020202020204" charset="0"/>
              </a:rPr>
              <a:t>entas Comercio y Servicios</a:t>
            </a:r>
            <a:endParaRPr lang="en-US" sz="2800" b="1" dirty="0">
              <a:solidFill>
                <a:srgbClr val="1F2569"/>
              </a:solidFill>
              <a:cs typeface="Poppins Bold" panose="020B0604020202020204" charset="0"/>
            </a:endParaRPr>
          </a:p>
          <a:p>
            <a:pPr algn="ctr">
              <a:lnSpc>
                <a:spcPts val="3459"/>
              </a:lnSpc>
            </a:pPr>
            <a:r>
              <a:rPr lang="en-US" sz="2471" dirty="0" smtClean="0">
                <a:solidFill>
                  <a:srgbClr val="1F2569"/>
                </a:solidFill>
              </a:rPr>
              <a:t>Cuarto </a:t>
            </a:r>
            <a:r>
              <a:rPr lang="en-US" sz="2471" dirty="0" err="1">
                <a:solidFill>
                  <a:srgbClr val="1F2569"/>
                </a:solidFill>
              </a:rPr>
              <a:t>Trimestre</a:t>
            </a:r>
            <a:r>
              <a:rPr lang="en-US" sz="2471" dirty="0">
                <a:solidFill>
                  <a:srgbClr val="1F2569"/>
                </a:solidFill>
              </a:rPr>
              <a:t> </a:t>
            </a:r>
            <a:r>
              <a:rPr lang="en-US" sz="2471" dirty="0" smtClean="0">
                <a:solidFill>
                  <a:srgbClr val="1F2569"/>
                </a:solidFill>
              </a:rPr>
              <a:t>2023</a:t>
            </a:r>
            <a:endParaRPr lang="en-US" sz="2471" dirty="0">
              <a:solidFill>
                <a:srgbClr val="1F2569"/>
              </a:solidFill>
            </a:endParaRPr>
          </a:p>
        </p:txBody>
      </p:sp>
      <p:sp>
        <p:nvSpPr>
          <p:cNvPr id="9" name="TextBox 8"/>
          <p:cNvSpPr txBox="1"/>
          <p:nvPr/>
        </p:nvSpPr>
        <p:spPr>
          <a:xfrm>
            <a:off x="12496898" y="9797564"/>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12" name="Rectángulo 11">
            <a:extLst>
              <a:ext uri="{FF2B5EF4-FFF2-40B4-BE49-F238E27FC236}">
                <a16:creationId xmlns:a16="http://schemas.microsoft.com/office/drawing/2014/main" xmlns="" id="{DFD7215F-97A8-4B7C-BE82-6FEE66703302}"/>
              </a:ext>
            </a:extLst>
          </p:cNvPr>
          <p:cNvSpPr/>
          <p:nvPr/>
        </p:nvSpPr>
        <p:spPr>
          <a:xfrm>
            <a:off x="7468786" y="6905331"/>
            <a:ext cx="10653707" cy="2677656"/>
          </a:xfrm>
          <a:prstGeom prst="rect">
            <a:avLst/>
          </a:prstGeom>
        </p:spPr>
        <p:txBody>
          <a:bodyPr wrap="square">
            <a:spAutoFit/>
          </a:bodyPr>
          <a:lstStyle/>
          <a:p>
            <a:pPr marL="285750" indent="-285750" algn="ctr">
              <a:buFont typeface="Arial" panose="020B0604020202020204" pitchFamily="34" charset="0"/>
              <a:buChar char="•"/>
            </a:pPr>
            <a:r>
              <a:rPr lang="es-ES" sz="2800" i="1" dirty="0" smtClean="0">
                <a:solidFill>
                  <a:srgbClr val="252B7D"/>
                </a:solidFill>
              </a:rPr>
              <a:t>La mayoría de </a:t>
            </a:r>
            <a:r>
              <a:rPr lang="es-ES" sz="2800" i="1" dirty="0">
                <a:solidFill>
                  <a:srgbClr val="252B7D"/>
                </a:solidFill>
              </a:rPr>
              <a:t>las empresas</a:t>
            </a:r>
            <a:r>
              <a:rPr lang="es-ES" sz="2800" i="1" dirty="0" smtClean="0">
                <a:solidFill>
                  <a:srgbClr val="252B7D"/>
                </a:solidFill>
              </a:rPr>
              <a:t> (</a:t>
            </a:r>
            <a:r>
              <a:rPr lang="es-ES" sz="2800" b="1" i="1" dirty="0" smtClean="0">
                <a:solidFill>
                  <a:srgbClr val="252B7D"/>
                </a:solidFill>
              </a:rPr>
              <a:t>48%</a:t>
            </a:r>
            <a:r>
              <a:rPr lang="es-ES" sz="2800" i="1" dirty="0" smtClean="0">
                <a:solidFill>
                  <a:srgbClr val="252B7D"/>
                </a:solidFill>
              </a:rPr>
              <a:t>), es decir </a:t>
            </a:r>
            <a:r>
              <a:rPr lang="es-ES" sz="2800" b="1" i="1" dirty="0" smtClean="0">
                <a:solidFill>
                  <a:srgbClr val="252B7D"/>
                </a:solidFill>
              </a:rPr>
              <a:t>5 de cada 10 </a:t>
            </a:r>
            <a:r>
              <a:rPr lang="es-ES" sz="2800" i="1" dirty="0" smtClean="0">
                <a:solidFill>
                  <a:srgbClr val="252B7D"/>
                </a:solidFill>
              </a:rPr>
              <a:t>anticipa </a:t>
            </a:r>
            <a:r>
              <a:rPr lang="es-ES" sz="2800" i="1" dirty="0">
                <a:solidFill>
                  <a:srgbClr val="252B7D"/>
                </a:solidFill>
              </a:rPr>
              <a:t>que </a:t>
            </a:r>
            <a:r>
              <a:rPr lang="es-ES" sz="2800" b="1" i="1" dirty="0">
                <a:solidFill>
                  <a:srgbClr val="252B7D"/>
                </a:solidFill>
              </a:rPr>
              <a:t>se mantendrá una situación similar a la experimentada durante el año actual</a:t>
            </a:r>
            <a:r>
              <a:rPr lang="es-ES" sz="2800" i="1" dirty="0">
                <a:solidFill>
                  <a:srgbClr val="252B7D"/>
                </a:solidFill>
              </a:rPr>
              <a:t>. </a:t>
            </a:r>
            <a:endParaRPr lang="es-ES" sz="2800" i="1" dirty="0" smtClean="0">
              <a:solidFill>
                <a:srgbClr val="252B7D"/>
              </a:solidFill>
            </a:endParaRPr>
          </a:p>
          <a:p>
            <a:pPr marL="285750" indent="-285750" algn="ctr">
              <a:buFont typeface="Arial" panose="020B0604020202020204" pitchFamily="34" charset="0"/>
              <a:buChar char="•"/>
            </a:pPr>
            <a:endParaRPr lang="es-ES" sz="2800" i="1" dirty="0">
              <a:solidFill>
                <a:srgbClr val="252B7D"/>
              </a:solidFill>
            </a:endParaRPr>
          </a:p>
          <a:p>
            <a:pPr marL="285750" indent="-285750" algn="ctr">
              <a:buFont typeface="Arial" panose="020B0604020202020204" pitchFamily="34" charset="0"/>
              <a:buChar char="•"/>
            </a:pPr>
            <a:r>
              <a:rPr lang="es-ES" sz="2800" i="1" dirty="0" smtClean="0">
                <a:solidFill>
                  <a:srgbClr val="252B7D"/>
                </a:solidFill>
              </a:rPr>
              <a:t>Mientras </a:t>
            </a:r>
            <a:r>
              <a:rPr lang="es-ES" sz="2800" i="1" dirty="0">
                <a:solidFill>
                  <a:srgbClr val="252B7D"/>
                </a:solidFill>
              </a:rPr>
              <a:t>tanto, un </a:t>
            </a:r>
            <a:r>
              <a:rPr lang="es-ES" sz="2800" b="1" i="1" dirty="0">
                <a:solidFill>
                  <a:srgbClr val="252B7D"/>
                </a:solidFill>
              </a:rPr>
              <a:t>31%</a:t>
            </a:r>
            <a:r>
              <a:rPr lang="es-ES" sz="2800" i="1" dirty="0">
                <a:solidFill>
                  <a:srgbClr val="252B7D"/>
                </a:solidFill>
              </a:rPr>
              <a:t> proyecta que </a:t>
            </a:r>
            <a:r>
              <a:rPr lang="es-ES" sz="2800" b="1" i="1" dirty="0">
                <a:solidFill>
                  <a:srgbClr val="252B7D"/>
                </a:solidFill>
              </a:rPr>
              <a:t>el escenario adverso para las empresas locales se profundice</a:t>
            </a:r>
            <a:r>
              <a:rPr lang="es-ES" sz="2800" i="1" dirty="0" smtClean="0">
                <a:solidFill>
                  <a:srgbClr val="252B7D"/>
                </a:solidFill>
              </a:rPr>
              <a:t>.</a:t>
            </a:r>
            <a:endParaRPr lang="es-ES" sz="2800" i="1" dirty="0">
              <a:solidFill>
                <a:srgbClr val="252B7D"/>
              </a:solidFill>
            </a:endParaRPr>
          </a:p>
        </p:txBody>
      </p:sp>
      <p:graphicFrame>
        <p:nvGraphicFramePr>
          <p:cNvPr id="13" name="Gráfico 12"/>
          <p:cNvGraphicFramePr>
            <a:graphicFrameLocks/>
          </p:cNvGraphicFramePr>
          <p:nvPr>
            <p:extLst>
              <p:ext uri="{D42A27DB-BD31-4B8C-83A1-F6EECF244321}">
                <p14:modId xmlns:p14="http://schemas.microsoft.com/office/powerpoint/2010/main" val="1154997963"/>
              </p:ext>
            </p:extLst>
          </p:nvPr>
        </p:nvGraphicFramePr>
        <p:xfrm>
          <a:off x="128868" y="3089136"/>
          <a:ext cx="7339919" cy="5907464"/>
        </p:xfrm>
        <a:graphic>
          <a:graphicData uri="http://schemas.openxmlformats.org/drawingml/2006/chart">
            <c:chart xmlns:c="http://schemas.openxmlformats.org/drawingml/2006/chart" xmlns:r="http://schemas.openxmlformats.org/officeDocument/2006/relationships" r:id="rId4"/>
          </a:graphicData>
        </a:graphic>
      </p:graphicFrame>
      <p:sp>
        <p:nvSpPr>
          <p:cNvPr id="14" name="CuadroTexto 13"/>
          <p:cNvSpPr txBox="1"/>
          <p:nvPr/>
        </p:nvSpPr>
        <p:spPr>
          <a:xfrm>
            <a:off x="8767476" y="6042868"/>
            <a:ext cx="8143045" cy="646331"/>
          </a:xfrm>
          <a:prstGeom prst="rect">
            <a:avLst/>
          </a:prstGeom>
          <a:noFill/>
        </p:spPr>
        <p:txBody>
          <a:bodyPr wrap="square" rtlCol="0">
            <a:spAutoFit/>
          </a:bodyPr>
          <a:lstStyle/>
          <a:p>
            <a:pPr algn="ctr"/>
            <a:r>
              <a:rPr lang="es-ES" sz="3600" b="1" u="sng" dirty="0" smtClean="0">
                <a:solidFill>
                  <a:schemeClr val="accent6">
                    <a:lumMod val="75000"/>
                  </a:schemeClr>
                </a:solidFill>
              </a:rPr>
              <a:t>Temporada turística 2023/2024</a:t>
            </a:r>
            <a:endParaRPr lang="es-ES" sz="3600" b="1" u="sng" dirty="0">
              <a:solidFill>
                <a:schemeClr val="accent6">
                  <a:lumMod val="75000"/>
                </a:schemeClr>
              </a:solidFill>
            </a:endParaRPr>
          </a:p>
        </p:txBody>
      </p:sp>
      <p:sp>
        <p:nvSpPr>
          <p:cNvPr id="15" name="Rectángulo 14">
            <a:extLst>
              <a:ext uri="{FF2B5EF4-FFF2-40B4-BE49-F238E27FC236}">
                <a16:creationId xmlns:a16="http://schemas.microsoft.com/office/drawing/2014/main" xmlns="" id="{DFD7215F-97A8-4B7C-BE82-6FEE66703302}"/>
              </a:ext>
            </a:extLst>
          </p:cNvPr>
          <p:cNvSpPr/>
          <p:nvPr/>
        </p:nvSpPr>
        <p:spPr>
          <a:xfrm>
            <a:off x="7468787" y="2083122"/>
            <a:ext cx="10514413" cy="3539430"/>
          </a:xfrm>
          <a:prstGeom prst="rect">
            <a:avLst/>
          </a:prstGeom>
        </p:spPr>
        <p:txBody>
          <a:bodyPr wrap="square">
            <a:spAutoFit/>
          </a:bodyPr>
          <a:lstStyle/>
          <a:p>
            <a:pPr marL="285750" indent="-285750" algn="ctr">
              <a:buFont typeface="Arial" panose="020B0604020202020204" pitchFamily="34" charset="0"/>
              <a:buChar char="•"/>
            </a:pPr>
            <a:endParaRPr lang="es-ES" sz="2800" i="1" dirty="0">
              <a:solidFill>
                <a:srgbClr val="252B7D"/>
              </a:solidFill>
            </a:endParaRPr>
          </a:p>
          <a:p>
            <a:pPr marL="285750" indent="-285750" algn="ctr">
              <a:buFont typeface="Arial" panose="020B0604020202020204" pitchFamily="34" charset="0"/>
              <a:buChar char="•"/>
            </a:pPr>
            <a:r>
              <a:rPr lang="es-ES" sz="2800" i="1" dirty="0">
                <a:solidFill>
                  <a:srgbClr val="252B7D"/>
                </a:solidFill>
              </a:rPr>
              <a:t>Un </a:t>
            </a:r>
            <a:r>
              <a:rPr lang="es-ES" sz="2800" b="1" i="1" dirty="0">
                <a:solidFill>
                  <a:srgbClr val="252B7D"/>
                </a:solidFill>
              </a:rPr>
              <a:t>34%</a:t>
            </a:r>
            <a:r>
              <a:rPr lang="es-ES" sz="2800" i="1" dirty="0">
                <a:solidFill>
                  <a:srgbClr val="252B7D"/>
                </a:solidFill>
              </a:rPr>
              <a:t> de los empresarios anticipa un </a:t>
            </a:r>
            <a:r>
              <a:rPr lang="es-ES" sz="2800" b="1" i="1" dirty="0">
                <a:solidFill>
                  <a:srgbClr val="252B7D"/>
                </a:solidFill>
              </a:rPr>
              <a:t>crecimiento en sus ventas para el último trimestre </a:t>
            </a:r>
            <a:r>
              <a:rPr lang="es-ES" sz="2800" i="1" dirty="0">
                <a:solidFill>
                  <a:srgbClr val="252B7D"/>
                </a:solidFill>
              </a:rPr>
              <a:t>del año, mientras que un </a:t>
            </a:r>
            <a:r>
              <a:rPr lang="es-ES" sz="2800" b="1" i="1" dirty="0">
                <a:solidFill>
                  <a:srgbClr val="252B7D"/>
                </a:solidFill>
              </a:rPr>
              <a:t>23% espera una contracción</a:t>
            </a:r>
            <a:r>
              <a:rPr lang="es-ES" sz="2800" i="1" dirty="0">
                <a:solidFill>
                  <a:srgbClr val="252B7D"/>
                </a:solidFill>
              </a:rPr>
              <a:t>. El </a:t>
            </a:r>
            <a:r>
              <a:rPr lang="es-ES" sz="2800" b="1" i="1" dirty="0">
                <a:solidFill>
                  <a:srgbClr val="252B7D"/>
                </a:solidFill>
              </a:rPr>
              <a:t>43%</a:t>
            </a:r>
            <a:r>
              <a:rPr lang="es-ES" sz="2800" i="1" dirty="0">
                <a:solidFill>
                  <a:srgbClr val="252B7D"/>
                </a:solidFill>
              </a:rPr>
              <a:t> restante espera que sus niveles de ventas se </a:t>
            </a:r>
            <a:r>
              <a:rPr lang="es-ES" sz="2800" b="1" i="1" dirty="0">
                <a:solidFill>
                  <a:srgbClr val="252B7D"/>
                </a:solidFill>
              </a:rPr>
              <a:t>mantengan</a:t>
            </a:r>
            <a:r>
              <a:rPr lang="es-ES" sz="2800" i="1" dirty="0">
                <a:solidFill>
                  <a:srgbClr val="252B7D"/>
                </a:solidFill>
              </a:rPr>
              <a:t> al cierre del año.</a:t>
            </a:r>
          </a:p>
          <a:p>
            <a:pPr marL="285750" indent="-285750" algn="ctr">
              <a:buFont typeface="Arial" panose="020B0604020202020204" pitchFamily="34" charset="0"/>
              <a:buChar char="•"/>
            </a:pPr>
            <a:endParaRPr lang="es-ES" sz="2800" i="1" dirty="0">
              <a:solidFill>
                <a:srgbClr val="252B7D"/>
              </a:solidFill>
            </a:endParaRPr>
          </a:p>
          <a:p>
            <a:pPr marL="285750" indent="-285750" algn="ctr">
              <a:buFont typeface="Arial" panose="020B0604020202020204" pitchFamily="34" charset="0"/>
              <a:buChar char="•"/>
            </a:pPr>
            <a:r>
              <a:rPr lang="es-ES" sz="2800" i="1" dirty="0">
                <a:solidFill>
                  <a:srgbClr val="252B7D"/>
                </a:solidFill>
              </a:rPr>
              <a:t>Por lo tanto </a:t>
            </a:r>
            <a:r>
              <a:rPr lang="es-ES" sz="2800" b="1" i="1" dirty="0">
                <a:solidFill>
                  <a:srgbClr val="252B7D"/>
                </a:solidFill>
              </a:rPr>
              <a:t>7 de cada 10 empresas </a:t>
            </a:r>
            <a:r>
              <a:rPr lang="es-ES" sz="2800" i="1" dirty="0">
                <a:solidFill>
                  <a:srgbClr val="252B7D"/>
                </a:solidFill>
              </a:rPr>
              <a:t>esperan </a:t>
            </a:r>
            <a:r>
              <a:rPr lang="es-ES" sz="2800" b="1" i="1" dirty="0">
                <a:solidFill>
                  <a:srgbClr val="252B7D"/>
                </a:solidFill>
              </a:rPr>
              <a:t>mantenimiento o caída </a:t>
            </a:r>
            <a:r>
              <a:rPr lang="es-ES" sz="2800" i="1" dirty="0">
                <a:solidFill>
                  <a:srgbClr val="252B7D"/>
                </a:solidFill>
              </a:rPr>
              <a:t>en sus niveles de venta en términos reales.</a:t>
            </a:r>
          </a:p>
        </p:txBody>
      </p:sp>
    </p:spTree>
    <p:extLst>
      <p:ext uri="{BB962C8B-B14F-4D97-AF65-F5344CB8AC3E}">
        <p14:creationId xmlns:p14="http://schemas.microsoft.com/office/powerpoint/2010/main" val="41091057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CuadroTexto"/>
          <p:cNvSpPr txBox="1">
            <a:spLocks noChangeArrowheads="1"/>
          </p:cNvSpPr>
          <p:nvPr/>
        </p:nvSpPr>
        <p:spPr bwMode="auto">
          <a:xfrm>
            <a:off x="104859" y="9944100"/>
            <a:ext cx="27145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0" fontAlgn="base" hangingPunct="0">
              <a:spcBef>
                <a:spcPct val="0"/>
              </a:spcBef>
              <a:spcAft>
                <a:spcPct val="0"/>
              </a:spcAft>
              <a:buFontTx/>
              <a:buNone/>
            </a:pPr>
            <a:r>
              <a:rPr lang="es-UY" altLang="es-ES" sz="1400" dirty="0">
                <a:solidFill>
                  <a:srgbClr val="002060"/>
                </a:solidFill>
                <a:cs typeface="Arial" panose="020B0604020202020204" pitchFamily="34" charset="0"/>
              </a:rPr>
              <a:t>Fuente: </a:t>
            </a:r>
            <a:r>
              <a:rPr lang="es-UY" altLang="es-ES" sz="1400" dirty="0" smtClean="0">
                <a:solidFill>
                  <a:srgbClr val="002060"/>
                </a:solidFill>
                <a:cs typeface="Arial" panose="020B0604020202020204" pitchFamily="34" charset="0"/>
              </a:rPr>
              <a:t>MEF; </a:t>
            </a:r>
            <a:r>
              <a:rPr lang="es-UY" altLang="es-ES" sz="1400" dirty="0">
                <a:solidFill>
                  <a:srgbClr val="002060"/>
                </a:solidFill>
                <a:cs typeface="Arial" panose="020B0604020202020204" pitchFamily="34" charset="0"/>
              </a:rPr>
              <a:t>IPF UCU Salto</a:t>
            </a:r>
          </a:p>
        </p:txBody>
      </p:sp>
      <p:sp>
        <p:nvSpPr>
          <p:cNvPr id="24" name="AutoShape 4"/>
          <p:cNvSpPr/>
          <p:nvPr/>
        </p:nvSpPr>
        <p:spPr>
          <a:xfrm>
            <a:off x="0" y="0"/>
            <a:ext cx="18288000" cy="1600200"/>
          </a:xfrm>
          <a:prstGeom prst="rect">
            <a:avLst/>
          </a:prstGeom>
          <a:solidFill>
            <a:srgbClr val="1F2569"/>
          </a:solidFill>
        </p:spPr>
        <p:txBody>
          <a:bodyPr/>
          <a:lstStyle/>
          <a:p>
            <a:endParaRPr lang="es-ES" dirty="0"/>
          </a:p>
        </p:txBody>
      </p:sp>
      <p:sp>
        <p:nvSpPr>
          <p:cNvPr id="25" name="1 Título"/>
          <p:cNvSpPr txBox="1">
            <a:spLocks/>
          </p:cNvSpPr>
          <p:nvPr/>
        </p:nvSpPr>
        <p:spPr>
          <a:xfrm>
            <a:off x="381000" y="808653"/>
            <a:ext cx="13889718" cy="727587"/>
          </a:xfrm>
          <a:prstGeom prst="rect">
            <a:avLst/>
          </a:prstGeom>
        </p:spPr>
        <p:txBody>
          <a:bodyPr vert="horz" lIns="256175" tIns="128087" rIns="256175" bIns="128087" rtlCol="0" anchor="ctr">
            <a:no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pPr algn="l"/>
            <a:endParaRPr lang="es-ES" sz="4400" b="1" dirty="0">
              <a:solidFill>
                <a:schemeClr val="accent6"/>
              </a:solidFill>
            </a:endParaRPr>
          </a:p>
        </p:txBody>
      </p:sp>
      <p:pic>
        <p:nvPicPr>
          <p:cNvPr id="26"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27" name="CuadroTexto 26"/>
          <p:cNvSpPr txBox="1"/>
          <p:nvPr/>
        </p:nvSpPr>
        <p:spPr>
          <a:xfrm>
            <a:off x="2029982" y="1770571"/>
            <a:ext cx="5541235" cy="707886"/>
          </a:xfrm>
          <a:prstGeom prst="rect">
            <a:avLst/>
          </a:prstGeom>
          <a:noFill/>
        </p:spPr>
        <p:txBody>
          <a:bodyPr wrap="square" rtlCol="0">
            <a:spAutoFit/>
          </a:bodyPr>
          <a:lstStyle/>
          <a:p>
            <a:pPr algn="ctr" defTabSz="1083443"/>
            <a:r>
              <a:rPr lang="es-UY" sz="2000" b="1" dirty="0" smtClean="0">
                <a:solidFill>
                  <a:srgbClr val="1F2569"/>
                </a:solidFill>
              </a:rPr>
              <a:t>Evolución Indicador de Precios de Frontera:</a:t>
            </a:r>
          </a:p>
          <a:p>
            <a:pPr algn="ctr" defTabSz="1083443"/>
            <a:r>
              <a:rPr lang="es-ES" sz="2000" i="1" dirty="0">
                <a:solidFill>
                  <a:srgbClr val="1F2569"/>
                </a:solidFill>
              </a:rPr>
              <a:t>Cuánto más caro está Salto que </a:t>
            </a:r>
            <a:r>
              <a:rPr lang="es-ES" sz="2000" i="1" dirty="0" smtClean="0">
                <a:solidFill>
                  <a:srgbClr val="1F2569"/>
                </a:solidFill>
              </a:rPr>
              <a:t>Concordia</a:t>
            </a:r>
            <a:endParaRPr lang="es-UY" sz="2000" i="1" dirty="0" smtClean="0">
              <a:solidFill>
                <a:srgbClr val="1F2569"/>
              </a:solidFill>
            </a:endParaRPr>
          </a:p>
        </p:txBody>
      </p:sp>
      <p:sp>
        <p:nvSpPr>
          <p:cNvPr id="23" name="TextBox 10"/>
          <p:cNvSpPr txBox="1"/>
          <p:nvPr/>
        </p:nvSpPr>
        <p:spPr>
          <a:xfrm>
            <a:off x="307571" y="569267"/>
            <a:ext cx="5046031" cy="461665"/>
          </a:xfrm>
          <a:prstGeom prst="rect">
            <a:avLst/>
          </a:prstGeom>
        </p:spPr>
        <p:txBody>
          <a:bodyPr lIns="0" tIns="0" rIns="0" bIns="0" rtlCol="0" anchor="t">
            <a:spAutoFit/>
          </a:bodyPr>
          <a:lstStyle/>
          <a:p>
            <a:pPr lvl="1">
              <a:lnSpc>
                <a:spcPts val="3640"/>
              </a:lnSpc>
              <a:spcBef>
                <a:spcPct val="0"/>
              </a:spcBef>
            </a:pPr>
            <a:r>
              <a:rPr lang="en-US" sz="2800" spc="-83" dirty="0" err="1" smtClean="0">
                <a:solidFill>
                  <a:srgbClr val="FFB547"/>
                </a:solidFill>
                <a:latin typeface="Poppins Bold"/>
              </a:rPr>
              <a:t>Situación</a:t>
            </a:r>
            <a:r>
              <a:rPr lang="en-US" sz="2800" spc="-83" dirty="0" smtClean="0">
                <a:solidFill>
                  <a:srgbClr val="FFB547"/>
                </a:solidFill>
                <a:latin typeface="Poppins Bold"/>
              </a:rPr>
              <a:t> de </a:t>
            </a:r>
            <a:r>
              <a:rPr lang="en-US" sz="2800" spc="-83" dirty="0" err="1" smtClean="0">
                <a:solidFill>
                  <a:srgbClr val="FFB547"/>
                </a:solidFill>
                <a:latin typeface="Poppins Bold"/>
              </a:rPr>
              <a:t>Frontera</a:t>
            </a:r>
            <a:endParaRPr lang="en-US" sz="2800" spc="-83" dirty="0">
              <a:solidFill>
                <a:srgbClr val="FFB547"/>
              </a:solidFill>
              <a:latin typeface="Poppins Bold"/>
            </a:endParaRPr>
          </a:p>
        </p:txBody>
      </p:sp>
      <p:graphicFrame>
        <p:nvGraphicFramePr>
          <p:cNvPr id="32" name="Gráfico 31"/>
          <p:cNvGraphicFramePr>
            <a:graphicFrameLocks/>
          </p:cNvGraphicFramePr>
          <p:nvPr>
            <p:extLst>
              <p:ext uri="{D42A27DB-BD31-4B8C-83A1-F6EECF244321}">
                <p14:modId xmlns:p14="http://schemas.microsoft.com/office/powerpoint/2010/main" val="3082581137"/>
              </p:ext>
            </p:extLst>
          </p:nvPr>
        </p:nvGraphicFramePr>
        <p:xfrm>
          <a:off x="307571" y="2270802"/>
          <a:ext cx="8836429" cy="3842803"/>
        </p:xfrm>
        <a:graphic>
          <a:graphicData uri="http://schemas.openxmlformats.org/drawingml/2006/chart">
            <c:chart xmlns:c="http://schemas.openxmlformats.org/drawingml/2006/chart" xmlns:r="http://schemas.openxmlformats.org/officeDocument/2006/relationships" r:id="rId4"/>
          </a:graphicData>
        </a:graphic>
      </p:graphicFrame>
      <p:sp>
        <p:nvSpPr>
          <p:cNvPr id="33" name="CuadroTexto 32"/>
          <p:cNvSpPr txBox="1"/>
          <p:nvPr/>
        </p:nvSpPr>
        <p:spPr>
          <a:xfrm>
            <a:off x="307571" y="2585298"/>
            <a:ext cx="2590800" cy="954107"/>
          </a:xfrm>
          <a:prstGeom prst="rect">
            <a:avLst/>
          </a:prstGeom>
          <a:noFill/>
          <a:ln w="41275">
            <a:solidFill>
              <a:schemeClr val="accent6">
                <a:lumMod val="75000"/>
              </a:schemeClr>
            </a:solidFill>
            <a:prstDash val="dash"/>
          </a:ln>
        </p:spPr>
        <p:txBody>
          <a:bodyPr wrap="square" rtlCol="0">
            <a:spAutoFit/>
          </a:bodyPr>
          <a:lstStyle/>
          <a:p>
            <a:pPr algn="ctr"/>
            <a:r>
              <a:rPr lang="es-ES" sz="2800" b="1" dirty="0" smtClean="0">
                <a:solidFill>
                  <a:srgbClr val="002060"/>
                </a:solidFill>
                <a:latin typeface="+mj-lt"/>
                <a:ea typeface="+mj-ea"/>
                <a:cs typeface="+mj-cs"/>
              </a:rPr>
              <a:t>MÁXIMO </a:t>
            </a:r>
          </a:p>
          <a:p>
            <a:pPr algn="ctr"/>
            <a:r>
              <a:rPr lang="es-ES" sz="2800" b="1" dirty="0" smtClean="0">
                <a:solidFill>
                  <a:srgbClr val="002060"/>
                </a:solidFill>
                <a:latin typeface="+mj-lt"/>
                <a:ea typeface="+mj-ea"/>
                <a:cs typeface="+mj-cs"/>
              </a:rPr>
              <a:t>HISTÓRICO </a:t>
            </a:r>
          </a:p>
        </p:txBody>
      </p:sp>
      <p:graphicFrame>
        <p:nvGraphicFramePr>
          <p:cNvPr id="34" name="Gráfico 33"/>
          <p:cNvGraphicFramePr>
            <a:graphicFrameLocks/>
          </p:cNvGraphicFramePr>
          <p:nvPr/>
        </p:nvGraphicFramePr>
        <p:xfrm>
          <a:off x="9640398" y="2607912"/>
          <a:ext cx="7691296" cy="3768712"/>
        </p:xfrm>
        <a:graphic>
          <a:graphicData uri="http://schemas.openxmlformats.org/drawingml/2006/chart">
            <c:chart xmlns:c="http://schemas.openxmlformats.org/drawingml/2006/chart" xmlns:r="http://schemas.openxmlformats.org/officeDocument/2006/relationships" r:id="rId5"/>
          </a:graphicData>
        </a:graphic>
      </p:graphicFrame>
      <p:sp>
        <p:nvSpPr>
          <p:cNvPr id="35" name="CuadroTexto 34"/>
          <p:cNvSpPr txBox="1"/>
          <p:nvPr/>
        </p:nvSpPr>
        <p:spPr>
          <a:xfrm>
            <a:off x="10972800" y="1770571"/>
            <a:ext cx="5026492" cy="707886"/>
          </a:xfrm>
          <a:prstGeom prst="rect">
            <a:avLst/>
          </a:prstGeom>
          <a:noFill/>
        </p:spPr>
        <p:txBody>
          <a:bodyPr wrap="square" rtlCol="0">
            <a:spAutoFit/>
          </a:bodyPr>
          <a:lstStyle/>
          <a:p>
            <a:pPr algn="ctr" defTabSz="1083443"/>
            <a:r>
              <a:rPr lang="es-UY" sz="2000" b="1" dirty="0" smtClean="0">
                <a:solidFill>
                  <a:srgbClr val="1F2569"/>
                </a:solidFill>
              </a:rPr>
              <a:t>Bienes Diversos </a:t>
            </a:r>
          </a:p>
          <a:p>
            <a:pPr algn="ctr" defTabSz="1083443"/>
            <a:r>
              <a:rPr lang="es-UY" sz="2000" b="1" dirty="0" smtClean="0">
                <a:solidFill>
                  <a:srgbClr val="1F2569"/>
                </a:solidFill>
              </a:rPr>
              <a:t>Productos de Higiene Personal</a:t>
            </a:r>
            <a:endParaRPr lang="es-UY" sz="2000" i="1" dirty="0" smtClean="0">
              <a:solidFill>
                <a:srgbClr val="1F2569"/>
              </a:solidFill>
            </a:endParaRPr>
          </a:p>
        </p:txBody>
      </p:sp>
      <p:sp>
        <p:nvSpPr>
          <p:cNvPr id="39" name="CuadroTexto 38"/>
          <p:cNvSpPr txBox="1"/>
          <p:nvPr/>
        </p:nvSpPr>
        <p:spPr>
          <a:xfrm>
            <a:off x="9640398" y="6904122"/>
            <a:ext cx="8442412" cy="2677656"/>
          </a:xfrm>
          <a:prstGeom prst="rect">
            <a:avLst/>
          </a:prstGeom>
          <a:noFill/>
          <a:ln w="66675">
            <a:solidFill>
              <a:schemeClr val="accent6">
                <a:lumMod val="75000"/>
              </a:schemeClr>
            </a:solidFill>
            <a:prstDash val="dash"/>
          </a:ln>
        </p:spPr>
        <p:txBody>
          <a:bodyPr wrap="square" rtlCol="0">
            <a:spAutoFit/>
          </a:bodyPr>
          <a:lstStyle/>
          <a:p>
            <a:pPr marL="285750" indent="-285750" algn="ctr">
              <a:buFont typeface="Arial" panose="020B0604020202020204" pitchFamily="34" charset="0"/>
              <a:buChar char="•"/>
            </a:pPr>
            <a:endParaRPr lang="es-UY" sz="2400" dirty="0" smtClean="0">
              <a:solidFill>
                <a:srgbClr val="002060"/>
              </a:solidFill>
            </a:endParaRPr>
          </a:p>
          <a:p>
            <a:pPr marL="285750" indent="-285750" algn="ctr">
              <a:buFont typeface="Arial" panose="020B0604020202020204" pitchFamily="34" charset="0"/>
              <a:buChar char="•"/>
            </a:pPr>
            <a:r>
              <a:rPr lang="es-UY" sz="2400" dirty="0" smtClean="0">
                <a:solidFill>
                  <a:srgbClr val="002060"/>
                </a:solidFill>
              </a:rPr>
              <a:t>En cada trimestre de este año, se realizaron 1.000.000 de viajes a Argentina: 2.931.676  (</a:t>
            </a:r>
            <a:r>
              <a:rPr lang="es-UY" sz="2400" dirty="0" err="1" smtClean="0">
                <a:solidFill>
                  <a:srgbClr val="002060"/>
                </a:solidFill>
              </a:rPr>
              <a:t>acum</a:t>
            </a:r>
            <a:r>
              <a:rPr lang="es-UY" sz="2400" dirty="0" smtClean="0">
                <a:solidFill>
                  <a:srgbClr val="002060"/>
                </a:solidFill>
              </a:rPr>
              <a:t>. Ene. – Set.) </a:t>
            </a:r>
            <a:r>
              <a:rPr lang="es-UY" sz="2400" dirty="0" err="1" smtClean="0">
                <a:solidFill>
                  <a:srgbClr val="002060"/>
                </a:solidFill>
              </a:rPr>
              <a:t>Part</a:t>
            </a:r>
            <a:r>
              <a:rPr lang="es-UY" sz="2400" dirty="0" smtClean="0">
                <a:solidFill>
                  <a:srgbClr val="002060"/>
                </a:solidFill>
              </a:rPr>
              <a:t>.: 80%, +150%</a:t>
            </a:r>
          </a:p>
          <a:p>
            <a:pPr marL="285750" indent="-285750" algn="ctr">
              <a:buFont typeface="Arial" panose="020B0604020202020204" pitchFamily="34" charset="0"/>
              <a:buChar char="•"/>
            </a:pPr>
            <a:endParaRPr lang="es-UY" sz="2400" dirty="0" smtClean="0">
              <a:solidFill>
                <a:srgbClr val="002060"/>
              </a:solidFill>
            </a:endParaRPr>
          </a:p>
          <a:p>
            <a:pPr marL="285750" indent="-285750" algn="ctr">
              <a:buFont typeface="Arial" panose="020B0604020202020204" pitchFamily="34" charset="0"/>
              <a:buChar char="•"/>
            </a:pPr>
            <a:r>
              <a:rPr lang="es-UY" sz="2400" dirty="0" smtClean="0">
                <a:solidFill>
                  <a:srgbClr val="002060"/>
                </a:solidFill>
              </a:rPr>
              <a:t>Durante </a:t>
            </a:r>
            <a:r>
              <a:rPr lang="es-UY" sz="2400" dirty="0">
                <a:solidFill>
                  <a:srgbClr val="002060"/>
                </a:solidFill>
              </a:rPr>
              <a:t>los primeros tres trimestres del año los uruguayos gastaron 960 millones de dólares</a:t>
            </a:r>
            <a:r>
              <a:rPr lang="es-UY" sz="2400" b="1" dirty="0">
                <a:solidFill>
                  <a:srgbClr val="002060"/>
                </a:solidFill>
              </a:rPr>
              <a:t> en </a:t>
            </a:r>
            <a:r>
              <a:rPr lang="es-UY" sz="2400" b="1" dirty="0" smtClean="0">
                <a:solidFill>
                  <a:srgbClr val="002060"/>
                </a:solidFill>
              </a:rPr>
              <a:t>Argentina. </a:t>
            </a:r>
            <a:r>
              <a:rPr lang="es-UY" sz="2400" dirty="0" err="1">
                <a:solidFill>
                  <a:srgbClr val="002060"/>
                </a:solidFill>
              </a:rPr>
              <a:t>Part</a:t>
            </a:r>
            <a:r>
              <a:rPr lang="es-UY" sz="2400" dirty="0">
                <a:solidFill>
                  <a:srgbClr val="002060"/>
                </a:solidFill>
              </a:rPr>
              <a:t>.: 80</a:t>
            </a:r>
            <a:r>
              <a:rPr lang="es-UY" sz="2400" dirty="0" smtClean="0">
                <a:solidFill>
                  <a:srgbClr val="002060"/>
                </a:solidFill>
              </a:rPr>
              <a:t>%, +</a:t>
            </a:r>
            <a:r>
              <a:rPr lang="es-UY" sz="2400" dirty="0" err="1" smtClean="0">
                <a:solidFill>
                  <a:srgbClr val="002060"/>
                </a:solidFill>
              </a:rPr>
              <a:t>cte</a:t>
            </a:r>
            <a:r>
              <a:rPr lang="es-UY" sz="2400" dirty="0" smtClean="0">
                <a:solidFill>
                  <a:srgbClr val="002060"/>
                </a:solidFill>
              </a:rPr>
              <a:t> 99%.</a:t>
            </a:r>
            <a:endParaRPr lang="es-ES" sz="2200" dirty="0">
              <a:solidFill>
                <a:srgbClr val="002060"/>
              </a:solidFill>
            </a:endParaRPr>
          </a:p>
        </p:txBody>
      </p:sp>
      <p:graphicFrame>
        <p:nvGraphicFramePr>
          <p:cNvPr id="41" name="Gráfico 40"/>
          <p:cNvGraphicFramePr>
            <a:graphicFrameLocks/>
          </p:cNvGraphicFramePr>
          <p:nvPr>
            <p:extLst/>
          </p:nvPr>
        </p:nvGraphicFramePr>
        <p:xfrm>
          <a:off x="104859" y="6262478"/>
          <a:ext cx="8728495" cy="3657090"/>
        </p:xfrm>
        <a:graphic>
          <a:graphicData uri="http://schemas.openxmlformats.org/drawingml/2006/chart">
            <c:chart xmlns:c="http://schemas.openxmlformats.org/drawingml/2006/chart" xmlns:r="http://schemas.openxmlformats.org/officeDocument/2006/relationships" r:id="rId6"/>
          </a:graphicData>
        </a:graphic>
      </p:graphicFrame>
      <p:sp>
        <p:nvSpPr>
          <p:cNvPr id="42" name="CuadroTexto 41"/>
          <p:cNvSpPr txBox="1"/>
          <p:nvPr/>
        </p:nvSpPr>
        <p:spPr>
          <a:xfrm>
            <a:off x="1250006" y="6276375"/>
            <a:ext cx="4084546" cy="1015663"/>
          </a:xfrm>
          <a:prstGeom prst="rect">
            <a:avLst/>
          </a:prstGeom>
          <a:no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s-ES" sz="2000" b="1" dirty="0" smtClean="0">
                <a:solidFill>
                  <a:srgbClr val="002060"/>
                </a:solidFill>
              </a:rPr>
              <a:t>Recaudación IVA </a:t>
            </a:r>
            <a:endParaRPr lang="es-ES" sz="2000" b="1" dirty="0">
              <a:solidFill>
                <a:srgbClr val="002060"/>
              </a:solidFill>
            </a:endParaRPr>
          </a:p>
          <a:p>
            <a:pPr algn="ctr">
              <a:defRPr sz="1400" b="0" i="0" u="none" strike="noStrike" kern="1200" spc="0" baseline="0">
                <a:solidFill>
                  <a:prstClr val="black">
                    <a:lumMod val="65000"/>
                    <a:lumOff val="35000"/>
                  </a:prstClr>
                </a:solidFill>
                <a:latin typeface="+mn-lt"/>
                <a:ea typeface="+mn-ea"/>
                <a:cs typeface="+mn-cs"/>
              </a:defRPr>
            </a:pPr>
            <a:r>
              <a:rPr lang="es-ES" sz="2000" b="1" dirty="0" smtClean="0">
                <a:solidFill>
                  <a:srgbClr val="002060"/>
                </a:solidFill>
              </a:rPr>
              <a:t>(Serie anualizada, valores </a:t>
            </a:r>
            <a:r>
              <a:rPr lang="es-ES" sz="2000" b="1" dirty="0" err="1" smtClean="0">
                <a:solidFill>
                  <a:srgbClr val="002060"/>
                </a:solidFill>
              </a:rPr>
              <a:t>ctes</a:t>
            </a:r>
            <a:r>
              <a:rPr lang="es-ES" sz="2000" b="1" dirty="0" smtClean="0">
                <a:solidFill>
                  <a:srgbClr val="002060"/>
                </a:solidFill>
              </a:rPr>
              <a:t>)</a:t>
            </a:r>
            <a:endParaRPr lang="es-ES" sz="2000" b="1" dirty="0">
              <a:solidFill>
                <a:srgbClr val="002060"/>
              </a:solidFill>
            </a:endParaRPr>
          </a:p>
          <a:p>
            <a:pPr algn="ctr"/>
            <a:endParaRPr lang="es-ES" sz="2000" b="1" dirty="0">
              <a:solidFill>
                <a:srgbClr val="002060"/>
              </a:solidFill>
            </a:endParaRPr>
          </a:p>
        </p:txBody>
      </p:sp>
      <p:sp>
        <p:nvSpPr>
          <p:cNvPr id="43" name="CuadroTexto 42"/>
          <p:cNvSpPr txBox="1"/>
          <p:nvPr/>
        </p:nvSpPr>
        <p:spPr>
          <a:xfrm>
            <a:off x="6443473" y="7292038"/>
            <a:ext cx="2590800" cy="523220"/>
          </a:xfrm>
          <a:prstGeom prst="rect">
            <a:avLst/>
          </a:prstGeom>
          <a:noFill/>
          <a:ln w="41275">
            <a:solidFill>
              <a:schemeClr val="accent6">
                <a:lumMod val="75000"/>
              </a:schemeClr>
            </a:solidFill>
            <a:prstDash val="dash"/>
          </a:ln>
        </p:spPr>
        <p:txBody>
          <a:bodyPr wrap="square" rtlCol="0">
            <a:spAutoFit/>
          </a:bodyPr>
          <a:lstStyle/>
          <a:p>
            <a:pPr algn="ctr"/>
            <a:r>
              <a:rPr lang="es-ES" sz="2800" b="1" dirty="0" smtClean="0">
                <a:solidFill>
                  <a:srgbClr val="002060"/>
                </a:solidFill>
                <a:latin typeface="+mj-lt"/>
                <a:ea typeface="+mj-ea"/>
                <a:cs typeface="+mj-cs"/>
              </a:rPr>
              <a:t>Set.: -1,7%</a:t>
            </a:r>
          </a:p>
        </p:txBody>
      </p:sp>
    </p:spTree>
    <p:extLst>
      <p:ext uri="{BB962C8B-B14F-4D97-AF65-F5344CB8AC3E}">
        <p14:creationId xmlns:p14="http://schemas.microsoft.com/office/powerpoint/2010/main" val="2987064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1" y="-36838"/>
            <a:ext cx="18288000" cy="1587130"/>
          </a:xfrm>
          <a:prstGeom prst="rect">
            <a:avLst/>
          </a:prstGeom>
          <a:solidFill>
            <a:srgbClr val="1F2569"/>
          </a:solidFill>
        </p:spPr>
      </p:sp>
      <p:sp>
        <p:nvSpPr>
          <p:cNvPr id="6" name="TextBox 6"/>
          <p:cNvSpPr txBox="1"/>
          <p:nvPr/>
        </p:nvSpPr>
        <p:spPr>
          <a:xfrm>
            <a:off x="457200" y="655614"/>
            <a:ext cx="11513305" cy="461665"/>
          </a:xfrm>
          <a:prstGeom prst="rect">
            <a:avLst/>
          </a:prstGeom>
        </p:spPr>
        <p:txBody>
          <a:bodyPr wrap="square" lIns="0" tIns="0" rIns="0" bIns="0" rtlCol="0" anchor="t">
            <a:spAutoFit/>
          </a:bodyPr>
          <a:lstStyle/>
          <a:p>
            <a:pPr>
              <a:lnSpc>
                <a:spcPts val="3640"/>
              </a:lnSpc>
              <a:spcBef>
                <a:spcPct val="0"/>
              </a:spcBef>
            </a:pPr>
            <a:r>
              <a:rPr lang="en-US" sz="2800" spc="-83" dirty="0" err="1">
                <a:solidFill>
                  <a:srgbClr val="FFB547"/>
                </a:solidFill>
                <a:latin typeface="Poppins Bold"/>
              </a:rPr>
              <a:t>Contexto</a:t>
            </a:r>
            <a:r>
              <a:rPr lang="en-US" sz="2800" spc="-83" dirty="0">
                <a:solidFill>
                  <a:srgbClr val="FFB547"/>
                </a:solidFill>
                <a:latin typeface="Poppins Bold"/>
              </a:rPr>
              <a:t> </a:t>
            </a:r>
            <a:r>
              <a:rPr lang="en-US" sz="2800" spc="-83" dirty="0" err="1" smtClean="0">
                <a:solidFill>
                  <a:srgbClr val="FFB547"/>
                </a:solidFill>
                <a:latin typeface="Poppins Bold"/>
              </a:rPr>
              <a:t>internacional</a:t>
            </a:r>
            <a:r>
              <a:rPr lang="en-US" sz="2800" spc="-83" dirty="0" smtClean="0">
                <a:solidFill>
                  <a:srgbClr val="FFB547"/>
                </a:solidFill>
                <a:latin typeface="Poppins Bold"/>
              </a:rPr>
              <a:t>: </a:t>
            </a:r>
            <a:r>
              <a:rPr lang="en-US" sz="2800" spc="-83" dirty="0" err="1" smtClean="0">
                <a:solidFill>
                  <a:schemeClr val="bg1"/>
                </a:solidFill>
                <a:latin typeface="Poppins Bold"/>
              </a:rPr>
              <a:t>Estados</a:t>
            </a:r>
            <a:r>
              <a:rPr lang="en-US" sz="2800" spc="-83" dirty="0" smtClean="0">
                <a:solidFill>
                  <a:schemeClr val="bg1"/>
                </a:solidFill>
                <a:latin typeface="Poppins Bold"/>
              </a:rPr>
              <a:t> </a:t>
            </a:r>
            <a:r>
              <a:rPr lang="en-US" sz="2800" spc="-83" dirty="0" err="1" smtClean="0">
                <a:solidFill>
                  <a:schemeClr val="bg1"/>
                </a:solidFill>
                <a:latin typeface="Poppins Bold"/>
              </a:rPr>
              <a:t>Unidos</a:t>
            </a:r>
            <a:r>
              <a:rPr lang="en-US" sz="2800" spc="-83" dirty="0">
                <a:solidFill>
                  <a:schemeClr val="bg1"/>
                </a:solidFill>
                <a:latin typeface="Poppins Bold"/>
              </a:rPr>
              <a:t>,</a:t>
            </a:r>
            <a:r>
              <a:rPr lang="en-US" sz="2800" spc="-83" dirty="0" smtClean="0">
                <a:solidFill>
                  <a:schemeClr val="bg1"/>
                </a:solidFill>
                <a:latin typeface="Poppins Bold"/>
              </a:rPr>
              <a:t> China y Unión </a:t>
            </a:r>
            <a:r>
              <a:rPr lang="en-US" sz="2800" spc="-83" dirty="0" err="1" smtClean="0">
                <a:solidFill>
                  <a:schemeClr val="bg1"/>
                </a:solidFill>
                <a:latin typeface="Poppins Bold"/>
              </a:rPr>
              <a:t>Europea</a:t>
            </a:r>
            <a:endParaRPr lang="en-US" sz="2800" spc="-83" dirty="0">
              <a:solidFill>
                <a:schemeClr val="bg1"/>
              </a:solidFill>
              <a:latin typeface="Poppins Bold"/>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graphicFrame>
        <p:nvGraphicFramePr>
          <p:cNvPr id="2" name="Tabla 1"/>
          <p:cNvGraphicFramePr>
            <a:graphicFrameLocks noGrp="1"/>
          </p:cNvGraphicFramePr>
          <p:nvPr>
            <p:extLst/>
          </p:nvPr>
        </p:nvGraphicFramePr>
        <p:xfrm>
          <a:off x="307997" y="2642187"/>
          <a:ext cx="8836002" cy="4440263"/>
        </p:xfrm>
        <a:graphic>
          <a:graphicData uri="http://schemas.openxmlformats.org/drawingml/2006/table">
            <a:tbl>
              <a:tblPr firstRow="1" bandRow="1">
                <a:tableStyleId>{6E25E649-3F16-4E02-A733-19D2CDBF48F0}</a:tableStyleId>
              </a:tblPr>
              <a:tblGrid>
                <a:gridCol w="1221237"/>
                <a:gridCol w="1303335"/>
                <a:gridCol w="1262286"/>
                <a:gridCol w="1262286"/>
                <a:gridCol w="1262286"/>
                <a:gridCol w="1262286"/>
                <a:gridCol w="1262286"/>
              </a:tblGrid>
              <a:tr h="987377">
                <a:tc>
                  <a:txBody>
                    <a:bodyPr/>
                    <a:lstStyle/>
                    <a:p>
                      <a:pPr algn="ctr"/>
                      <a:endParaRPr lang="es-ES" b="0" dirty="0">
                        <a:solidFill>
                          <a:srgbClr val="1F2569"/>
                        </a:solidFill>
                      </a:endParaRPr>
                    </a:p>
                  </a:txBody>
                  <a:tcPr anchor="ctr">
                    <a:noFill/>
                  </a:tcPr>
                </a:tc>
                <a:tc>
                  <a:txBody>
                    <a:bodyPr/>
                    <a:lstStyle/>
                    <a:p>
                      <a:pPr algn="ctr"/>
                      <a:r>
                        <a:rPr lang="es-ES" sz="2000" b="0" dirty="0" smtClean="0">
                          <a:solidFill>
                            <a:srgbClr val="1F2569"/>
                          </a:solidFill>
                        </a:rPr>
                        <a:t>Prom. 2017-2019</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2020</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2021</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2022</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2023*</a:t>
                      </a:r>
                      <a:endParaRPr lang="es-ES" sz="2000" b="0"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algn="ctr"/>
                      <a:r>
                        <a:rPr lang="es-ES" sz="2000" b="0" dirty="0" smtClean="0">
                          <a:solidFill>
                            <a:srgbClr val="1F2569"/>
                          </a:solidFill>
                        </a:rPr>
                        <a:t>2024*</a:t>
                      </a:r>
                      <a:endParaRPr lang="es-ES" sz="2000" b="0" dirty="0">
                        <a:solidFill>
                          <a:srgbClr val="1F2569"/>
                        </a:solidFill>
                      </a:endParaRPr>
                    </a:p>
                  </a:txBody>
                  <a:tcPr anchor="ctr">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lin ang="10800000" scaled="1"/>
                      <a:tileRect/>
                    </a:gradFill>
                  </a:tcPr>
                </a:tc>
              </a:tr>
              <a:tr h="1150962">
                <a:tc>
                  <a:txBody>
                    <a:bodyPr/>
                    <a:lstStyle/>
                    <a:p>
                      <a:pPr algn="l"/>
                      <a:r>
                        <a:rPr lang="es-ES" sz="2000" dirty="0" smtClean="0">
                          <a:solidFill>
                            <a:srgbClr val="1F2569"/>
                          </a:solidFill>
                        </a:rPr>
                        <a:t>ESTADOS</a:t>
                      </a:r>
                      <a:r>
                        <a:rPr lang="es-ES" sz="2000" baseline="0" dirty="0" smtClean="0">
                          <a:solidFill>
                            <a:srgbClr val="1F2569"/>
                          </a:solidFill>
                        </a:rPr>
                        <a:t> UNIDOS</a:t>
                      </a:r>
                      <a:endParaRPr lang="es-ES" sz="2000" dirty="0" smtClean="0">
                        <a:solidFill>
                          <a:srgbClr val="1F2569"/>
                        </a:solidFill>
                      </a:endParaRPr>
                    </a:p>
                  </a:txBody>
                  <a:tcPr anchor="ctr">
                    <a:noFill/>
                  </a:tcPr>
                </a:tc>
                <a:tc>
                  <a:txBody>
                    <a:bodyPr/>
                    <a:lstStyle/>
                    <a:p>
                      <a:pPr algn="ctr"/>
                      <a:r>
                        <a:rPr lang="es-UY" sz="2400" b="1" dirty="0" smtClean="0">
                          <a:solidFill>
                            <a:srgbClr val="1F2569"/>
                          </a:solidFill>
                        </a:rPr>
                        <a:t>2,6%</a:t>
                      </a:r>
                      <a:endParaRPr lang="es-ES" sz="2400" b="1" dirty="0">
                        <a:solidFill>
                          <a:srgbClr val="1F2569"/>
                        </a:solidFill>
                      </a:endParaRPr>
                    </a:p>
                  </a:txBody>
                  <a:tcPr anchor="ctr"/>
                </a:tc>
                <a:tc>
                  <a:txBody>
                    <a:bodyPr/>
                    <a:lstStyle/>
                    <a:p>
                      <a:pPr algn="ctr"/>
                      <a:r>
                        <a:rPr lang="es-ES" sz="2400" b="1" dirty="0" smtClean="0">
                          <a:solidFill>
                            <a:srgbClr val="1F2569"/>
                          </a:solidFill>
                        </a:rPr>
                        <a:t>-2,2%</a:t>
                      </a:r>
                      <a:endParaRPr lang="es-ES" sz="2400" b="1" dirty="0">
                        <a:solidFill>
                          <a:srgbClr val="1F2569"/>
                        </a:solidFill>
                      </a:endParaRPr>
                    </a:p>
                  </a:txBody>
                  <a:tcPr anchor="ctr"/>
                </a:tc>
                <a:tc>
                  <a:txBody>
                    <a:bodyPr/>
                    <a:lstStyle/>
                    <a:p>
                      <a:pPr algn="ctr"/>
                      <a:r>
                        <a:rPr lang="es-ES" sz="2400" b="1" dirty="0" smtClean="0">
                          <a:solidFill>
                            <a:srgbClr val="1F2569"/>
                          </a:solidFill>
                        </a:rPr>
                        <a:t>5,8%</a:t>
                      </a:r>
                      <a:endParaRPr lang="es-ES" sz="2400" b="1" dirty="0">
                        <a:solidFill>
                          <a:srgbClr val="1F2569"/>
                        </a:solidFill>
                      </a:endParaRPr>
                    </a:p>
                  </a:txBody>
                  <a:tcPr anchor="ctr"/>
                </a:tc>
                <a:tc>
                  <a:txBody>
                    <a:bodyPr/>
                    <a:lstStyle/>
                    <a:p>
                      <a:pPr algn="ctr"/>
                      <a:r>
                        <a:rPr lang="es-ES" sz="2400" b="1" dirty="0" smtClean="0">
                          <a:solidFill>
                            <a:srgbClr val="1F2569"/>
                          </a:solidFill>
                        </a:rPr>
                        <a:t>1,9%</a:t>
                      </a:r>
                      <a:endParaRPr lang="es-ES" sz="2400" b="1" dirty="0">
                        <a:solidFill>
                          <a:srgbClr val="1F2569"/>
                        </a:solidFill>
                      </a:endParaRPr>
                    </a:p>
                  </a:txBody>
                  <a:tcPr anchor="ctr"/>
                </a:tc>
                <a:tc>
                  <a:txBody>
                    <a:bodyPr/>
                    <a:lstStyle/>
                    <a:p>
                      <a:pPr algn="ctr"/>
                      <a:r>
                        <a:rPr lang="es-ES" sz="2400" b="1" dirty="0" smtClean="0">
                          <a:solidFill>
                            <a:srgbClr val="1F2569"/>
                          </a:solidFill>
                        </a:rPr>
                        <a:t>2,1%</a:t>
                      </a:r>
                      <a:endParaRPr lang="es-ES" sz="2400" b="1"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algn="ctr"/>
                      <a:r>
                        <a:rPr lang="es-ES" sz="2400" b="1" dirty="0" smtClean="0">
                          <a:solidFill>
                            <a:srgbClr val="1F2569"/>
                          </a:solidFill>
                        </a:rPr>
                        <a:t>1,5%</a:t>
                      </a:r>
                      <a:endParaRPr lang="es-ES" sz="2400" b="1"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r>
              <a:tr h="1150962">
                <a:tc>
                  <a:txBody>
                    <a:bodyPr/>
                    <a:lstStyle/>
                    <a:p>
                      <a:pPr algn="l"/>
                      <a:r>
                        <a:rPr lang="es-ES" sz="2000" dirty="0" smtClean="0">
                          <a:solidFill>
                            <a:srgbClr val="1F2569"/>
                          </a:solidFill>
                        </a:rPr>
                        <a:t>CHINA</a:t>
                      </a:r>
                      <a:endParaRPr lang="es-ES" sz="2000" dirty="0">
                        <a:solidFill>
                          <a:srgbClr val="1F2569"/>
                        </a:solidFill>
                      </a:endParaRPr>
                    </a:p>
                  </a:txBody>
                  <a:tcPr anchor="ctr">
                    <a:noFill/>
                  </a:tcPr>
                </a:tc>
                <a:tc>
                  <a:txBody>
                    <a:bodyPr/>
                    <a:lstStyle/>
                    <a:p>
                      <a:pPr algn="ctr"/>
                      <a:r>
                        <a:rPr lang="es-UY" sz="2400" b="1" dirty="0" smtClean="0">
                          <a:solidFill>
                            <a:srgbClr val="1F2569"/>
                          </a:solidFill>
                        </a:rPr>
                        <a:t>6,6%</a:t>
                      </a:r>
                      <a:endParaRPr lang="es-ES" sz="2400" b="1" dirty="0">
                        <a:solidFill>
                          <a:srgbClr val="1F2569"/>
                        </a:solidFill>
                      </a:endParaRPr>
                    </a:p>
                  </a:txBody>
                  <a:tcPr anchor="ctr"/>
                </a:tc>
                <a:tc>
                  <a:txBody>
                    <a:bodyPr/>
                    <a:lstStyle/>
                    <a:p>
                      <a:pPr algn="ctr"/>
                      <a:r>
                        <a:rPr lang="es-ES" sz="2400" b="1" dirty="0" smtClean="0">
                          <a:solidFill>
                            <a:srgbClr val="1F2569"/>
                          </a:solidFill>
                        </a:rPr>
                        <a:t>2,1%</a:t>
                      </a:r>
                      <a:endParaRPr lang="es-ES" sz="2400" b="1" dirty="0">
                        <a:solidFill>
                          <a:srgbClr val="1F2569"/>
                        </a:solidFill>
                      </a:endParaRPr>
                    </a:p>
                  </a:txBody>
                  <a:tcPr anchor="ctr"/>
                </a:tc>
                <a:tc>
                  <a:txBody>
                    <a:bodyPr/>
                    <a:lstStyle/>
                    <a:p>
                      <a:pPr algn="ctr"/>
                      <a:r>
                        <a:rPr lang="es-ES" sz="2400" b="1" dirty="0" smtClean="0">
                          <a:solidFill>
                            <a:srgbClr val="1F2569"/>
                          </a:solidFill>
                        </a:rPr>
                        <a:t>8,5%</a:t>
                      </a:r>
                      <a:endParaRPr lang="es-ES" sz="2400" b="1" dirty="0">
                        <a:solidFill>
                          <a:srgbClr val="1F2569"/>
                        </a:solidFill>
                      </a:endParaRPr>
                    </a:p>
                  </a:txBody>
                  <a:tcPr anchor="ctr"/>
                </a:tc>
                <a:tc>
                  <a:txBody>
                    <a:bodyPr/>
                    <a:lstStyle/>
                    <a:p>
                      <a:pPr algn="ctr"/>
                      <a:r>
                        <a:rPr lang="es-ES" sz="2400" b="1" dirty="0" smtClean="0">
                          <a:solidFill>
                            <a:srgbClr val="1F2569"/>
                          </a:solidFill>
                        </a:rPr>
                        <a:t>3,0%</a:t>
                      </a:r>
                      <a:endParaRPr lang="es-ES" sz="2400" b="1" dirty="0">
                        <a:solidFill>
                          <a:srgbClr val="1F2569"/>
                        </a:solidFill>
                      </a:endParaRPr>
                    </a:p>
                  </a:txBody>
                  <a:tcPr anchor="ctr"/>
                </a:tc>
                <a:tc>
                  <a:txBody>
                    <a:bodyPr/>
                    <a:lstStyle/>
                    <a:p>
                      <a:pPr algn="ctr"/>
                      <a:r>
                        <a:rPr lang="es-ES" sz="2400" b="1" dirty="0" smtClean="0">
                          <a:solidFill>
                            <a:srgbClr val="1F2569"/>
                          </a:solidFill>
                        </a:rPr>
                        <a:t>5,0%</a:t>
                      </a:r>
                      <a:endParaRPr lang="es-ES" sz="2400" b="1"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algn="ctr"/>
                      <a:r>
                        <a:rPr lang="es-ES" sz="2400" b="1" dirty="0" smtClean="0">
                          <a:solidFill>
                            <a:srgbClr val="1F2569"/>
                          </a:solidFill>
                        </a:rPr>
                        <a:t>4,2%</a:t>
                      </a:r>
                      <a:endParaRPr lang="es-ES" sz="2400" b="1"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r>
              <a:tr h="1150962">
                <a:tc>
                  <a:txBody>
                    <a:bodyPr/>
                    <a:lstStyle/>
                    <a:p>
                      <a:pPr algn="l"/>
                      <a:r>
                        <a:rPr lang="es-ES" sz="2000" dirty="0" smtClean="0">
                          <a:solidFill>
                            <a:srgbClr val="1F2569"/>
                          </a:solidFill>
                        </a:rPr>
                        <a:t>UNIÓN EUROPEA</a:t>
                      </a:r>
                      <a:endParaRPr lang="es-ES" sz="2000" dirty="0">
                        <a:solidFill>
                          <a:srgbClr val="1F2569"/>
                        </a:solidFill>
                      </a:endParaRPr>
                    </a:p>
                  </a:txBody>
                  <a:tcPr anchor="ctr">
                    <a:noFill/>
                  </a:tcPr>
                </a:tc>
                <a:tc>
                  <a:txBody>
                    <a:bodyPr/>
                    <a:lstStyle/>
                    <a:p>
                      <a:pPr algn="ctr"/>
                      <a:r>
                        <a:rPr lang="es-UY" sz="2400" b="1" dirty="0" smtClean="0">
                          <a:solidFill>
                            <a:srgbClr val="1F2569"/>
                          </a:solidFill>
                        </a:rPr>
                        <a:t>2,0%</a:t>
                      </a:r>
                      <a:endParaRPr lang="es-ES" sz="2400" b="1" dirty="0">
                        <a:solidFill>
                          <a:srgbClr val="1F2569"/>
                        </a:solidFill>
                      </a:endParaRPr>
                    </a:p>
                  </a:txBody>
                  <a:tcPr anchor="ctr"/>
                </a:tc>
                <a:tc>
                  <a:txBody>
                    <a:bodyPr/>
                    <a:lstStyle/>
                    <a:p>
                      <a:pPr algn="ctr"/>
                      <a:r>
                        <a:rPr lang="es-ES" sz="2400" b="1" dirty="0" smtClean="0">
                          <a:solidFill>
                            <a:srgbClr val="1F2569"/>
                          </a:solidFill>
                        </a:rPr>
                        <a:t>-6,2%</a:t>
                      </a:r>
                      <a:endParaRPr lang="es-ES" sz="2400" b="1" dirty="0">
                        <a:solidFill>
                          <a:srgbClr val="1F2569"/>
                        </a:solidFill>
                      </a:endParaRPr>
                    </a:p>
                  </a:txBody>
                  <a:tcPr anchor="ctr"/>
                </a:tc>
                <a:tc>
                  <a:txBody>
                    <a:bodyPr/>
                    <a:lstStyle/>
                    <a:p>
                      <a:pPr algn="ctr"/>
                      <a:r>
                        <a:rPr lang="es-ES" sz="2400" b="1" dirty="0" smtClean="0">
                          <a:solidFill>
                            <a:srgbClr val="1F2569"/>
                          </a:solidFill>
                        </a:rPr>
                        <a:t>5,9%</a:t>
                      </a:r>
                      <a:endParaRPr lang="es-ES" sz="2400" b="1" dirty="0">
                        <a:solidFill>
                          <a:srgbClr val="1F2569"/>
                        </a:solidFill>
                      </a:endParaRPr>
                    </a:p>
                  </a:txBody>
                  <a:tcPr anchor="ctr"/>
                </a:tc>
                <a:tc>
                  <a:txBody>
                    <a:bodyPr/>
                    <a:lstStyle/>
                    <a:p>
                      <a:pPr algn="ctr"/>
                      <a:r>
                        <a:rPr lang="es-ES" sz="2400" b="1" dirty="0" smtClean="0">
                          <a:solidFill>
                            <a:srgbClr val="1F2569"/>
                          </a:solidFill>
                        </a:rPr>
                        <a:t>3,4%</a:t>
                      </a:r>
                      <a:endParaRPr lang="es-ES" sz="2400" b="1" dirty="0">
                        <a:solidFill>
                          <a:srgbClr val="1F2569"/>
                        </a:solidFill>
                      </a:endParaRPr>
                    </a:p>
                  </a:txBody>
                  <a:tcPr anchor="ctr"/>
                </a:tc>
                <a:tc>
                  <a:txBody>
                    <a:bodyPr/>
                    <a:lstStyle/>
                    <a:p>
                      <a:pPr algn="ctr"/>
                      <a:r>
                        <a:rPr lang="es-ES" sz="2400" b="1" dirty="0" smtClean="0">
                          <a:solidFill>
                            <a:srgbClr val="1F2569"/>
                          </a:solidFill>
                        </a:rPr>
                        <a:t>0,70</a:t>
                      </a:r>
                      <a:endParaRPr lang="es-ES" sz="2400" b="1"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algn="ctr"/>
                      <a:r>
                        <a:rPr lang="es-ES" sz="2400" b="1" dirty="0" smtClean="0">
                          <a:solidFill>
                            <a:srgbClr val="1F2569"/>
                          </a:solidFill>
                        </a:rPr>
                        <a:t>1,2%</a:t>
                      </a:r>
                      <a:endParaRPr lang="es-ES" sz="2400" b="1"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r>
            </a:tbl>
          </a:graphicData>
        </a:graphic>
      </p:graphicFrame>
      <p:sp>
        <p:nvSpPr>
          <p:cNvPr id="11" name="TextBox 8"/>
          <p:cNvSpPr txBox="1"/>
          <p:nvPr/>
        </p:nvSpPr>
        <p:spPr>
          <a:xfrm>
            <a:off x="152400" y="9841542"/>
            <a:ext cx="8686800" cy="430887"/>
          </a:xfrm>
          <a:prstGeom prst="rect">
            <a:avLst/>
          </a:prstGeom>
        </p:spPr>
        <p:txBody>
          <a:bodyPr wrap="square" lIns="0" tIns="0" rIns="0" bIns="0" rtlCol="0" anchor="t">
            <a:spAutoFit/>
          </a:bodyPr>
          <a:lstStyle/>
          <a:p>
            <a:r>
              <a:rPr lang="es-ES" sz="1400" dirty="0">
                <a:solidFill>
                  <a:srgbClr val="002060"/>
                </a:solidFill>
                <a:latin typeface="+mj-lt"/>
              </a:rPr>
              <a:t>Fuente: FMI</a:t>
            </a:r>
          </a:p>
          <a:p>
            <a:r>
              <a:rPr lang="es-UY" sz="1400" dirty="0">
                <a:solidFill>
                  <a:srgbClr val="002060"/>
                </a:solidFill>
                <a:latin typeface="+mj-lt"/>
              </a:rPr>
              <a:t>* Proyecciones FMI octubre 2023</a:t>
            </a:r>
            <a:endParaRPr lang="es-ES" sz="1400" dirty="0">
              <a:solidFill>
                <a:srgbClr val="002060"/>
              </a:solidFill>
              <a:latin typeface="+mj-lt"/>
            </a:endParaRPr>
          </a:p>
        </p:txBody>
      </p:sp>
      <p:sp>
        <p:nvSpPr>
          <p:cNvPr id="13" name="CuadroTexto 12"/>
          <p:cNvSpPr txBox="1"/>
          <p:nvPr/>
        </p:nvSpPr>
        <p:spPr>
          <a:xfrm>
            <a:off x="38100" y="1759017"/>
            <a:ext cx="8683600" cy="830997"/>
          </a:xfrm>
          <a:prstGeom prst="rect">
            <a:avLst/>
          </a:prstGeom>
          <a:noFill/>
        </p:spPr>
        <p:txBody>
          <a:bodyPr wrap="square" rtlCol="0">
            <a:spAutoFit/>
          </a:bodyPr>
          <a:lstStyle/>
          <a:p>
            <a:pPr algn="ctr"/>
            <a:r>
              <a:rPr lang="es-UY" sz="2400" b="1" dirty="0" smtClean="0">
                <a:solidFill>
                  <a:srgbClr val="002060"/>
                </a:solidFill>
              </a:rPr>
              <a:t>Producto Interno Bruto</a:t>
            </a:r>
          </a:p>
          <a:p>
            <a:pPr algn="ctr"/>
            <a:r>
              <a:rPr lang="es-UY" sz="2400" b="1" dirty="0" smtClean="0">
                <a:solidFill>
                  <a:srgbClr val="002060"/>
                </a:solidFill>
              </a:rPr>
              <a:t>Tasa de variación anual</a:t>
            </a:r>
          </a:p>
        </p:txBody>
      </p:sp>
      <p:sp>
        <p:nvSpPr>
          <p:cNvPr id="3" name="Rectángulo 2"/>
          <p:cNvSpPr/>
          <p:nvPr/>
        </p:nvSpPr>
        <p:spPr>
          <a:xfrm>
            <a:off x="9321694" y="1759017"/>
            <a:ext cx="8493038" cy="9633406"/>
          </a:xfrm>
          <a:prstGeom prst="rect">
            <a:avLst/>
          </a:prstGeom>
        </p:spPr>
        <p:txBody>
          <a:bodyPr wrap="square">
            <a:spAutoFit/>
          </a:bodyPr>
          <a:lstStyle/>
          <a:p>
            <a:pPr marL="285750" indent="-285750" algn="ctr">
              <a:buFont typeface="Arial" panose="020B0604020202020204" pitchFamily="34" charset="0"/>
              <a:buChar char="•"/>
            </a:pPr>
            <a:r>
              <a:rPr lang="es-ES" sz="2800" dirty="0">
                <a:solidFill>
                  <a:srgbClr val="002060"/>
                </a:solidFill>
              </a:rPr>
              <a:t>La</a:t>
            </a:r>
            <a:r>
              <a:rPr lang="es-ES" sz="2400" dirty="0" smtClean="0">
                <a:solidFill>
                  <a:srgbClr val="002060"/>
                </a:solidFill>
              </a:rPr>
              <a:t> </a:t>
            </a:r>
            <a:r>
              <a:rPr lang="es-ES" sz="2800" b="1" dirty="0" smtClean="0">
                <a:solidFill>
                  <a:srgbClr val="002060"/>
                </a:solidFill>
              </a:rPr>
              <a:t>ECONOMÍA </a:t>
            </a:r>
            <a:r>
              <a:rPr lang="es-ES" sz="2800" b="1" dirty="0">
                <a:solidFill>
                  <a:srgbClr val="002060"/>
                </a:solidFill>
              </a:rPr>
              <a:t>MUNDIAL SEGUIRÁ CRECIENDO MODERADAMENTE</a:t>
            </a:r>
            <a:r>
              <a:rPr lang="es-ES" sz="2400" dirty="0" smtClean="0">
                <a:solidFill>
                  <a:srgbClr val="002060"/>
                </a:solidFill>
              </a:rPr>
              <a:t>, </a:t>
            </a:r>
            <a:r>
              <a:rPr lang="es-ES" sz="2400" dirty="0">
                <a:solidFill>
                  <a:srgbClr val="002060"/>
                </a:solidFill>
              </a:rPr>
              <a:t>sin impulsar de manera relevante la demanda externa en </a:t>
            </a:r>
            <a:r>
              <a:rPr lang="es-ES" sz="2400" dirty="0" smtClean="0">
                <a:solidFill>
                  <a:srgbClr val="002060"/>
                </a:solidFill>
              </a:rPr>
              <a:t>2024.</a:t>
            </a:r>
          </a:p>
          <a:p>
            <a:pPr marL="285750" indent="-285750" algn="ctr">
              <a:buFont typeface="Arial" panose="020B0604020202020204" pitchFamily="34" charset="0"/>
              <a:buChar char="•"/>
            </a:pPr>
            <a:endParaRPr lang="es-UY" sz="2400" dirty="0">
              <a:solidFill>
                <a:srgbClr val="002060"/>
              </a:solidFill>
            </a:endParaRPr>
          </a:p>
          <a:p>
            <a:pPr marL="285750" indent="-285750" algn="ctr">
              <a:buFont typeface="Arial" panose="020B0604020202020204" pitchFamily="34" charset="0"/>
              <a:buChar char="•"/>
            </a:pPr>
            <a:r>
              <a:rPr lang="es-ES" sz="2800" dirty="0">
                <a:solidFill>
                  <a:srgbClr val="002060"/>
                </a:solidFill>
              </a:rPr>
              <a:t>La </a:t>
            </a:r>
            <a:r>
              <a:rPr lang="es-ES" sz="2800" b="1" dirty="0" smtClean="0">
                <a:solidFill>
                  <a:srgbClr val="002060"/>
                </a:solidFill>
              </a:rPr>
              <a:t>DESACELERACIÓN DE LA ECONOMÍA CHINA ES LA “NUEVA NORMALIDAD”</a:t>
            </a:r>
            <a:r>
              <a:rPr lang="es-ES" sz="2800" dirty="0" smtClean="0">
                <a:solidFill>
                  <a:srgbClr val="002060"/>
                </a:solidFill>
              </a:rPr>
              <a:t>: la pérdida </a:t>
            </a:r>
            <a:r>
              <a:rPr lang="es-ES" sz="2800" dirty="0">
                <a:solidFill>
                  <a:srgbClr val="002060"/>
                </a:solidFill>
              </a:rPr>
              <a:t>de atracción de capitales extranjeros se vio afectada </a:t>
            </a:r>
            <a:r>
              <a:rPr lang="es-ES" sz="2800" dirty="0" smtClean="0">
                <a:solidFill>
                  <a:srgbClr val="002060"/>
                </a:solidFill>
              </a:rPr>
              <a:t>por </a:t>
            </a:r>
            <a:r>
              <a:rPr lang="es-ES" sz="2800" dirty="0">
                <a:solidFill>
                  <a:srgbClr val="002060"/>
                </a:solidFill>
              </a:rPr>
              <a:t>el impacto de la crisis inmobiliaria y tensiones </a:t>
            </a:r>
            <a:r>
              <a:rPr lang="es-ES" sz="2800" dirty="0" smtClean="0">
                <a:solidFill>
                  <a:srgbClr val="002060"/>
                </a:solidFill>
              </a:rPr>
              <a:t>geopolíticas. </a:t>
            </a:r>
            <a:endParaRPr lang="es-ES" sz="2800" dirty="0">
              <a:solidFill>
                <a:srgbClr val="002060"/>
              </a:solidFill>
            </a:endParaRPr>
          </a:p>
          <a:p>
            <a:pPr marL="285750" indent="-285750" algn="ctr">
              <a:buFont typeface="Arial" panose="020B0604020202020204" pitchFamily="34" charset="0"/>
              <a:buChar char="•"/>
            </a:pPr>
            <a:endParaRPr lang="es-ES" sz="2800" b="1" dirty="0">
              <a:solidFill>
                <a:srgbClr val="002060"/>
              </a:solidFill>
            </a:endParaRPr>
          </a:p>
          <a:p>
            <a:pPr marL="285750" indent="-285750" algn="ctr">
              <a:buFont typeface="Arial" panose="020B0604020202020204" pitchFamily="34" charset="0"/>
              <a:buChar char="•"/>
            </a:pPr>
            <a:r>
              <a:rPr lang="es-ES" sz="2800" dirty="0" smtClean="0">
                <a:solidFill>
                  <a:srgbClr val="002060"/>
                </a:solidFill>
              </a:rPr>
              <a:t>La trayectoria del </a:t>
            </a:r>
            <a:r>
              <a:rPr lang="es-ES" sz="2800" b="1" dirty="0" smtClean="0">
                <a:solidFill>
                  <a:srgbClr val="002060"/>
                </a:solidFill>
              </a:rPr>
              <a:t>PRECIOS </a:t>
            </a:r>
            <a:r>
              <a:rPr lang="es-ES" sz="2800" b="1" dirty="0">
                <a:solidFill>
                  <a:srgbClr val="002060"/>
                </a:solidFill>
              </a:rPr>
              <a:t>DE LOS </a:t>
            </a:r>
            <a:r>
              <a:rPr lang="es-ES" sz="2800" b="1" dirty="0" smtClean="0">
                <a:solidFill>
                  <a:srgbClr val="002060"/>
                </a:solidFill>
              </a:rPr>
              <a:t>COMMODITIES </a:t>
            </a:r>
            <a:r>
              <a:rPr lang="es-ES" sz="2800" dirty="0" smtClean="0">
                <a:solidFill>
                  <a:srgbClr val="002060"/>
                </a:solidFill>
              </a:rPr>
              <a:t>parece haber ingresado en una </a:t>
            </a:r>
            <a:r>
              <a:rPr lang="es-ES" sz="2800" b="1" dirty="0" smtClean="0">
                <a:solidFill>
                  <a:srgbClr val="002060"/>
                </a:solidFill>
              </a:rPr>
              <a:t>FASE DE ESTABILIDAD</a:t>
            </a:r>
            <a:r>
              <a:rPr lang="es-ES" sz="2800" dirty="0" smtClean="0">
                <a:solidFill>
                  <a:srgbClr val="002060"/>
                </a:solidFill>
              </a:rPr>
              <a:t>, luego del pico y posterior caída registrada luego de la pandemia (+35% de los valores pre pandemia).</a:t>
            </a:r>
          </a:p>
          <a:p>
            <a:pPr marL="285750" indent="-285750" algn="ctr">
              <a:buFont typeface="Arial" panose="020B0604020202020204" pitchFamily="34" charset="0"/>
              <a:buChar char="•"/>
            </a:pPr>
            <a:endParaRPr lang="es-UY" sz="2800" dirty="0">
              <a:solidFill>
                <a:srgbClr val="002060"/>
              </a:solidFill>
            </a:endParaRPr>
          </a:p>
          <a:p>
            <a:pPr marL="285750" indent="-285750" algn="ctr">
              <a:buFont typeface="Arial" panose="020B0604020202020204" pitchFamily="34" charset="0"/>
              <a:buChar char="•"/>
            </a:pPr>
            <a:r>
              <a:rPr lang="es-ES" sz="2800" b="1" dirty="0" smtClean="0">
                <a:solidFill>
                  <a:srgbClr val="002060"/>
                </a:solidFill>
              </a:rPr>
              <a:t>MEJORA </a:t>
            </a:r>
            <a:r>
              <a:rPr lang="es-ES" sz="2800" b="1" dirty="0">
                <a:solidFill>
                  <a:srgbClr val="002060"/>
                </a:solidFill>
              </a:rPr>
              <a:t>INCIPIENTE DE LAS CONDICIONES FINANCIERAS EN EL MUNDO</a:t>
            </a:r>
            <a:r>
              <a:rPr lang="es-ES" sz="2400" dirty="0" smtClean="0"/>
              <a:t>, </a:t>
            </a:r>
            <a:r>
              <a:rPr lang="es-ES" sz="2800" dirty="0">
                <a:solidFill>
                  <a:srgbClr val="002060"/>
                </a:solidFill>
              </a:rPr>
              <a:t>el presidente de la Reserva Federal volvió a sugerir que el ciclo de ajuste monetario está próximo a finalizar ( +5% PIB USA 3 </a:t>
            </a:r>
            <a:r>
              <a:rPr lang="es-ES" sz="2800" dirty="0" err="1">
                <a:solidFill>
                  <a:srgbClr val="002060"/>
                </a:solidFill>
              </a:rPr>
              <a:t>trim</a:t>
            </a:r>
            <a:r>
              <a:rPr lang="es-ES" sz="2800" dirty="0">
                <a:solidFill>
                  <a:srgbClr val="002060"/>
                </a:solidFill>
              </a:rPr>
              <a:t>. 23/22, Inflación 3,2% oct 23/22).</a:t>
            </a:r>
          </a:p>
          <a:p>
            <a:pPr marL="285750" indent="-285750" algn="ctr">
              <a:buFont typeface="Arial" panose="020B0604020202020204" pitchFamily="34" charset="0"/>
              <a:buChar char="•"/>
            </a:pPr>
            <a:endParaRPr lang="es-UY" sz="2400" dirty="0">
              <a:solidFill>
                <a:srgbClr val="002060"/>
              </a:solidFill>
            </a:endParaRPr>
          </a:p>
          <a:p>
            <a:pPr marL="285750" indent="-285750" algn="ctr">
              <a:buFont typeface="Arial" panose="020B0604020202020204" pitchFamily="34" charset="0"/>
              <a:buChar char="•"/>
            </a:pPr>
            <a:endParaRPr lang="es-ES" sz="2400" dirty="0">
              <a:solidFill>
                <a:srgbClr val="002060"/>
              </a:solidFill>
            </a:endParaRPr>
          </a:p>
          <a:p>
            <a:pPr marL="285750" indent="-285750" algn="ctr">
              <a:buFont typeface="Arial" panose="020B0604020202020204" pitchFamily="34" charset="0"/>
              <a:buChar char="•"/>
            </a:pPr>
            <a:endParaRPr lang="es-ES" sz="2400" dirty="0">
              <a:solidFill>
                <a:srgbClr val="002060"/>
              </a:solidFill>
            </a:endParaRPr>
          </a:p>
          <a:p>
            <a:pPr marL="285750" indent="-285750" algn="ctr">
              <a:buFont typeface="Arial" panose="020B0604020202020204" pitchFamily="34" charset="0"/>
              <a:buChar char="•"/>
            </a:pPr>
            <a:endParaRPr lang="es-ES" sz="2400" dirty="0">
              <a:solidFill>
                <a:srgbClr val="002060"/>
              </a:solidFill>
            </a:endParaRPr>
          </a:p>
        </p:txBody>
      </p:sp>
      <p:sp>
        <p:nvSpPr>
          <p:cNvPr id="10" name="Rectángulo 9"/>
          <p:cNvSpPr/>
          <p:nvPr/>
        </p:nvSpPr>
        <p:spPr>
          <a:xfrm>
            <a:off x="307997" y="7507888"/>
            <a:ext cx="8683603" cy="954107"/>
          </a:xfrm>
          <a:prstGeom prst="rect">
            <a:avLst/>
          </a:prstGeom>
        </p:spPr>
        <p:txBody>
          <a:bodyPr wrap="square">
            <a:spAutoFit/>
          </a:bodyPr>
          <a:lstStyle/>
          <a:p>
            <a:pPr marL="285750" indent="-285750" algn="ctr">
              <a:buFont typeface="Arial" panose="020B0604020202020204" pitchFamily="34" charset="0"/>
              <a:buChar char="•"/>
            </a:pPr>
            <a:r>
              <a:rPr lang="es-ES" sz="2800" i="1" dirty="0" smtClean="0">
                <a:solidFill>
                  <a:srgbClr val="002060"/>
                </a:solidFill>
              </a:rPr>
              <a:t>Contexto de </a:t>
            </a:r>
            <a:r>
              <a:rPr lang="es-ES" sz="2800" b="1" i="1" dirty="0" smtClean="0">
                <a:solidFill>
                  <a:srgbClr val="002060"/>
                </a:solidFill>
              </a:rPr>
              <a:t>desaceleración económica global</a:t>
            </a:r>
            <a:r>
              <a:rPr lang="es-ES" sz="2800" i="1" dirty="0" smtClean="0">
                <a:solidFill>
                  <a:srgbClr val="002060"/>
                </a:solidFill>
              </a:rPr>
              <a:t>, junto con una </a:t>
            </a:r>
            <a:r>
              <a:rPr lang="es-ES" sz="2800" b="1" i="1" dirty="0" smtClean="0">
                <a:solidFill>
                  <a:srgbClr val="002060"/>
                </a:solidFill>
              </a:rPr>
              <a:t>mayor fragmentación </a:t>
            </a:r>
            <a:r>
              <a:rPr lang="es-ES" sz="2800" i="1" dirty="0" smtClean="0">
                <a:solidFill>
                  <a:srgbClr val="002060"/>
                </a:solidFill>
              </a:rPr>
              <a:t>de origen político. </a:t>
            </a:r>
            <a:endParaRPr lang="es-ES" sz="2400" i="1" dirty="0">
              <a:solidFill>
                <a:srgbClr val="002060"/>
              </a:solidFill>
            </a:endParaRPr>
          </a:p>
        </p:txBody>
      </p:sp>
      <p:sp>
        <p:nvSpPr>
          <p:cNvPr id="12" name="CuadroTexto 11"/>
          <p:cNvSpPr txBox="1"/>
          <p:nvPr/>
        </p:nvSpPr>
        <p:spPr>
          <a:xfrm>
            <a:off x="385720" y="8579658"/>
            <a:ext cx="8528155" cy="1261884"/>
          </a:xfrm>
          <a:prstGeom prst="rect">
            <a:avLst/>
          </a:prstGeom>
          <a:noFill/>
        </p:spPr>
        <p:txBody>
          <a:bodyPr wrap="square" rtlCol="0">
            <a:spAutoFit/>
          </a:bodyPr>
          <a:lstStyle/>
          <a:p>
            <a:pPr algn="ctr">
              <a:defRPr sz="1400" b="1" i="0" u="none" strike="noStrike" kern="1200" spc="0" baseline="0">
                <a:solidFill>
                  <a:srgbClr val="002060"/>
                </a:solidFill>
                <a:latin typeface="+mn-lt"/>
                <a:ea typeface="+mn-ea"/>
                <a:cs typeface="+mn-cs"/>
              </a:defRPr>
            </a:pPr>
            <a:r>
              <a:rPr lang="es-ES" sz="2800" b="1" u="sng" dirty="0" smtClean="0">
                <a:solidFill>
                  <a:srgbClr val="1F2569"/>
                </a:solidFill>
              </a:rPr>
              <a:t>PIB Mundial*</a:t>
            </a:r>
          </a:p>
          <a:p>
            <a:pPr algn="ctr">
              <a:defRPr sz="1400" b="1" i="0" u="none" strike="noStrike" kern="1200" spc="0" baseline="0">
                <a:solidFill>
                  <a:srgbClr val="002060"/>
                </a:solidFill>
                <a:latin typeface="+mn-lt"/>
                <a:ea typeface="+mn-ea"/>
                <a:cs typeface="+mn-cs"/>
              </a:defRPr>
            </a:pPr>
            <a:r>
              <a:rPr lang="es-ES" sz="2400" b="1" dirty="0" smtClean="0">
                <a:solidFill>
                  <a:srgbClr val="1F2569"/>
                </a:solidFill>
              </a:rPr>
              <a:t>2023: 3,0%</a:t>
            </a:r>
          </a:p>
          <a:p>
            <a:pPr algn="ctr">
              <a:defRPr sz="1400" b="1" i="0" u="none" strike="noStrike" kern="1200" spc="0" baseline="0">
                <a:solidFill>
                  <a:srgbClr val="002060"/>
                </a:solidFill>
                <a:latin typeface="+mn-lt"/>
                <a:ea typeface="+mn-ea"/>
                <a:cs typeface="+mn-cs"/>
              </a:defRPr>
            </a:pPr>
            <a:r>
              <a:rPr lang="es-ES" sz="2400" b="1" dirty="0" smtClean="0">
                <a:solidFill>
                  <a:srgbClr val="1F2569"/>
                </a:solidFill>
              </a:rPr>
              <a:t>2024: 2,9% </a:t>
            </a:r>
            <a:endParaRPr lang="es-ES" sz="2400" b="1" dirty="0">
              <a:solidFill>
                <a:srgbClr val="1F2569"/>
              </a:solidFill>
            </a:endParaRPr>
          </a:p>
        </p:txBody>
      </p:sp>
    </p:spTree>
    <p:extLst>
      <p:ext uri="{BB962C8B-B14F-4D97-AF65-F5344CB8AC3E}">
        <p14:creationId xmlns:p14="http://schemas.microsoft.com/office/powerpoint/2010/main" val="32496989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CuadroTexto"/>
          <p:cNvSpPr txBox="1">
            <a:spLocks noChangeArrowheads="1"/>
          </p:cNvSpPr>
          <p:nvPr/>
        </p:nvSpPr>
        <p:spPr bwMode="auto">
          <a:xfrm>
            <a:off x="104859" y="9944100"/>
            <a:ext cx="27145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0" fontAlgn="base" hangingPunct="0">
              <a:spcBef>
                <a:spcPct val="0"/>
              </a:spcBef>
              <a:spcAft>
                <a:spcPct val="0"/>
              </a:spcAft>
              <a:buFontTx/>
              <a:buNone/>
            </a:pPr>
            <a:r>
              <a:rPr lang="es-UY" altLang="es-ES" sz="1400" dirty="0">
                <a:solidFill>
                  <a:srgbClr val="002060"/>
                </a:solidFill>
                <a:cs typeface="Arial" panose="020B0604020202020204" pitchFamily="34" charset="0"/>
              </a:rPr>
              <a:t>Fuente: </a:t>
            </a:r>
            <a:r>
              <a:rPr lang="es-UY" altLang="es-ES" sz="1400" dirty="0" smtClean="0">
                <a:solidFill>
                  <a:srgbClr val="002060"/>
                </a:solidFill>
                <a:cs typeface="Arial" panose="020B0604020202020204" pitchFamily="34" charset="0"/>
              </a:rPr>
              <a:t>INE, BPS</a:t>
            </a:r>
            <a:endParaRPr lang="es-UY" altLang="es-ES" sz="1400" dirty="0">
              <a:solidFill>
                <a:srgbClr val="002060"/>
              </a:solidFill>
              <a:cs typeface="Arial" panose="020B0604020202020204" pitchFamily="34" charset="0"/>
            </a:endParaRPr>
          </a:p>
        </p:txBody>
      </p:sp>
      <p:sp>
        <p:nvSpPr>
          <p:cNvPr id="24" name="AutoShape 4"/>
          <p:cNvSpPr/>
          <p:nvPr/>
        </p:nvSpPr>
        <p:spPr>
          <a:xfrm>
            <a:off x="0" y="0"/>
            <a:ext cx="18288000" cy="1600200"/>
          </a:xfrm>
          <a:prstGeom prst="rect">
            <a:avLst/>
          </a:prstGeom>
          <a:solidFill>
            <a:srgbClr val="1F2569"/>
          </a:solidFill>
        </p:spPr>
        <p:txBody>
          <a:bodyPr/>
          <a:lstStyle/>
          <a:p>
            <a:endParaRPr lang="es-ES" dirty="0"/>
          </a:p>
        </p:txBody>
      </p:sp>
      <p:sp>
        <p:nvSpPr>
          <p:cNvPr id="25" name="1 Título"/>
          <p:cNvSpPr txBox="1">
            <a:spLocks/>
          </p:cNvSpPr>
          <p:nvPr/>
        </p:nvSpPr>
        <p:spPr>
          <a:xfrm>
            <a:off x="381000" y="808653"/>
            <a:ext cx="13889718" cy="727587"/>
          </a:xfrm>
          <a:prstGeom prst="rect">
            <a:avLst/>
          </a:prstGeom>
        </p:spPr>
        <p:txBody>
          <a:bodyPr vert="horz" lIns="256175" tIns="128087" rIns="256175" bIns="128087" rtlCol="0" anchor="ctr">
            <a:no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pPr algn="l"/>
            <a:endParaRPr lang="es-ES" sz="4400" b="1" dirty="0">
              <a:solidFill>
                <a:schemeClr val="accent6"/>
              </a:solidFill>
            </a:endParaRPr>
          </a:p>
        </p:txBody>
      </p:sp>
      <p:pic>
        <p:nvPicPr>
          <p:cNvPr id="26"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23" name="TextBox 10"/>
          <p:cNvSpPr txBox="1"/>
          <p:nvPr/>
        </p:nvSpPr>
        <p:spPr>
          <a:xfrm>
            <a:off x="307571" y="569267"/>
            <a:ext cx="5046031" cy="461665"/>
          </a:xfrm>
          <a:prstGeom prst="rect">
            <a:avLst/>
          </a:prstGeom>
        </p:spPr>
        <p:txBody>
          <a:bodyPr lIns="0" tIns="0" rIns="0" bIns="0" rtlCol="0" anchor="t">
            <a:spAutoFit/>
          </a:bodyPr>
          <a:lstStyle/>
          <a:p>
            <a:pPr lvl="1">
              <a:lnSpc>
                <a:spcPts val="3640"/>
              </a:lnSpc>
              <a:spcBef>
                <a:spcPct val="0"/>
              </a:spcBef>
            </a:pPr>
            <a:r>
              <a:rPr lang="en-US" sz="2800" spc="-83" dirty="0" err="1" smtClean="0">
                <a:solidFill>
                  <a:srgbClr val="FFB547"/>
                </a:solidFill>
                <a:latin typeface="Poppins Bold"/>
              </a:rPr>
              <a:t>Situación</a:t>
            </a:r>
            <a:r>
              <a:rPr lang="en-US" sz="2800" spc="-83" dirty="0" smtClean="0">
                <a:solidFill>
                  <a:srgbClr val="FFB547"/>
                </a:solidFill>
                <a:latin typeface="Poppins Bold"/>
              </a:rPr>
              <a:t> de </a:t>
            </a:r>
            <a:r>
              <a:rPr lang="en-US" sz="2800" spc="-83" dirty="0" err="1" smtClean="0">
                <a:solidFill>
                  <a:srgbClr val="FFB547"/>
                </a:solidFill>
                <a:latin typeface="Poppins Bold"/>
              </a:rPr>
              <a:t>Frontera</a:t>
            </a:r>
            <a:endParaRPr lang="en-US" sz="2800" spc="-83" dirty="0">
              <a:solidFill>
                <a:srgbClr val="FFB547"/>
              </a:solidFill>
              <a:latin typeface="Poppins Bold"/>
            </a:endParaRPr>
          </a:p>
        </p:txBody>
      </p:sp>
      <p:graphicFrame>
        <p:nvGraphicFramePr>
          <p:cNvPr id="20" name="Gráfico 19"/>
          <p:cNvGraphicFramePr>
            <a:graphicFrameLocks/>
          </p:cNvGraphicFramePr>
          <p:nvPr>
            <p:extLst>
              <p:ext uri="{D42A27DB-BD31-4B8C-83A1-F6EECF244321}">
                <p14:modId xmlns:p14="http://schemas.microsoft.com/office/powerpoint/2010/main" val="3114159872"/>
              </p:ext>
            </p:extLst>
          </p:nvPr>
        </p:nvGraphicFramePr>
        <p:xfrm>
          <a:off x="380999" y="2671688"/>
          <a:ext cx="7083537" cy="4592204"/>
        </p:xfrm>
        <a:graphic>
          <a:graphicData uri="http://schemas.openxmlformats.org/drawingml/2006/chart">
            <c:chart xmlns:c="http://schemas.openxmlformats.org/drawingml/2006/chart" xmlns:r="http://schemas.openxmlformats.org/officeDocument/2006/relationships" r:id="rId4"/>
          </a:graphicData>
        </a:graphic>
      </p:graphicFrame>
      <p:sp>
        <p:nvSpPr>
          <p:cNvPr id="21" name="CuadroTexto 20"/>
          <p:cNvSpPr txBox="1">
            <a:spLocks/>
          </p:cNvSpPr>
          <p:nvPr/>
        </p:nvSpPr>
        <p:spPr>
          <a:xfrm>
            <a:off x="331017" y="7543136"/>
            <a:ext cx="7133519" cy="2036064"/>
          </a:xfrm>
          <a:prstGeom prst="rect">
            <a:avLst/>
          </a:prstGeom>
          <a:noFill/>
          <a:ln w="66675">
            <a:solidFill>
              <a:schemeClr val="accent6">
                <a:lumMod val="75000"/>
              </a:schemeClr>
            </a:solidFill>
            <a:prstDash val="dash"/>
          </a:ln>
        </p:spPr>
        <p:txBody>
          <a:bodyPr wrap="square" rtlCol="0" anchor="ctr" anchorCtr="1">
            <a:noAutofit/>
          </a:bodyPr>
          <a:lstStyle/>
          <a:p>
            <a:pPr marL="285750" indent="-285750" algn="ctr">
              <a:buFont typeface="Arial" panose="020B0604020202020204" pitchFamily="34" charset="0"/>
              <a:buChar char="•"/>
            </a:pPr>
            <a:r>
              <a:rPr lang="es-UY" sz="2400" dirty="0" smtClean="0">
                <a:solidFill>
                  <a:srgbClr val="002060"/>
                </a:solidFill>
              </a:rPr>
              <a:t>En la comparación interanual (oct. 23/22), se crearon </a:t>
            </a:r>
            <a:r>
              <a:rPr lang="es-UY" sz="2800" b="1" dirty="0">
                <a:solidFill>
                  <a:srgbClr val="002060"/>
                </a:solidFill>
              </a:rPr>
              <a:t>4</a:t>
            </a:r>
            <a:r>
              <a:rPr lang="es-UY" sz="2800" b="1" dirty="0" smtClean="0">
                <a:solidFill>
                  <a:srgbClr val="002060"/>
                </a:solidFill>
              </a:rPr>
              <a:t>8.000</a:t>
            </a:r>
            <a:r>
              <a:rPr lang="es-UY" sz="2400" dirty="0" smtClean="0">
                <a:solidFill>
                  <a:srgbClr val="002060"/>
                </a:solidFill>
              </a:rPr>
              <a:t> puestos de trabajo. </a:t>
            </a:r>
          </a:p>
          <a:p>
            <a:pPr marL="285750" indent="-285750" algn="ctr">
              <a:buFont typeface="Arial" panose="020B0604020202020204" pitchFamily="34" charset="0"/>
              <a:buChar char="•"/>
            </a:pPr>
            <a:endParaRPr lang="es-UY" sz="2400" dirty="0">
              <a:solidFill>
                <a:srgbClr val="002060"/>
              </a:solidFill>
            </a:endParaRPr>
          </a:p>
          <a:p>
            <a:pPr marL="285750" indent="-285750" algn="ctr">
              <a:buFont typeface="Arial" panose="020B0604020202020204" pitchFamily="34" charset="0"/>
              <a:buChar char="•"/>
            </a:pPr>
            <a:r>
              <a:rPr lang="es-UY" sz="2400" dirty="0" smtClean="0">
                <a:solidFill>
                  <a:srgbClr val="002060"/>
                </a:solidFill>
              </a:rPr>
              <a:t>El </a:t>
            </a:r>
            <a:r>
              <a:rPr lang="es-UY" sz="2800" b="1" dirty="0" smtClean="0">
                <a:solidFill>
                  <a:srgbClr val="002060"/>
                </a:solidFill>
              </a:rPr>
              <a:t>90%</a:t>
            </a:r>
            <a:r>
              <a:rPr lang="es-UY" sz="2400" dirty="0" smtClean="0">
                <a:solidFill>
                  <a:srgbClr val="002060"/>
                </a:solidFill>
              </a:rPr>
              <a:t> de los empleos creados son </a:t>
            </a:r>
            <a:r>
              <a:rPr lang="es-UY" sz="2400" b="1" dirty="0" smtClean="0">
                <a:solidFill>
                  <a:srgbClr val="002060"/>
                </a:solidFill>
              </a:rPr>
              <a:t>INFORMALES</a:t>
            </a:r>
            <a:endParaRPr lang="es-ES" sz="2200" b="1" dirty="0">
              <a:solidFill>
                <a:srgbClr val="002060"/>
              </a:solidFill>
            </a:endParaRPr>
          </a:p>
        </p:txBody>
      </p:sp>
      <p:sp>
        <p:nvSpPr>
          <p:cNvPr id="22" name="CuadroTexto 21"/>
          <p:cNvSpPr txBox="1"/>
          <p:nvPr/>
        </p:nvSpPr>
        <p:spPr>
          <a:xfrm>
            <a:off x="410584" y="1905373"/>
            <a:ext cx="6656817" cy="707886"/>
          </a:xfrm>
          <a:prstGeom prst="rect">
            <a:avLst/>
          </a:prstGeom>
          <a:noFill/>
        </p:spPr>
        <p:txBody>
          <a:bodyPr wrap="square" rtlCol="0">
            <a:spAutoFit/>
          </a:bodyPr>
          <a:lstStyle/>
          <a:p>
            <a:pPr algn="ctr" defTabSz="1083443"/>
            <a:r>
              <a:rPr lang="es-UY" sz="2000" b="1" dirty="0" smtClean="0">
                <a:solidFill>
                  <a:srgbClr val="1F2569"/>
                </a:solidFill>
              </a:rPr>
              <a:t>Cantidad de Trabajadores Informales </a:t>
            </a:r>
          </a:p>
          <a:p>
            <a:pPr algn="ctr" defTabSz="1083443"/>
            <a:r>
              <a:rPr lang="es-UY" sz="2000" b="1" dirty="0" smtClean="0">
                <a:solidFill>
                  <a:srgbClr val="1F2569"/>
                </a:solidFill>
              </a:rPr>
              <a:t>Tasa de Informalismo %</a:t>
            </a:r>
            <a:endParaRPr lang="es-UY" sz="2000" i="1" dirty="0" smtClean="0">
              <a:solidFill>
                <a:srgbClr val="1F2569"/>
              </a:solidFill>
            </a:endParaRPr>
          </a:p>
        </p:txBody>
      </p:sp>
      <p:graphicFrame>
        <p:nvGraphicFramePr>
          <p:cNvPr id="28" name="Gráfico 27"/>
          <p:cNvGraphicFramePr>
            <a:graphicFrameLocks/>
          </p:cNvGraphicFramePr>
          <p:nvPr>
            <p:extLst>
              <p:ext uri="{D42A27DB-BD31-4B8C-83A1-F6EECF244321}">
                <p14:modId xmlns:p14="http://schemas.microsoft.com/office/powerpoint/2010/main" val="3146859400"/>
              </p:ext>
            </p:extLst>
          </p:nvPr>
        </p:nvGraphicFramePr>
        <p:xfrm>
          <a:off x="11201400" y="2927572"/>
          <a:ext cx="6939984" cy="36773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9" name="Gráfico 28"/>
          <p:cNvGraphicFramePr>
            <a:graphicFrameLocks/>
          </p:cNvGraphicFramePr>
          <p:nvPr>
            <p:extLst>
              <p:ext uri="{D42A27DB-BD31-4B8C-83A1-F6EECF244321}">
                <p14:modId xmlns:p14="http://schemas.microsoft.com/office/powerpoint/2010/main" val="1050982641"/>
              </p:ext>
            </p:extLst>
          </p:nvPr>
        </p:nvGraphicFramePr>
        <p:xfrm>
          <a:off x="11201400" y="7038177"/>
          <a:ext cx="7033501" cy="3213700"/>
        </p:xfrm>
        <a:graphic>
          <a:graphicData uri="http://schemas.openxmlformats.org/drawingml/2006/chart">
            <c:chart xmlns:c="http://schemas.openxmlformats.org/drawingml/2006/chart" xmlns:r="http://schemas.openxmlformats.org/officeDocument/2006/relationships" r:id="rId6"/>
          </a:graphicData>
        </a:graphic>
      </p:graphicFrame>
      <p:sp>
        <p:nvSpPr>
          <p:cNvPr id="30" name="CuadroTexto 29"/>
          <p:cNvSpPr txBox="1"/>
          <p:nvPr/>
        </p:nvSpPr>
        <p:spPr>
          <a:xfrm>
            <a:off x="11410043" y="1677503"/>
            <a:ext cx="6656817" cy="707886"/>
          </a:xfrm>
          <a:prstGeom prst="rect">
            <a:avLst/>
          </a:prstGeom>
          <a:noFill/>
        </p:spPr>
        <p:txBody>
          <a:bodyPr wrap="square" rtlCol="0">
            <a:spAutoFit/>
          </a:bodyPr>
          <a:lstStyle/>
          <a:p>
            <a:pPr algn="ctr" defTabSz="1083443"/>
            <a:r>
              <a:rPr lang="es-UY" sz="2000" b="1" dirty="0" smtClean="0">
                <a:solidFill>
                  <a:srgbClr val="1F2569"/>
                </a:solidFill>
              </a:rPr>
              <a:t>Cantidad de Empresas </a:t>
            </a:r>
          </a:p>
          <a:p>
            <a:pPr algn="ctr" defTabSz="1083443"/>
            <a:r>
              <a:rPr lang="es-UY" sz="2000" b="1" dirty="0" smtClean="0">
                <a:solidFill>
                  <a:srgbClr val="1F2569"/>
                </a:solidFill>
              </a:rPr>
              <a:t>Cotizantes BPS </a:t>
            </a:r>
            <a:endParaRPr lang="es-UY" sz="2000" dirty="0" smtClean="0">
              <a:solidFill>
                <a:srgbClr val="1F2569"/>
              </a:solidFill>
            </a:endParaRPr>
          </a:p>
        </p:txBody>
      </p:sp>
      <p:sp>
        <p:nvSpPr>
          <p:cNvPr id="31" name="CuadroTexto 30"/>
          <p:cNvSpPr txBox="1"/>
          <p:nvPr/>
        </p:nvSpPr>
        <p:spPr>
          <a:xfrm>
            <a:off x="12039600" y="2524687"/>
            <a:ext cx="5026492" cy="400110"/>
          </a:xfrm>
          <a:prstGeom prst="rect">
            <a:avLst/>
          </a:prstGeom>
          <a:noFill/>
        </p:spPr>
        <p:txBody>
          <a:bodyPr wrap="square" rtlCol="0">
            <a:spAutoFit/>
          </a:bodyPr>
          <a:lstStyle/>
          <a:p>
            <a:pPr algn="ctr" defTabSz="1083443"/>
            <a:r>
              <a:rPr lang="es-UY" sz="2000" b="1" dirty="0" smtClean="0">
                <a:solidFill>
                  <a:srgbClr val="1F2569"/>
                </a:solidFill>
              </a:rPr>
              <a:t>Sector Comercio Minorista y Mayorista</a:t>
            </a:r>
            <a:endParaRPr lang="es-UY" sz="2000" i="1" dirty="0" smtClean="0">
              <a:solidFill>
                <a:srgbClr val="1F2569"/>
              </a:solidFill>
            </a:endParaRPr>
          </a:p>
        </p:txBody>
      </p:sp>
      <p:sp>
        <p:nvSpPr>
          <p:cNvPr id="36" name="CuadroTexto 35"/>
          <p:cNvSpPr txBox="1"/>
          <p:nvPr/>
        </p:nvSpPr>
        <p:spPr>
          <a:xfrm>
            <a:off x="12496800" y="6619845"/>
            <a:ext cx="5026492" cy="400110"/>
          </a:xfrm>
          <a:prstGeom prst="rect">
            <a:avLst/>
          </a:prstGeom>
          <a:noFill/>
        </p:spPr>
        <p:txBody>
          <a:bodyPr wrap="square" rtlCol="0">
            <a:spAutoFit/>
          </a:bodyPr>
          <a:lstStyle/>
          <a:p>
            <a:pPr algn="ctr" defTabSz="1083443"/>
            <a:r>
              <a:rPr lang="es-UY" sz="2000" b="1" dirty="0" smtClean="0">
                <a:solidFill>
                  <a:srgbClr val="1F2569"/>
                </a:solidFill>
              </a:rPr>
              <a:t>Sector Alojamiento y Servicios de Comida</a:t>
            </a:r>
            <a:endParaRPr lang="es-UY" sz="2000" i="1" dirty="0" smtClean="0">
              <a:solidFill>
                <a:srgbClr val="1F2569"/>
              </a:solidFill>
            </a:endParaRPr>
          </a:p>
        </p:txBody>
      </p:sp>
      <p:sp>
        <p:nvSpPr>
          <p:cNvPr id="37" name="CuadroTexto 36"/>
          <p:cNvSpPr txBox="1"/>
          <p:nvPr/>
        </p:nvSpPr>
        <p:spPr>
          <a:xfrm>
            <a:off x="8534429" y="7697643"/>
            <a:ext cx="1444678" cy="845922"/>
          </a:xfrm>
          <a:prstGeom prst="rect">
            <a:avLst/>
          </a:prstGeom>
          <a:noFill/>
        </p:spPr>
        <p:txBody>
          <a:bodyPr wrap="square" rtlCol="0">
            <a:spAutoFit/>
          </a:bodyPr>
          <a:lstStyle/>
          <a:p>
            <a:pPr algn="ctr">
              <a:defRPr sz="1400" b="1" i="0" u="none" strike="noStrike" kern="1200" spc="0" baseline="0">
                <a:solidFill>
                  <a:srgbClr val="002060"/>
                </a:solidFill>
                <a:latin typeface="+mn-lt"/>
                <a:ea typeface="+mn-ea"/>
                <a:cs typeface="+mn-cs"/>
              </a:defRPr>
            </a:pPr>
            <a:r>
              <a:rPr lang="es-UY" sz="2400" b="1" dirty="0" smtClean="0">
                <a:solidFill>
                  <a:srgbClr val="1F2569"/>
                </a:solidFill>
              </a:rPr>
              <a:t>Artigas</a:t>
            </a:r>
            <a:endParaRPr lang="es-ES" sz="2400" b="1" dirty="0" smtClean="0">
              <a:solidFill>
                <a:srgbClr val="1F2569"/>
              </a:solidFill>
            </a:endParaRPr>
          </a:p>
          <a:p>
            <a:pPr algn="ctr">
              <a:defRPr sz="1400" b="1" i="0" u="none" strike="noStrike" kern="1200" spc="0" baseline="0">
                <a:solidFill>
                  <a:srgbClr val="002060"/>
                </a:solidFill>
                <a:latin typeface="+mn-lt"/>
                <a:ea typeface="+mn-ea"/>
                <a:cs typeface="+mn-cs"/>
              </a:defRPr>
            </a:pPr>
            <a:r>
              <a:rPr lang="es-ES" sz="2400" b="1" dirty="0" smtClean="0">
                <a:solidFill>
                  <a:srgbClr val="1F2569"/>
                </a:solidFill>
              </a:rPr>
              <a:t>47,2% </a:t>
            </a:r>
            <a:endParaRPr lang="es-ES" sz="2400" b="1" dirty="0">
              <a:solidFill>
                <a:srgbClr val="1F2569"/>
              </a:solidFill>
            </a:endParaRPr>
          </a:p>
        </p:txBody>
      </p:sp>
      <p:sp>
        <p:nvSpPr>
          <p:cNvPr id="38" name="CuadroTexto 37"/>
          <p:cNvSpPr txBox="1"/>
          <p:nvPr/>
        </p:nvSpPr>
        <p:spPr>
          <a:xfrm>
            <a:off x="9409168" y="8753479"/>
            <a:ext cx="1444678" cy="830997"/>
          </a:xfrm>
          <a:prstGeom prst="rect">
            <a:avLst/>
          </a:prstGeom>
          <a:noFill/>
        </p:spPr>
        <p:txBody>
          <a:bodyPr wrap="square" rtlCol="0">
            <a:spAutoFit/>
          </a:bodyPr>
          <a:lstStyle/>
          <a:p>
            <a:pPr algn="ctr">
              <a:defRPr sz="1400" b="1" i="0" u="none" strike="noStrike" kern="1200" spc="0" baseline="0">
                <a:solidFill>
                  <a:srgbClr val="002060"/>
                </a:solidFill>
                <a:latin typeface="+mn-lt"/>
                <a:ea typeface="+mn-ea"/>
                <a:cs typeface="+mn-cs"/>
              </a:defRPr>
            </a:pPr>
            <a:r>
              <a:rPr lang="es-UY" sz="2400" b="1" dirty="0" smtClean="0">
                <a:solidFill>
                  <a:srgbClr val="1F2569"/>
                </a:solidFill>
              </a:rPr>
              <a:t>Soriano 33,2%</a:t>
            </a:r>
            <a:r>
              <a:rPr lang="es-ES" sz="2400" b="1" dirty="0" smtClean="0">
                <a:solidFill>
                  <a:srgbClr val="1F2569"/>
                </a:solidFill>
              </a:rPr>
              <a:t> </a:t>
            </a:r>
            <a:endParaRPr lang="es-ES" sz="2400" b="1" dirty="0">
              <a:solidFill>
                <a:srgbClr val="1F2569"/>
              </a:solidFill>
            </a:endParaRPr>
          </a:p>
        </p:txBody>
      </p:sp>
      <p:sp>
        <p:nvSpPr>
          <p:cNvPr id="40" name="CuadroTexto 39"/>
          <p:cNvSpPr txBox="1"/>
          <p:nvPr/>
        </p:nvSpPr>
        <p:spPr>
          <a:xfrm>
            <a:off x="7735890" y="8753479"/>
            <a:ext cx="1597078" cy="830997"/>
          </a:xfrm>
          <a:prstGeom prst="rect">
            <a:avLst/>
          </a:prstGeom>
          <a:noFill/>
        </p:spPr>
        <p:txBody>
          <a:bodyPr wrap="square" rtlCol="0">
            <a:spAutoFit/>
          </a:bodyPr>
          <a:lstStyle/>
          <a:p>
            <a:pPr algn="ctr">
              <a:defRPr sz="1400" b="1" i="0" u="none" strike="noStrike" kern="1200" spc="0" baseline="0">
                <a:solidFill>
                  <a:srgbClr val="002060"/>
                </a:solidFill>
                <a:latin typeface="+mn-lt"/>
                <a:ea typeface="+mn-ea"/>
                <a:cs typeface="+mn-cs"/>
              </a:defRPr>
            </a:pPr>
            <a:r>
              <a:rPr lang="es-UY" sz="2400" b="1" dirty="0" smtClean="0">
                <a:solidFill>
                  <a:srgbClr val="1F2569"/>
                </a:solidFill>
              </a:rPr>
              <a:t>Salto 29,9%</a:t>
            </a:r>
            <a:endParaRPr lang="es-ES" sz="2400" b="1" dirty="0">
              <a:solidFill>
                <a:srgbClr val="1F2569"/>
              </a:solidFill>
            </a:endParaRPr>
          </a:p>
        </p:txBody>
      </p:sp>
      <p:sp>
        <p:nvSpPr>
          <p:cNvPr id="44" name="CuadroTexto 43"/>
          <p:cNvSpPr txBox="1">
            <a:spLocks/>
          </p:cNvSpPr>
          <p:nvPr/>
        </p:nvSpPr>
        <p:spPr>
          <a:xfrm>
            <a:off x="8107784" y="2682595"/>
            <a:ext cx="2301032" cy="3296683"/>
          </a:xfrm>
          <a:prstGeom prst="rect">
            <a:avLst/>
          </a:prstGeom>
          <a:noFill/>
          <a:ln w="66675">
            <a:solidFill>
              <a:schemeClr val="accent6">
                <a:lumMod val="75000"/>
              </a:schemeClr>
            </a:solidFill>
            <a:prstDash val="dash"/>
          </a:ln>
        </p:spPr>
        <p:txBody>
          <a:bodyPr wrap="square" rtlCol="0" anchor="ctr" anchorCtr="1">
            <a:noAutofit/>
          </a:bodyPr>
          <a:lstStyle/>
          <a:p>
            <a:pPr algn="ctr"/>
            <a:endParaRPr lang="es-UY" sz="2000" dirty="0" smtClean="0">
              <a:solidFill>
                <a:srgbClr val="002060"/>
              </a:solidFill>
            </a:endParaRPr>
          </a:p>
          <a:p>
            <a:pPr algn="ctr"/>
            <a:r>
              <a:rPr lang="es-UY" sz="2000" dirty="0" smtClean="0">
                <a:solidFill>
                  <a:srgbClr val="002060"/>
                </a:solidFill>
              </a:rPr>
              <a:t>Total Empresas: </a:t>
            </a:r>
            <a:r>
              <a:rPr lang="es-UY" sz="2800" b="1" dirty="0">
                <a:solidFill>
                  <a:srgbClr val="002060"/>
                </a:solidFill>
              </a:rPr>
              <a:t>303.785 </a:t>
            </a:r>
          </a:p>
          <a:p>
            <a:pPr algn="ctr"/>
            <a:r>
              <a:rPr lang="es-UY" sz="1600" dirty="0">
                <a:solidFill>
                  <a:srgbClr val="002060"/>
                </a:solidFill>
              </a:rPr>
              <a:t>oct. 2023</a:t>
            </a:r>
          </a:p>
          <a:p>
            <a:pPr algn="ctr"/>
            <a:endParaRPr lang="es-UY" sz="2000" dirty="0" smtClean="0">
              <a:solidFill>
                <a:srgbClr val="002060"/>
              </a:solidFill>
            </a:endParaRPr>
          </a:p>
          <a:p>
            <a:pPr algn="ctr"/>
            <a:r>
              <a:rPr lang="es-UY" sz="2800" b="1" dirty="0" smtClean="0">
                <a:solidFill>
                  <a:srgbClr val="002060"/>
                </a:solidFill>
              </a:rPr>
              <a:t>+5,0% </a:t>
            </a:r>
          </a:p>
          <a:p>
            <a:pPr algn="ctr"/>
            <a:r>
              <a:rPr lang="es-UY" sz="1600" dirty="0" smtClean="0">
                <a:solidFill>
                  <a:srgbClr val="002060"/>
                </a:solidFill>
              </a:rPr>
              <a:t>(</a:t>
            </a:r>
            <a:r>
              <a:rPr lang="es-UY" sz="1600" dirty="0" err="1" smtClean="0">
                <a:solidFill>
                  <a:srgbClr val="002060"/>
                </a:solidFill>
              </a:rPr>
              <a:t>Prom</a:t>
            </a:r>
            <a:r>
              <a:rPr lang="es-UY" sz="1600" dirty="0" smtClean="0">
                <a:solidFill>
                  <a:srgbClr val="002060"/>
                </a:solidFill>
              </a:rPr>
              <a:t> </a:t>
            </a:r>
            <a:r>
              <a:rPr lang="es-UY" sz="1600" dirty="0" err="1" smtClean="0">
                <a:solidFill>
                  <a:srgbClr val="002060"/>
                </a:solidFill>
              </a:rPr>
              <a:t>acum</a:t>
            </a:r>
            <a:r>
              <a:rPr lang="es-UY" sz="1600" dirty="0" smtClean="0">
                <a:solidFill>
                  <a:srgbClr val="002060"/>
                </a:solidFill>
              </a:rPr>
              <a:t>. Año 23/22)</a:t>
            </a:r>
          </a:p>
          <a:p>
            <a:pPr algn="ctr"/>
            <a:endParaRPr lang="es-UY" sz="2000" dirty="0" smtClean="0">
              <a:solidFill>
                <a:srgbClr val="002060"/>
              </a:solidFill>
            </a:endParaRPr>
          </a:p>
          <a:p>
            <a:pPr algn="ctr"/>
            <a:r>
              <a:rPr lang="es-UY" sz="2800" b="1" dirty="0" smtClean="0">
                <a:solidFill>
                  <a:srgbClr val="002060"/>
                </a:solidFill>
              </a:rPr>
              <a:t>+8.751 empresas</a:t>
            </a:r>
          </a:p>
          <a:p>
            <a:pPr algn="ctr"/>
            <a:endParaRPr lang="es-UY" sz="2000" dirty="0" smtClean="0">
              <a:solidFill>
                <a:srgbClr val="002060"/>
              </a:solidFill>
            </a:endParaRPr>
          </a:p>
        </p:txBody>
      </p:sp>
      <p:sp>
        <p:nvSpPr>
          <p:cNvPr id="45" name="CuadroTexto 44"/>
          <p:cNvSpPr txBox="1"/>
          <p:nvPr/>
        </p:nvSpPr>
        <p:spPr>
          <a:xfrm>
            <a:off x="7290695" y="6779843"/>
            <a:ext cx="4084546" cy="707886"/>
          </a:xfrm>
          <a:prstGeom prst="rect">
            <a:avLst/>
          </a:prstGeom>
          <a:no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s-ES" sz="2000" b="1" dirty="0" smtClean="0">
                <a:solidFill>
                  <a:srgbClr val="002060"/>
                </a:solidFill>
              </a:rPr>
              <a:t>Tasa de Informalismo</a:t>
            </a:r>
          </a:p>
          <a:p>
            <a:pPr algn="ctr">
              <a:defRPr sz="1400" b="0" i="0" u="none" strike="noStrike" kern="1200" spc="0" baseline="0">
                <a:solidFill>
                  <a:prstClr val="black">
                    <a:lumMod val="65000"/>
                    <a:lumOff val="35000"/>
                  </a:prstClr>
                </a:solidFill>
                <a:latin typeface="+mn-lt"/>
                <a:ea typeface="+mn-ea"/>
                <a:cs typeface="+mn-cs"/>
              </a:defRPr>
            </a:pPr>
            <a:r>
              <a:rPr lang="es-UY" sz="2000" b="1" dirty="0" smtClean="0">
                <a:solidFill>
                  <a:srgbClr val="002060"/>
                </a:solidFill>
              </a:rPr>
              <a:t>(julio – setiembre 2023)</a:t>
            </a:r>
            <a:endParaRPr lang="es-ES" sz="2000" b="1" dirty="0">
              <a:solidFill>
                <a:srgbClr val="002060"/>
              </a:solidFill>
            </a:endParaRPr>
          </a:p>
        </p:txBody>
      </p:sp>
    </p:spTree>
    <p:extLst>
      <p:ext uri="{BB962C8B-B14F-4D97-AF65-F5344CB8AC3E}">
        <p14:creationId xmlns:p14="http://schemas.microsoft.com/office/powerpoint/2010/main" val="363569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CuadroTexto"/>
          <p:cNvSpPr txBox="1">
            <a:spLocks noChangeArrowheads="1"/>
          </p:cNvSpPr>
          <p:nvPr/>
        </p:nvSpPr>
        <p:spPr bwMode="auto">
          <a:xfrm>
            <a:off x="104859" y="9944100"/>
            <a:ext cx="27145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0" fontAlgn="base" hangingPunct="0">
              <a:spcBef>
                <a:spcPct val="0"/>
              </a:spcBef>
              <a:spcAft>
                <a:spcPct val="0"/>
              </a:spcAft>
              <a:buFontTx/>
              <a:buNone/>
            </a:pPr>
            <a:r>
              <a:rPr lang="es-UY" altLang="es-ES" sz="1400" dirty="0">
                <a:solidFill>
                  <a:srgbClr val="002060"/>
                </a:solidFill>
                <a:cs typeface="Arial" panose="020B0604020202020204" pitchFamily="34" charset="0"/>
              </a:rPr>
              <a:t>Fuente: </a:t>
            </a:r>
            <a:r>
              <a:rPr lang="es-UY" altLang="es-ES" sz="1400" dirty="0" smtClean="0">
                <a:solidFill>
                  <a:srgbClr val="002060"/>
                </a:solidFill>
                <a:cs typeface="Arial" panose="020B0604020202020204" pitchFamily="34" charset="0"/>
              </a:rPr>
              <a:t>INE, BPS</a:t>
            </a:r>
            <a:endParaRPr lang="es-UY" altLang="es-ES" sz="1400" dirty="0">
              <a:solidFill>
                <a:srgbClr val="002060"/>
              </a:solidFill>
              <a:cs typeface="Arial" panose="020B0604020202020204" pitchFamily="34" charset="0"/>
            </a:endParaRPr>
          </a:p>
        </p:txBody>
      </p:sp>
      <p:sp>
        <p:nvSpPr>
          <p:cNvPr id="24" name="AutoShape 4"/>
          <p:cNvSpPr/>
          <p:nvPr/>
        </p:nvSpPr>
        <p:spPr>
          <a:xfrm>
            <a:off x="0" y="0"/>
            <a:ext cx="18288000" cy="1600200"/>
          </a:xfrm>
          <a:prstGeom prst="rect">
            <a:avLst/>
          </a:prstGeom>
          <a:solidFill>
            <a:srgbClr val="1F2569"/>
          </a:solidFill>
        </p:spPr>
        <p:txBody>
          <a:bodyPr/>
          <a:lstStyle/>
          <a:p>
            <a:endParaRPr lang="es-ES" dirty="0"/>
          </a:p>
        </p:txBody>
      </p:sp>
      <p:sp>
        <p:nvSpPr>
          <p:cNvPr id="25" name="1 Título"/>
          <p:cNvSpPr txBox="1">
            <a:spLocks/>
          </p:cNvSpPr>
          <p:nvPr/>
        </p:nvSpPr>
        <p:spPr>
          <a:xfrm>
            <a:off x="381000" y="808653"/>
            <a:ext cx="13889718" cy="727587"/>
          </a:xfrm>
          <a:prstGeom prst="rect">
            <a:avLst/>
          </a:prstGeom>
        </p:spPr>
        <p:txBody>
          <a:bodyPr vert="horz" lIns="256175" tIns="128087" rIns="256175" bIns="128087" rtlCol="0" anchor="ctr">
            <a:no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pPr algn="l"/>
            <a:endParaRPr lang="es-ES" sz="4400" b="1" dirty="0">
              <a:solidFill>
                <a:schemeClr val="accent6"/>
              </a:solidFill>
            </a:endParaRPr>
          </a:p>
        </p:txBody>
      </p:sp>
      <p:pic>
        <p:nvPicPr>
          <p:cNvPr id="26"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23" name="TextBox 10"/>
          <p:cNvSpPr txBox="1"/>
          <p:nvPr/>
        </p:nvSpPr>
        <p:spPr>
          <a:xfrm>
            <a:off x="307571" y="569267"/>
            <a:ext cx="5046031" cy="461665"/>
          </a:xfrm>
          <a:prstGeom prst="rect">
            <a:avLst/>
          </a:prstGeom>
        </p:spPr>
        <p:txBody>
          <a:bodyPr lIns="0" tIns="0" rIns="0" bIns="0" rtlCol="0" anchor="t">
            <a:spAutoFit/>
          </a:bodyPr>
          <a:lstStyle/>
          <a:p>
            <a:pPr lvl="1">
              <a:lnSpc>
                <a:spcPts val="3640"/>
              </a:lnSpc>
              <a:spcBef>
                <a:spcPct val="0"/>
              </a:spcBef>
            </a:pPr>
            <a:r>
              <a:rPr lang="en-US" sz="2800" spc="-83" dirty="0" err="1" smtClean="0">
                <a:solidFill>
                  <a:srgbClr val="FFB547"/>
                </a:solidFill>
                <a:latin typeface="Poppins Bold"/>
              </a:rPr>
              <a:t>Situación</a:t>
            </a:r>
            <a:r>
              <a:rPr lang="en-US" sz="2800" spc="-83" dirty="0" smtClean="0">
                <a:solidFill>
                  <a:srgbClr val="FFB547"/>
                </a:solidFill>
                <a:latin typeface="Poppins Bold"/>
              </a:rPr>
              <a:t> de </a:t>
            </a:r>
            <a:r>
              <a:rPr lang="en-US" sz="2800" spc="-83" dirty="0" err="1" smtClean="0">
                <a:solidFill>
                  <a:srgbClr val="FFB547"/>
                </a:solidFill>
                <a:latin typeface="Poppins Bold"/>
              </a:rPr>
              <a:t>Frontera</a:t>
            </a:r>
            <a:endParaRPr lang="en-US" sz="2800" spc="-83" dirty="0">
              <a:solidFill>
                <a:srgbClr val="FFB547"/>
              </a:solidFill>
              <a:latin typeface="Poppins Bold"/>
            </a:endParaRPr>
          </a:p>
        </p:txBody>
      </p:sp>
      <p:sp>
        <p:nvSpPr>
          <p:cNvPr id="22" name="CuadroTexto 21"/>
          <p:cNvSpPr txBox="1"/>
          <p:nvPr/>
        </p:nvSpPr>
        <p:spPr>
          <a:xfrm>
            <a:off x="1594123" y="1733407"/>
            <a:ext cx="6656817" cy="707886"/>
          </a:xfrm>
          <a:prstGeom prst="rect">
            <a:avLst/>
          </a:prstGeom>
          <a:noFill/>
        </p:spPr>
        <p:txBody>
          <a:bodyPr wrap="square" rtlCol="0">
            <a:spAutoFit/>
          </a:bodyPr>
          <a:lstStyle/>
          <a:p>
            <a:pPr algn="ctr" defTabSz="1083443"/>
            <a:r>
              <a:rPr lang="es-UY" sz="2000" b="1" dirty="0" smtClean="0">
                <a:solidFill>
                  <a:srgbClr val="1F2569"/>
                </a:solidFill>
              </a:rPr>
              <a:t>Beneficiarios Seguro Desempleo</a:t>
            </a:r>
          </a:p>
          <a:p>
            <a:pPr algn="ctr" defTabSz="1083443"/>
            <a:r>
              <a:rPr lang="es-UY" sz="2000" b="1" dirty="0" smtClean="0">
                <a:solidFill>
                  <a:srgbClr val="1F2569"/>
                </a:solidFill>
              </a:rPr>
              <a:t>Por departamento</a:t>
            </a:r>
            <a:endParaRPr lang="es-UY" sz="2000" i="1" dirty="0" smtClean="0">
              <a:solidFill>
                <a:srgbClr val="1F2569"/>
              </a:solidFill>
            </a:endParaRPr>
          </a:p>
        </p:txBody>
      </p:sp>
      <p:graphicFrame>
        <p:nvGraphicFramePr>
          <p:cNvPr id="9" name="Gráfico 8"/>
          <p:cNvGraphicFramePr>
            <a:graphicFrameLocks/>
          </p:cNvGraphicFramePr>
          <p:nvPr>
            <p:extLst>
              <p:ext uri="{D42A27DB-BD31-4B8C-83A1-F6EECF244321}">
                <p14:modId xmlns:p14="http://schemas.microsoft.com/office/powerpoint/2010/main" val="3587737442"/>
              </p:ext>
            </p:extLst>
          </p:nvPr>
        </p:nvGraphicFramePr>
        <p:xfrm>
          <a:off x="381000" y="2505253"/>
          <a:ext cx="8877300" cy="4582870"/>
        </p:xfrm>
        <a:graphic>
          <a:graphicData uri="http://schemas.openxmlformats.org/drawingml/2006/chart">
            <c:chart xmlns:c="http://schemas.openxmlformats.org/drawingml/2006/chart" xmlns:r="http://schemas.openxmlformats.org/officeDocument/2006/relationships" r:id="rId4"/>
          </a:graphicData>
        </a:graphic>
      </p:graphicFrame>
      <p:sp>
        <p:nvSpPr>
          <p:cNvPr id="10" name="CuadroTexto 9"/>
          <p:cNvSpPr txBox="1">
            <a:spLocks/>
          </p:cNvSpPr>
          <p:nvPr/>
        </p:nvSpPr>
        <p:spPr>
          <a:xfrm>
            <a:off x="727501" y="7525511"/>
            <a:ext cx="8390063" cy="1981200"/>
          </a:xfrm>
          <a:prstGeom prst="rect">
            <a:avLst/>
          </a:prstGeom>
          <a:noFill/>
          <a:ln w="66675">
            <a:solidFill>
              <a:schemeClr val="accent6">
                <a:lumMod val="75000"/>
              </a:schemeClr>
            </a:solidFill>
            <a:prstDash val="dash"/>
          </a:ln>
        </p:spPr>
        <p:txBody>
          <a:bodyPr wrap="square" rtlCol="0" anchor="ctr" anchorCtr="1">
            <a:noAutofit/>
          </a:bodyPr>
          <a:lstStyle/>
          <a:p>
            <a:pPr algn="ctr"/>
            <a:r>
              <a:rPr lang="es-UY" sz="2400" b="1" u="sng" dirty="0" smtClean="0">
                <a:solidFill>
                  <a:srgbClr val="002060"/>
                </a:solidFill>
              </a:rPr>
              <a:t>BENEFICIARIOS SEGURO DESEMPLEO – TOTAL PAÍS:</a:t>
            </a:r>
          </a:p>
          <a:p>
            <a:pPr algn="ctr"/>
            <a:endParaRPr lang="es-UY" sz="2400" b="1" u="sng" dirty="0" smtClean="0">
              <a:solidFill>
                <a:srgbClr val="002060"/>
              </a:solidFill>
            </a:endParaRPr>
          </a:p>
          <a:p>
            <a:pPr algn="ctr"/>
            <a:r>
              <a:rPr lang="es-UY" sz="3600" b="1" dirty="0" smtClean="0">
                <a:solidFill>
                  <a:srgbClr val="002060"/>
                </a:solidFill>
              </a:rPr>
              <a:t>41.065 (-3,6% oct. 23/22)</a:t>
            </a:r>
            <a:endParaRPr lang="es-ES" sz="3200" b="1" dirty="0">
              <a:solidFill>
                <a:srgbClr val="002060"/>
              </a:solidFill>
            </a:endParaRPr>
          </a:p>
        </p:txBody>
      </p:sp>
      <p:sp>
        <p:nvSpPr>
          <p:cNvPr id="12" name="CuadroTexto 11"/>
          <p:cNvSpPr txBox="1"/>
          <p:nvPr/>
        </p:nvSpPr>
        <p:spPr>
          <a:xfrm>
            <a:off x="12109424" y="1732843"/>
            <a:ext cx="4437878" cy="400110"/>
          </a:xfrm>
          <a:prstGeom prst="rect">
            <a:avLst/>
          </a:prstGeom>
          <a:noFill/>
        </p:spPr>
        <p:txBody>
          <a:bodyPr wrap="square" rtlCol="0">
            <a:spAutoFit/>
          </a:bodyPr>
          <a:lstStyle/>
          <a:p>
            <a:pPr algn="ctr" defTabSz="722331"/>
            <a:r>
              <a:rPr lang="es-UY" sz="2000" b="1" dirty="0" smtClean="0">
                <a:solidFill>
                  <a:srgbClr val="1F2569"/>
                </a:solidFill>
              </a:rPr>
              <a:t>Beneficiarios Seguro Desempleo </a:t>
            </a:r>
            <a:endParaRPr lang="es-UY" sz="2000" dirty="0">
              <a:solidFill>
                <a:srgbClr val="1F2569"/>
              </a:solidFill>
            </a:endParaRPr>
          </a:p>
        </p:txBody>
      </p:sp>
      <p:sp>
        <p:nvSpPr>
          <p:cNvPr id="13" name="CuadroTexto 12"/>
          <p:cNvSpPr txBox="1"/>
          <p:nvPr/>
        </p:nvSpPr>
        <p:spPr>
          <a:xfrm>
            <a:off x="12269979" y="2171600"/>
            <a:ext cx="4292600" cy="400110"/>
          </a:xfrm>
          <a:prstGeom prst="rect">
            <a:avLst/>
          </a:prstGeom>
          <a:noFill/>
        </p:spPr>
        <p:txBody>
          <a:bodyPr wrap="square" rtlCol="0">
            <a:spAutoFit/>
          </a:bodyPr>
          <a:lstStyle/>
          <a:p>
            <a:pPr algn="ctr" defTabSz="722331"/>
            <a:r>
              <a:rPr lang="es-UY" sz="2000" b="1" dirty="0">
                <a:solidFill>
                  <a:srgbClr val="1F2569"/>
                </a:solidFill>
              </a:rPr>
              <a:t>Sector Comercio Minorista y Mayorista</a:t>
            </a:r>
            <a:endParaRPr lang="es-UY" sz="2000" i="1" dirty="0">
              <a:solidFill>
                <a:srgbClr val="1F2569"/>
              </a:solidFill>
            </a:endParaRPr>
          </a:p>
        </p:txBody>
      </p:sp>
      <p:graphicFrame>
        <p:nvGraphicFramePr>
          <p:cNvPr id="14" name="Gráfico 13"/>
          <p:cNvGraphicFramePr>
            <a:graphicFrameLocks/>
          </p:cNvGraphicFramePr>
          <p:nvPr>
            <p:extLst>
              <p:ext uri="{D42A27DB-BD31-4B8C-83A1-F6EECF244321}">
                <p14:modId xmlns:p14="http://schemas.microsoft.com/office/powerpoint/2010/main" val="1774338371"/>
              </p:ext>
            </p:extLst>
          </p:nvPr>
        </p:nvGraphicFramePr>
        <p:xfrm>
          <a:off x="10763250" y="2675675"/>
          <a:ext cx="6996877" cy="3496711"/>
        </p:xfrm>
        <a:graphic>
          <a:graphicData uri="http://schemas.openxmlformats.org/drawingml/2006/chart">
            <c:chart xmlns:c="http://schemas.openxmlformats.org/drawingml/2006/chart" xmlns:r="http://schemas.openxmlformats.org/officeDocument/2006/relationships" r:id="rId5"/>
          </a:graphicData>
        </a:graphic>
      </p:graphicFrame>
      <p:sp>
        <p:nvSpPr>
          <p:cNvPr id="15" name="CuadroTexto 14"/>
          <p:cNvSpPr txBox="1"/>
          <p:nvPr/>
        </p:nvSpPr>
        <p:spPr>
          <a:xfrm>
            <a:off x="12097199" y="6270687"/>
            <a:ext cx="4638159" cy="400110"/>
          </a:xfrm>
          <a:prstGeom prst="rect">
            <a:avLst/>
          </a:prstGeom>
          <a:noFill/>
        </p:spPr>
        <p:txBody>
          <a:bodyPr wrap="square" rtlCol="0">
            <a:spAutoFit/>
          </a:bodyPr>
          <a:lstStyle/>
          <a:p>
            <a:pPr algn="ctr" defTabSz="722331"/>
            <a:r>
              <a:rPr lang="es-UY" sz="2000" b="1" dirty="0">
                <a:solidFill>
                  <a:srgbClr val="1F2569"/>
                </a:solidFill>
              </a:rPr>
              <a:t>Sector Alojamiento y Servicios de Comida</a:t>
            </a:r>
            <a:endParaRPr lang="es-UY" sz="2000" i="1" dirty="0">
              <a:solidFill>
                <a:srgbClr val="1F2569"/>
              </a:solidFill>
            </a:endParaRPr>
          </a:p>
        </p:txBody>
      </p:sp>
      <p:graphicFrame>
        <p:nvGraphicFramePr>
          <p:cNvPr id="16" name="Gráfico 15"/>
          <p:cNvGraphicFramePr>
            <a:graphicFrameLocks/>
          </p:cNvGraphicFramePr>
          <p:nvPr>
            <p:extLst>
              <p:ext uri="{D42A27DB-BD31-4B8C-83A1-F6EECF244321}">
                <p14:modId xmlns:p14="http://schemas.microsoft.com/office/powerpoint/2010/main" val="826030402"/>
              </p:ext>
            </p:extLst>
          </p:nvPr>
        </p:nvGraphicFramePr>
        <p:xfrm>
          <a:off x="10896600" y="6769099"/>
          <a:ext cx="6863527" cy="3338443"/>
        </p:xfrm>
        <a:graphic>
          <a:graphicData uri="http://schemas.openxmlformats.org/drawingml/2006/chart">
            <c:chart xmlns:c="http://schemas.openxmlformats.org/drawingml/2006/chart" xmlns:r="http://schemas.openxmlformats.org/officeDocument/2006/relationships" r:id="rId6"/>
          </a:graphicData>
        </a:graphic>
      </p:graphicFrame>
      <p:sp>
        <p:nvSpPr>
          <p:cNvPr id="2" name="CuadroTexto 1"/>
          <p:cNvSpPr txBox="1"/>
          <p:nvPr/>
        </p:nvSpPr>
        <p:spPr>
          <a:xfrm>
            <a:off x="9234973" y="2851346"/>
            <a:ext cx="1371600" cy="707886"/>
          </a:xfrm>
          <a:prstGeom prst="rect">
            <a:avLst/>
          </a:prstGeom>
          <a:noFill/>
        </p:spPr>
        <p:txBody>
          <a:bodyPr wrap="square" rtlCol="0">
            <a:spAutoFit/>
          </a:bodyPr>
          <a:lstStyle/>
          <a:p>
            <a:pPr algn="ctr"/>
            <a:r>
              <a:rPr lang="es-UY" sz="2000" b="1" dirty="0" smtClean="0">
                <a:solidFill>
                  <a:schemeClr val="accent6">
                    <a:lumMod val="75000"/>
                  </a:schemeClr>
                </a:solidFill>
              </a:rPr>
              <a:t>PAYSANDÚ</a:t>
            </a:r>
          </a:p>
          <a:p>
            <a:pPr algn="ctr"/>
            <a:r>
              <a:rPr lang="es-UY" sz="2000" b="1" dirty="0" smtClean="0">
                <a:solidFill>
                  <a:schemeClr val="accent6">
                    <a:lumMod val="75000"/>
                  </a:schemeClr>
                </a:solidFill>
              </a:rPr>
              <a:t>1.874</a:t>
            </a:r>
            <a:endParaRPr lang="es-ES" sz="2000" b="1" dirty="0">
              <a:solidFill>
                <a:schemeClr val="accent6">
                  <a:lumMod val="75000"/>
                </a:schemeClr>
              </a:solidFill>
            </a:endParaRPr>
          </a:p>
        </p:txBody>
      </p:sp>
      <p:sp>
        <p:nvSpPr>
          <p:cNvPr id="17" name="CuadroTexto 16"/>
          <p:cNvSpPr txBox="1"/>
          <p:nvPr/>
        </p:nvSpPr>
        <p:spPr>
          <a:xfrm>
            <a:off x="9234973" y="3905325"/>
            <a:ext cx="1394927" cy="707886"/>
          </a:xfrm>
          <a:prstGeom prst="rect">
            <a:avLst/>
          </a:prstGeom>
          <a:noFill/>
        </p:spPr>
        <p:txBody>
          <a:bodyPr wrap="square" rtlCol="0">
            <a:spAutoFit/>
          </a:bodyPr>
          <a:lstStyle/>
          <a:p>
            <a:pPr algn="ctr"/>
            <a:r>
              <a:rPr lang="es-UY" sz="2000" b="1" dirty="0" smtClean="0">
                <a:solidFill>
                  <a:schemeClr val="tx2"/>
                </a:solidFill>
              </a:rPr>
              <a:t>SALTO</a:t>
            </a:r>
          </a:p>
          <a:p>
            <a:pPr algn="ctr"/>
            <a:r>
              <a:rPr lang="es-UY" sz="2000" b="1" dirty="0" smtClean="0">
                <a:solidFill>
                  <a:schemeClr val="tx2"/>
                </a:solidFill>
              </a:rPr>
              <a:t>1.667</a:t>
            </a:r>
            <a:endParaRPr lang="es-ES" sz="2000" b="1" dirty="0">
              <a:solidFill>
                <a:schemeClr val="tx2"/>
              </a:solidFill>
            </a:endParaRPr>
          </a:p>
        </p:txBody>
      </p:sp>
      <p:sp>
        <p:nvSpPr>
          <p:cNvPr id="18" name="CuadroTexto 17"/>
          <p:cNvSpPr txBox="1"/>
          <p:nvPr/>
        </p:nvSpPr>
        <p:spPr>
          <a:xfrm>
            <a:off x="9060414" y="5083011"/>
            <a:ext cx="1702836" cy="707886"/>
          </a:xfrm>
          <a:prstGeom prst="rect">
            <a:avLst/>
          </a:prstGeom>
          <a:noFill/>
        </p:spPr>
        <p:txBody>
          <a:bodyPr wrap="square" rtlCol="0">
            <a:spAutoFit/>
          </a:bodyPr>
          <a:lstStyle/>
          <a:p>
            <a:pPr algn="ctr"/>
            <a:r>
              <a:rPr lang="es-UY" sz="2000" b="1" dirty="0" smtClean="0">
                <a:solidFill>
                  <a:schemeClr val="accent2">
                    <a:lumMod val="75000"/>
                  </a:schemeClr>
                </a:solidFill>
              </a:rPr>
              <a:t>RÍO NEGRO</a:t>
            </a:r>
          </a:p>
          <a:p>
            <a:pPr algn="ctr"/>
            <a:r>
              <a:rPr lang="es-UY" sz="2000" b="1" dirty="0" smtClean="0">
                <a:solidFill>
                  <a:schemeClr val="accent2">
                    <a:lumMod val="75000"/>
                  </a:schemeClr>
                </a:solidFill>
              </a:rPr>
              <a:t>825</a:t>
            </a:r>
            <a:endParaRPr lang="es-ES" sz="2000" b="1" dirty="0">
              <a:solidFill>
                <a:schemeClr val="accent2">
                  <a:lumMod val="75000"/>
                </a:schemeClr>
              </a:solidFill>
            </a:endParaRPr>
          </a:p>
        </p:txBody>
      </p:sp>
      <p:sp>
        <p:nvSpPr>
          <p:cNvPr id="19" name="CuadroTexto 18"/>
          <p:cNvSpPr txBox="1"/>
          <p:nvPr/>
        </p:nvSpPr>
        <p:spPr>
          <a:xfrm>
            <a:off x="9144000" y="5971047"/>
            <a:ext cx="1600200" cy="707886"/>
          </a:xfrm>
          <a:prstGeom prst="rect">
            <a:avLst/>
          </a:prstGeom>
          <a:noFill/>
        </p:spPr>
        <p:txBody>
          <a:bodyPr wrap="square" rtlCol="0">
            <a:spAutoFit/>
          </a:bodyPr>
          <a:lstStyle/>
          <a:p>
            <a:pPr algn="ctr"/>
            <a:r>
              <a:rPr lang="es-UY" sz="2000" b="1" dirty="0" smtClean="0">
                <a:solidFill>
                  <a:schemeClr val="accent5">
                    <a:lumMod val="75000"/>
                  </a:schemeClr>
                </a:solidFill>
              </a:rPr>
              <a:t>SORIANO</a:t>
            </a:r>
          </a:p>
          <a:p>
            <a:pPr algn="ctr"/>
            <a:r>
              <a:rPr lang="es-UY" sz="2000" b="1" dirty="0" smtClean="0">
                <a:solidFill>
                  <a:schemeClr val="accent5">
                    <a:lumMod val="75000"/>
                  </a:schemeClr>
                </a:solidFill>
              </a:rPr>
              <a:t>800</a:t>
            </a:r>
            <a:endParaRPr lang="es-ES" sz="2000" b="1" dirty="0">
              <a:solidFill>
                <a:schemeClr val="accent5">
                  <a:lumMod val="75000"/>
                </a:schemeClr>
              </a:solidFill>
            </a:endParaRPr>
          </a:p>
        </p:txBody>
      </p:sp>
    </p:spTree>
    <p:extLst>
      <p:ext uri="{BB962C8B-B14F-4D97-AF65-F5344CB8AC3E}">
        <p14:creationId xmlns:p14="http://schemas.microsoft.com/office/powerpoint/2010/main" val="20464669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18882828" y="6520654"/>
            <a:ext cx="184731" cy="403957"/>
          </a:xfrm>
          <a:prstGeom prst="rect">
            <a:avLst/>
          </a:prstGeom>
          <a:noFill/>
        </p:spPr>
        <p:txBody>
          <a:bodyPr wrap="none" rtlCol="0">
            <a:spAutoFit/>
          </a:bodyPr>
          <a:lstStyle/>
          <a:p>
            <a:endParaRPr lang="es-ES" sz="2025" dirty="0"/>
          </a:p>
        </p:txBody>
      </p:sp>
      <p:sp>
        <p:nvSpPr>
          <p:cNvPr id="6" name="AutoShape 4"/>
          <p:cNvSpPr/>
          <p:nvPr/>
        </p:nvSpPr>
        <p:spPr>
          <a:xfrm>
            <a:off x="0" y="0"/>
            <a:ext cx="18288000" cy="1600200"/>
          </a:xfrm>
          <a:prstGeom prst="rect">
            <a:avLst/>
          </a:prstGeom>
          <a:solidFill>
            <a:srgbClr val="1F2569"/>
          </a:solidFill>
        </p:spPr>
        <p:txBody>
          <a:bodyPr/>
          <a:lstStyle/>
          <a:p>
            <a:endParaRPr lang="es-ES" dirty="0"/>
          </a:p>
        </p:txBody>
      </p:sp>
      <p:sp>
        <p:nvSpPr>
          <p:cNvPr id="10" name="1 Título"/>
          <p:cNvSpPr txBox="1">
            <a:spLocks/>
          </p:cNvSpPr>
          <p:nvPr/>
        </p:nvSpPr>
        <p:spPr>
          <a:xfrm>
            <a:off x="808305" y="557920"/>
            <a:ext cx="14706084" cy="727587"/>
          </a:xfrm>
          <a:prstGeom prst="rect">
            <a:avLst/>
          </a:prstGeom>
        </p:spPr>
        <p:txBody>
          <a:bodyPr vert="horz" lIns="256175" tIns="128087" rIns="256175" bIns="128087" rtlCol="0" anchor="ctr">
            <a:no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pPr algn="l"/>
            <a:r>
              <a:rPr lang="es-UY" sz="2800" spc="-83" dirty="0">
                <a:solidFill>
                  <a:srgbClr val="FFB547"/>
                </a:solidFill>
                <a:latin typeface="Poppins Bold"/>
                <a:ea typeface="+mn-ea"/>
                <a:cs typeface="+mn-cs"/>
              </a:rPr>
              <a:t>Reflexiones </a:t>
            </a:r>
            <a:r>
              <a:rPr lang="es-UY" sz="2800" spc="-83" dirty="0" smtClean="0">
                <a:solidFill>
                  <a:srgbClr val="FFB547"/>
                </a:solidFill>
                <a:latin typeface="Poppins Bold"/>
                <a:ea typeface="+mn-ea"/>
                <a:cs typeface="+mn-cs"/>
              </a:rPr>
              <a:t>finales</a:t>
            </a:r>
            <a:endParaRPr lang="es-ES" sz="4800" b="1" dirty="0">
              <a:solidFill>
                <a:schemeClr val="bg1"/>
              </a:solidFill>
            </a:endParaRPr>
          </a:p>
        </p:txBody>
      </p:sp>
      <p:pic>
        <p:nvPicPr>
          <p:cNvPr id="11"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12" name="Google Shape;565;p25"/>
          <p:cNvSpPr txBox="1"/>
          <p:nvPr/>
        </p:nvSpPr>
        <p:spPr>
          <a:xfrm>
            <a:off x="543109" y="2048566"/>
            <a:ext cx="16078200" cy="6827480"/>
          </a:xfrm>
          <a:prstGeom prst="rect">
            <a:avLst/>
          </a:prstGeom>
          <a:noFill/>
          <a:ln>
            <a:noFill/>
          </a:ln>
        </p:spPr>
        <p:txBody>
          <a:bodyPr spcFirstLastPara="1" wrap="square" lIns="91425" tIns="91425" rIns="91425" bIns="91425" anchor="t" anchorCtr="0">
            <a:spAutoFit/>
          </a:bodyPr>
          <a:lstStyle/>
          <a:p>
            <a:pPr marL="447675" indent="-447675" algn="just">
              <a:lnSpc>
                <a:spcPts val="3674"/>
              </a:lnSpc>
              <a:buFont typeface="Arial" panose="020B0604020202020204" pitchFamily="34" charset="0"/>
              <a:buChar char="•"/>
            </a:pPr>
            <a:r>
              <a:rPr lang="es-UY" sz="2800" dirty="0">
                <a:solidFill>
                  <a:srgbClr val="002060"/>
                </a:solidFill>
                <a:ea typeface="Calibri"/>
                <a:cs typeface="Calibri"/>
              </a:rPr>
              <a:t>Escenario global de crecimiento mediocre, bajos niveles de crecimiento económico y profundización de la fragmentación geoeconómica: </a:t>
            </a:r>
            <a:r>
              <a:rPr lang="es-UY" sz="2800" b="1" dirty="0">
                <a:solidFill>
                  <a:srgbClr val="002060"/>
                </a:solidFill>
                <a:ea typeface="Calibri"/>
                <a:cs typeface="Calibri"/>
              </a:rPr>
              <a:t>INESTABILIDAD </a:t>
            </a:r>
            <a:r>
              <a:rPr lang="es-UY" sz="2800" b="1" dirty="0" smtClean="0">
                <a:solidFill>
                  <a:srgbClr val="002060"/>
                </a:solidFill>
                <a:ea typeface="Calibri"/>
                <a:cs typeface="Calibri"/>
              </a:rPr>
              <a:t>SISTÉMICA.</a:t>
            </a:r>
            <a:endParaRPr lang="es-ES" sz="2800" b="1" dirty="0">
              <a:solidFill>
                <a:srgbClr val="002060"/>
              </a:solidFill>
              <a:ea typeface="Calibri"/>
              <a:cs typeface="Calibri"/>
            </a:endParaRPr>
          </a:p>
          <a:p>
            <a:pPr marL="447675" indent="-447675" algn="just">
              <a:lnSpc>
                <a:spcPts val="3674"/>
              </a:lnSpc>
              <a:buFont typeface="Arial" panose="020B0604020202020204" pitchFamily="34" charset="0"/>
              <a:buChar char="•"/>
            </a:pPr>
            <a:endParaRPr lang="es-ES" sz="2800" dirty="0"/>
          </a:p>
          <a:p>
            <a:pPr marL="447675" indent="-447675" algn="just">
              <a:lnSpc>
                <a:spcPts val="3674"/>
              </a:lnSpc>
              <a:buFont typeface="Arial" panose="020B0604020202020204" pitchFamily="34" charset="0"/>
              <a:buChar char="•"/>
            </a:pPr>
            <a:r>
              <a:rPr lang="es-ES" sz="2800" dirty="0">
                <a:solidFill>
                  <a:srgbClr val="002060"/>
                </a:solidFill>
                <a:ea typeface="Calibri"/>
                <a:cs typeface="Calibri"/>
              </a:rPr>
              <a:t>El contexto global y </a:t>
            </a:r>
            <a:r>
              <a:rPr lang="es-ES" sz="2800" dirty="0" smtClean="0">
                <a:solidFill>
                  <a:srgbClr val="002060"/>
                </a:solidFill>
                <a:ea typeface="Calibri"/>
                <a:cs typeface="Calibri"/>
              </a:rPr>
              <a:t>regional </a:t>
            </a:r>
            <a:r>
              <a:rPr lang="es-ES" sz="2800" b="1" dirty="0">
                <a:solidFill>
                  <a:srgbClr val="002060"/>
                </a:solidFill>
                <a:ea typeface="Calibri"/>
                <a:cs typeface="Calibri"/>
              </a:rPr>
              <a:t>NO VA A IMPULSAR </a:t>
            </a:r>
            <a:r>
              <a:rPr lang="es-ES" sz="2800" dirty="0">
                <a:solidFill>
                  <a:srgbClr val="002060"/>
                </a:solidFill>
                <a:ea typeface="Calibri"/>
                <a:cs typeface="Calibri"/>
              </a:rPr>
              <a:t>el crecimiento económico de Uruguay en el corto </a:t>
            </a:r>
            <a:r>
              <a:rPr lang="es-ES" sz="2800" dirty="0" smtClean="0">
                <a:solidFill>
                  <a:srgbClr val="002060"/>
                </a:solidFill>
                <a:ea typeface="Calibri"/>
                <a:cs typeface="Calibri"/>
              </a:rPr>
              <a:t>plazo.</a:t>
            </a:r>
          </a:p>
          <a:p>
            <a:pPr marL="447675" indent="-447675" algn="just">
              <a:lnSpc>
                <a:spcPts val="3674"/>
              </a:lnSpc>
              <a:buFont typeface="Arial" panose="020B0604020202020204" pitchFamily="34" charset="0"/>
              <a:buChar char="•"/>
            </a:pPr>
            <a:endParaRPr lang="es-UY" sz="2800" dirty="0">
              <a:solidFill>
                <a:srgbClr val="002060"/>
              </a:solidFill>
              <a:ea typeface="Calibri"/>
              <a:cs typeface="Calibri"/>
            </a:endParaRPr>
          </a:p>
          <a:p>
            <a:pPr marL="447675" indent="-447675" algn="just">
              <a:lnSpc>
                <a:spcPts val="3674"/>
              </a:lnSpc>
              <a:buFont typeface="Arial" panose="020B0604020202020204" pitchFamily="34" charset="0"/>
              <a:buChar char="•"/>
            </a:pPr>
            <a:r>
              <a:rPr lang="es-ES" sz="2800" dirty="0">
                <a:solidFill>
                  <a:srgbClr val="002060"/>
                </a:solidFill>
                <a:ea typeface="Calibri"/>
                <a:cs typeface="Calibri"/>
              </a:rPr>
              <a:t>Situación Frontera, reviste un </a:t>
            </a:r>
            <a:r>
              <a:rPr lang="es-ES" sz="2800" b="1" dirty="0" smtClean="0">
                <a:solidFill>
                  <a:srgbClr val="002060"/>
                </a:solidFill>
                <a:ea typeface="Calibri"/>
                <a:cs typeface="Calibri"/>
              </a:rPr>
              <a:t>CARÁCTER ESTRUCTURAL </a:t>
            </a:r>
            <a:r>
              <a:rPr lang="es-ES" sz="2800" dirty="0" smtClean="0">
                <a:solidFill>
                  <a:srgbClr val="002060"/>
                </a:solidFill>
                <a:ea typeface="Calibri"/>
                <a:cs typeface="Calibri"/>
              </a:rPr>
              <a:t>que </a:t>
            </a:r>
            <a:r>
              <a:rPr lang="es-ES" sz="2800" dirty="0">
                <a:solidFill>
                  <a:srgbClr val="002060"/>
                </a:solidFill>
                <a:ea typeface="Calibri"/>
                <a:cs typeface="Calibri"/>
              </a:rPr>
              <a:t>supondrá </a:t>
            </a:r>
            <a:r>
              <a:rPr lang="es-ES" sz="2800" b="1" dirty="0" smtClean="0">
                <a:solidFill>
                  <a:srgbClr val="002060"/>
                </a:solidFill>
                <a:ea typeface="Calibri"/>
                <a:cs typeface="Calibri"/>
              </a:rPr>
              <a:t>DIFICULTADES CRECIENTES</a:t>
            </a:r>
            <a:r>
              <a:rPr lang="es-ES" sz="2800" dirty="0" smtClean="0">
                <a:solidFill>
                  <a:srgbClr val="002060"/>
                </a:solidFill>
                <a:ea typeface="Calibri"/>
                <a:cs typeface="Calibri"/>
              </a:rPr>
              <a:t>, </a:t>
            </a:r>
            <a:r>
              <a:rPr lang="es-ES" sz="2800" dirty="0">
                <a:solidFill>
                  <a:srgbClr val="002060"/>
                </a:solidFill>
                <a:ea typeface="Calibri"/>
                <a:cs typeface="Calibri"/>
              </a:rPr>
              <a:t>por lo menos hasta mediados año 2024 con perspectivas más optimistas para el año 2025</a:t>
            </a:r>
            <a:r>
              <a:rPr lang="es-ES" sz="2800" dirty="0" smtClean="0"/>
              <a:t>. </a:t>
            </a:r>
            <a:endParaRPr lang="es-ES" sz="2800" dirty="0" smtClean="0">
              <a:solidFill>
                <a:srgbClr val="002060"/>
              </a:solidFill>
              <a:ea typeface="Calibri"/>
              <a:cs typeface="Calibri"/>
            </a:endParaRPr>
          </a:p>
          <a:p>
            <a:pPr marL="447675" indent="-447675" algn="just">
              <a:lnSpc>
                <a:spcPts val="3674"/>
              </a:lnSpc>
              <a:buFont typeface="Arial" panose="020B0604020202020204" pitchFamily="34" charset="0"/>
              <a:buChar char="•"/>
            </a:pPr>
            <a:endParaRPr lang="es-ES" sz="2800" dirty="0">
              <a:solidFill>
                <a:srgbClr val="002060"/>
              </a:solidFill>
              <a:ea typeface="Calibri"/>
              <a:cs typeface="Calibri"/>
            </a:endParaRPr>
          </a:p>
          <a:p>
            <a:pPr marL="447675" indent="-447675" algn="just">
              <a:lnSpc>
                <a:spcPts val="3674"/>
              </a:lnSpc>
              <a:buFont typeface="Arial" panose="020B0604020202020204" pitchFamily="34" charset="0"/>
              <a:buChar char="•"/>
            </a:pPr>
            <a:r>
              <a:rPr lang="es-ES" sz="2800" dirty="0" smtClean="0">
                <a:solidFill>
                  <a:srgbClr val="002060"/>
                </a:solidFill>
                <a:ea typeface="Calibri"/>
                <a:cs typeface="Calibri"/>
              </a:rPr>
              <a:t>Uruguay </a:t>
            </a:r>
            <a:r>
              <a:rPr lang="es-ES" sz="2800" dirty="0">
                <a:solidFill>
                  <a:srgbClr val="002060"/>
                </a:solidFill>
                <a:ea typeface="Calibri"/>
                <a:cs typeface="Calibri"/>
              </a:rPr>
              <a:t>comenzará el año electoral con una economía con </a:t>
            </a:r>
            <a:r>
              <a:rPr lang="es-ES" sz="2800" b="1" dirty="0">
                <a:solidFill>
                  <a:srgbClr val="002060"/>
                </a:solidFill>
                <a:ea typeface="Calibri"/>
                <a:cs typeface="Calibri"/>
              </a:rPr>
              <a:t>BAJO CRECIMIENTO</a:t>
            </a:r>
            <a:r>
              <a:rPr lang="es-ES" sz="2800" dirty="0">
                <a:solidFill>
                  <a:srgbClr val="002060"/>
                </a:solidFill>
                <a:ea typeface="Calibri"/>
                <a:cs typeface="Calibri"/>
              </a:rPr>
              <a:t>, relativamente </a:t>
            </a:r>
            <a:r>
              <a:rPr lang="es-ES" sz="2800" b="1" dirty="0">
                <a:solidFill>
                  <a:srgbClr val="002060"/>
                </a:solidFill>
                <a:ea typeface="Calibri"/>
                <a:cs typeface="Calibri"/>
              </a:rPr>
              <a:t>CARA</a:t>
            </a:r>
            <a:r>
              <a:rPr lang="es-ES" sz="2800" dirty="0">
                <a:solidFill>
                  <a:srgbClr val="002060"/>
                </a:solidFill>
                <a:ea typeface="Calibri"/>
                <a:cs typeface="Calibri"/>
              </a:rPr>
              <a:t> y con una </a:t>
            </a:r>
            <a:r>
              <a:rPr lang="es-ES" sz="2800" b="1" dirty="0">
                <a:solidFill>
                  <a:srgbClr val="002060"/>
                </a:solidFill>
                <a:ea typeface="Calibri"/>
                <a:cs typeface="Calibri"/>
              </a:rPr>
              <a:t>SITUACIÓN FISCAL DELICADA</a:t>
            </a:r>
            <a:r>
              <a:rPr lang="es-ES" sz="2800" dirty="0">
                <a:solidFill>
                  <a:srgbClr val="002060"/>
                </a:solidFill>
                <a:ea typeface="Calibri"/>
                <a:cs typeface="Calibri"/>
              </a:rPr>
              <a:t>. </a:t>
            </a:r>
            <a:r>
              <a:rPr lang="es-ES" sz="2800" dirty="0" smtClean="0">
                <a:solidFill>
                  <a:srgbClr val="002060"/>
                </a:solidFill>
                <a:ea typeface="Calibri"/>
                <a:cs typeface="Calibri"/>
              </a:rPr>
              <a:t>El próximo gobierno tendrá escaso margen </a:t>
            </a:r>
            <a:r>
              <a:rPr lang="es-ES" sz="2800" dirty="0">
                <a:solidFill>
                  <a:srgbClr val="002060"/>
                </a:solidFill>
                <a:ea typeface="Calibri"/>
                <a:cs typeface="Calibri"/>
              </a:rPr>
              <a:t>para aumentar el gasto </a:t>
            </a:r>
            <a:r>
              <a:rPr lang="es-ES" sz="2800" dirty="0" smtClean="0">
                <a:solidFill>
                  <a:srgbClr val="002060"/>
                </a:solidFill>
                <a:ea typeface="Calibri"/>
                <a:cs typeface="Calibri"/>
              </a:rPr>
              <a:t>y/o </a:t>
            </a:r>
            <a:r>
              <a:rPr lang="es-ES" sz="2800" dirty="0">
                <a:solidFill>
                  <a:srgbClr val="002060"/>
                </a:solidFill>
                <a:ea typeface="Calibri"/>
                <a:cs typeface="Calibri"/>
              </a:rPr>
              <a:t>subir impuestos.</a:t>
            </a:r>
            <a:endParaRPr lang="es-UY" sz="2800" dirty="0">
              <a:solidFill>
                <a:srgbClr val="002060"/>
              </a:solidFill>
              <a:ea typeface="Calibri"/>
              <a:cs typeface="Calibri"/>
            </a:endParaRPr>
          </a:p>
          <a:p>
            <a:pPr marL="447675" indent="-447675" algn="just">
              <a:lnSpc>
                <a:spcPts val="3674"/>
              </a:lnSpc>
              <a:buFont typeface="Arial" panose="020B0604020202020204" pitchFamily="34" charset="0"/>
              <a:buChar char="•"/>
            </a:pPr>
            <a:endParaRPr lang="es-UY" sz="2800" dirty="0">
              <a:solidFill>
                <a:srgbClr val="002060"/>
              </a:solidFill>
              <a:ea typeface="Calibri"/>
              <a:cs typeface="Calibri"/>
            </a:endParaRPr>
          </a:p>
          <a:p>
            <a:pPr marL="447675" indent="-447675" algn="just">
              <a:lnSpc>
                <a:spcPts val="3674"/>
              </a:lnSpc>
              <a:buFont typeface="Arial" panose="020B0604020202020204" pitchFamily="34" charset="0"/>
              <a:buChar char="•"/>
            </a:pPr>
            <a:r>
              <a:rPr lang="es-ES" sz="2800" dirty="0" smtClean="0">
                <a:solidFill>
                  <a:srgbClr val="002060"/>
                </a:solidFill>
                <a:ea typeface="Calibri"/>
                <a:cs typeface="Calibri"/>
              </a:rPr>
              <a:t>La </a:t>
            </a:r>
            <a:r>
              <a:rPr lang="es-ES" sz="2800" dirty="0">
                <a:solidFill>
                  <a:srgbClr val="002060"/>
                </a:solidFill>
                <a:ea typeface="Calibri"/>
                <a:cs typeface="Calibri"/>
              </a:rPr>
              <a:t>eficacia del Estado es un gran cuello de botella para el desarrollo de Uruguay. </a:t>
            </a:r>
            <a:r>
              <a:rPr lang="es-ES" sz="2800" b="1" dirty="0" smtClean="0">
                <a:solidFill>
                  <a:srgbClr val="002060"/>
                </a:solidFill>
                <a:ea typeface="Calibri"/>
                <a:cs typeface="Calibri"/>
              </a:rPr>
              <a:t>MEJORAR LA CALIDAD REGULATORIA. </a:t>
            </a:r>
            <a:endParaRPr lang="es-UY" sz="2800" b="1" dirty="0" smtClean="0">
              <a:solidFill>
                <a:srgbClr val="002060"/>
              </a:solidFill>
              <a:ea typeface="Calibri"/>
              <a:cs typeface="Calibri"/>
            </a:endParaRPr>
          </a:p>
        </p:txBody>
      </p:sp>
    </p:spTree>
    <p:extLst>
      <p:ext uri="{BB962C8B-B14F-4D97-AF65-F5344CB8AC3E}">
        <p14:creationId xmlns:p14="http://schemas.microsoft.com/office/powerpoint/2010/main" val="16145562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Gráfico 23"/>
          <p:cNvGraphicFramePr>
            <a:graphicFrameLocks/>
          </p:cNvGraphicFramePr>
          <p:nvPr>
            <p:extLst>
              <p:ext uri="{D42A27DB-BD31-4B8C-83A1-F6EECF244321}">
                <p14:modId xmlns:p14="http://schemas.microsoft.com/office/powerpoint/2010/main" val="3241228388"/>
              </p:ext>
            </p:extLst>
          </p:nvPr>
        </p:nvGraphicFramePr>
        <p:xfrm>
          <a:off x="1981200" y="1562100"/>
          <a:ext cx="6049774" cy="43351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Gráfico 24"/>
          <p:cNvGraphicFramePr>
            <a:graphicFrameLocks/>
          </p:cNvGraphicFramePr>
          <p:nvPr>
            <p:extLst>
              <p:ext uri="{D42A27DB-BD31-4B8C-83A1-F6EECF244321}">
                <p14:modId xmlns:p14="http://schemas.microsoft.com/office/powerpoint/2010/main" val="2086248275"/>
              </p:ext>
            </p:extLst>
          </p:nvPr>
        </p:nvGraphicFramePr>
        <p:xfrm>
          <a:off x="9372600" y="1446496"/>
          <a:ext cx="6136022" cy="3905031"/>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8"/>
          <p:cNvSpPr txBox="1"/>
          <p:nvPr/>
        </p:nvSpPr>
        <p:spPr>
          <a:xfrm>
            <a:off x="156219" y="9798815"/>
            <a:ext cx="5625596" cy="474489"/>
          </a:xfrm>
          <a:prstGeom prst="rect">
            <a:avLst/>
          </a:prstGeom>
        </p:spPr>
        <p:txBody>
          <a:bodyPr wrap="square" lIns="0" tIns="0" rIns="0" bIns="0" rtlCol="0" anchor="t">
            <a:spAutoFit/>
          </a:bodyPr>
          <a:lstStyle/>
          <a:p>
            <a:pPr>
              <a:lnSpc>
                <a:spcPts val="3664"/>
              </a:lnSpc>
            </a:pPr>
            <a:r>
              <a:rPr lang="es-ES" sz="1400" dirty="0" smtClean="0">
                <a:solidFill>
                  <a:srgbClr val="002060"/>
                </a:solidFill>
                <a:latin typeface="Nunito Sans Extra Light" panose="020B0604020202020204" charset="0"/>
              </a:rPr>
              <a:t>Fuente: BCU, MEF, *Proyecciones CCSUY.</a:t>
            </a:r>
            <a:endParaRPr lang="es-ES" sz="1400" dirty="0">
              <a:solidFill>
                <a:srgbClr val="002060"/>
              </a:solidFill>
              <a:latin typeface="Nunito Sans Extra Light" panose="020B0604020202020204" charset="0"/>
            </a:endParaRPr>
          </a:p>
        </p:txBody>
      </p:sp>
      <p:sp>
        <p:nvSpPr>
          <p:cNvPr id="11" name="AutoShape 4"/>
          <p:cNvSpPr/>
          <p:nvPr/>
        </p:nvSpPr>
        <p:spPr>
          <a:xfrm>
            <a:off x="0" y="-1"/>
            <a:ext cx="18288000" cy="1210809"/>
          </a:xfrm>
          <a:prstGeom prst="rect">
            <a:avLst/>
          </a:prstGeom>
          <a:solidFill>
            <a:srgbClr val="1F2569"/>
          </a:solidFill>
        </p:spPr>
      </p:sp>
      <p:sp>
        <p:nvSpPr>
          <p:cNvPr id="12" name="TextBox 10"/>
          <p:cNvSpPr txBox="1"/>
          <p:nvPr/>
        </p:nvSpPr>
        <p:spPr>
          <a:xfrm>
            <a:off x="175269" y="401274"/>
            <a:ext cx="7855705" cy="461665"/>
          </a:xfrm>
          <a:prstGeom prst="rect">
            <a:avLst/>
          </a:prstGeom>
        </p:spPr>
        <p:txBody>
          <a:bodyPr wrap="square" lIns="0" tIns="0" rIns="0" bIns="0" rtlCol="0" anchor="t">
            <a:spAutoFit/>
          </a:bodyPr>
          <a:lstStyle/>
          <a:p>
            <a:pPr lvl="1">
              <a:lnSpc>
                <a:spcPts val="3640"/>
              </a:lnSpc>
              <a:spcBef>
                <a:spcPct val="0"/>
              </a:spcBef>
            </a:pPr>
            <a:r>
              <a:rPr lang="en-US" sz="2800" spc="-83" dirty="0" err="1">
                <a:solidFill>
                  <a:srgbClr val="FFB547"/>
                </a:solidFill>
                <a:latin typeface="Poppins Bold"/>
              </a:rPr>
              <a:t>Proyecciones</a:t>
            </a:r>
            <a:r>
              <a:rPr lang="en-US" sz="2800" spc="-83" dirty="0">
                <a:solidFill>
                  <a:srgbClr val="FFB547"/>
                </a:solidFill>
                <a:latin typeface="Poppins Bold"/>
              </a:rPr>
              <a:t> 2023 y 2024</a:t>
            </a:r>
          </a:p>
        </p:txBody>
      </p:sp>
      <p:pic>
        <p:nvPicPr>
          <p:cNvPr id="13" name="Picture 5"/>
          <p:cNvPicPr>
            <a:picLocks noChangeAspect="1"/>
          </p:cNvPicPr>
          <p:nvPr/>
        </p:nvPicPr>
        <p:blipFill>
          <a:blip r:embed="rId5"/>
          <a:srcRect/>
          <a:stretch>
            <a:fillRect/>
          </a:stretch>
        </p:blipFill>
        <p:spPr>
          <a:xfrm>
            <a:off x="15508623" y="228582"/>
            <a:ext cx="2196906" cy="634357"/>
          </a:xfrm>
          <a:prstGeom prst="rect">
            <a:avLst/>
          </a:prstGeom>
        </p:spPr>
      </p:pic>
      <p:graphicFrame>
        <p:nvGraphicFramePr>
          <p:cNvPr id="10" name="Gráfico 9"/>
          <p:cNvGraphicFramePr>
            <a:graphicFrameLocks/>
          </p:cNvGraphicFramePr>
          <p:nvPr>
            <p:extLst>
              <p:ext uri="{D42A27DB-BD31-4B8C-83A1-F6EECF244321}">
                <p14:modId xmlns:p14="http://schemas.microsoft.com/office/powerpoint/2010/main" val="954841389"/>
              </p:ext>
            </p:extLst>
          </p:nvPr>
        </p:nvGraphicFramePr>
        <p:xfrm>
          <a:off x="2133600" y="5897202"/>
          <a:ext cx="5791200" cy="378600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Gráfico 15"/>
          <p:cNvGraphicFramePr>
            <a:graphicFrameLocks/>
          </p:cNvGraphicFramePr>
          <p:nvPr>
            <p:extLst>
              <p:ext uri="{D42A27DB-BD31-4B8C-83A1-F6EECF244321}">
                <p14:modId xmlns:p14="http://schemas.microsoft.com/office/powerpoint/2010/main" val="3419810360"/>
              </p:ext>
            </p:extLst>
          </p:nvPr>
        </p:nvGraphicFramePr>
        <p:xfrm>
          <a:off x="9829799" y="6057900"/>
          <a:ext cx="5678823" cy="3625306"/>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490456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Gráfico 25"/>
          <p:cNvGraphicFramePr>
            <a:graphicFrameLocks/>
          </p:cNvGraphicFramePr>
          <p:nvPr>
            <p:extLst>
              <p:ext uri="{D42A27DB-BD31-4B8C-83A1-F6EECF244321}">
                <p14:modId xmlns:p14="http://schemas.microsoft.com/office/powerpoint/2010/main" val="2091836474"/>
              </p:ext>
            </p:extLst>
          </p:nvPr>
        </p:nvGraphicFramePr>
        <p:xfrm>
          <a:off x="401938" y="5600700"/>
          <a:ext cx="5410200" cy="3505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Gráfico 27"/>
          <p:cNvGraphicFramePr>
            <a:graphicFrameLocks/>
          </p:cNvGraphicFramePr>
          <p:nvPr>
            <p:extLst>
              <p:ext uri="{D42A27DB-BD31-4B8C-83A1-F6EECF244321}">
                <p14:modId xmlns:p14="http://schemas.microsoft.com/office/powerpoint/2010/main" val="1833443335"/>
              </p:ext>
            </p:extLst>
          </p:nvPr>
        </p:nvGraphicFramePr>
        <p:xfrm>
          <a:off x="12301302" y="1786504"/>
          <a:ext cx="5410200" cy="3505200"/>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8"/>
          <p:cNvSpPr txBox="1"/>
          <p:nvPr/>
        </p:nvSpPr>
        <p:spPr>
          <a:xfrm>
            <a:off x="156219" y="9798815"/>
            <a:ext cx="5625596" cy="474489"/>
          </a:xfrm>
          <a:prstGeom prst="rect">
            <a:avLst/>
          </a:prstGeom>
        </p:spPr>
        <p:txBody>
          <a:bodyPr wrap="square" lIns="0" tIns="0" rIns="0" bIns="0" rtlCol="0" anchor="t">
            <a:spAutoFit/>
          </a:bodyPr>
          <a:lstStyle/>
          <a:p>
            <a:pPr>
              <a:lnSpc>
                <a:spcPts val="3664"/>
              </a:lnSpc>
            </a:pPr>
            <a:r>
              <a:rPr lang="es-ES" sz="1400" dirty="0" smtClean="0">
                <a:solidFill>
                  <a:srgbClr val="002060"/>
                </a:solidFill>
                <a:latin typeface="Nunito Sans Extra Light" panose="020B0604020202020204" charset="0"/>
              </a:rPr>
              <a:t>Fuente: BCU, INE, *Proyecciones CCSUY.</a:t>
            </a:r>
            <a:endParaRPr lang="es-ES" sz="1400" dirty="0">
              <a:solidFill>
                <a:srgbClr val="002060"/>
              </a:solidFill>
              <a:latin typeface="Nunito Sans Extra Light" panose="020B0604020202020204" charset="0"/>
            </a:endParaRPr>
          </a:p>
        </p:txBody>
      </p:sp>
      <p:sp>
        <p:nvSpPr>
          <p:cNvPr id="11" name="AutoShape 4"/>
          <p:cNvSpPr/>
          <p:nvPr/>
        </p:nvSpPr>
        <p:spPr>
          <a:xfrm>
            <a:off x="0" y="-1"/>
            <a:ext cx="18288000" cy="1210809"/>
          </a:xfrm>
          <a:prstGeom prst="rect">
            <a:avLst/>
          </a:prstGeom>
          <a:solidFill>
            <a:srgbClr val="1F2569"/>
          </a:solidFill>
        </p:spPr>
      </p:sp>
      <p:sp>
        <p:nvSpPr>
          <p:cNvPr id="12" name="TextBox 10"/>
          <p:cNvSpPr txBox="1"/>
          <p:nvPr/>
        </p:nvSpPr>
        <p:spPr>
          <a:xfrm>
            <a:off x="382888" y="314927"/>
            <a:ext cx="7855705" cy="461665"/>
          </a:xfrm>
          <a:prstGeom prst="rect">
            <a:avLst/>
          </a:prstGeom>
        </p:spPr>
        <p:txBody>
          <a:bodyPr wrap="square" lIns="0" tIns="0" rIns="0" bIns="0" rtlCol="0" anchor="t">
            <a:spAutoFit/>
          </a:bodyPr>
          <a:lstStyle/>
          <a:p>
            <a:pPr lvl="1">
              <a:lnSpc>
                <a:spcPts val="3640"/>
              </a:lnSpc>
              <a:spcBef>
                <a:spcPct val="0"/>
              </a:spcBef>
            </a:pPr>
            <a:r>
              <a:rPr lang="en-US" sz="2800" spc="-83" dirty="0" err="1">
                <a:solidFill>
                  <a:srgbClr val="FFB547"/>
                </a:solidFill>
                <a:latin typeface="Poppins Bold"/>
              </a:rPr>
              <a:t>Proyecciones</a:t>
            </a:r>
            <a:r>
              <a:rPr lang="en-US" sz="2800" spc="-83" dirty="0">
                <a:solidFill>
                  <a:srgbClr val="FFB547"/>
                </a:solidFill>
                <a:latin typeface="Poppins Bold"/>
              </a:rPr>
              <a:t> 2023 y 2024</a:t>
            </a:r>
          </a:p>
        </p:txBody>
      </p:sp>
      <p:pic>
        <p:nvPicPr>
          <p:cNvPr id="13" name="Picture 5"/>
          <p:cNvPicPr>
            <a:picLocks noChangeAspect="1"/>
          </p:cNvPicPr>
          <p:nvPr/>
        </p:nvPicPr>
        <p:blipFill>
          <a:blip r:embed="rId5"/>
          <a:srcRect/>
          <a:stretch>
            <a:fillRect/>
          </a:stretch>
        </p:blipFill>
        <p:spPr>
          <a:xfrm>
            <a:off x="15508623" y="228582"/>
            <a:ext cx="2196906" cy="634357"/>
          </a:xfrm>
          <a:prstGeom prst="rect">
            <a:avLst/>
          </a:prstGeom>
        </p:spPr>
      </p:pic>
      <p:graphicFrame>
        <p:nvGraphicFramePr>
          <p:cNvPr id="14" name="Gráfico 13"/>
          <p:cNvGraphicFramePr>
            <a:graphicFrameLocks/>
          </p:cNvGraphicFramePr>
          <p:nvPr>
            <p:extLst>
              <p:ext uri="{D42A27DB-BD31-4B8C-83A1-F6EECF244321}">
                <p14:modId xmlns:p14="http://schemas.microsoft.com/office/powerpoint/2010/main" val="871589341"/>
              </p:ext>
            </p:extLst>
          </p:nvPr>
        </p:nvGraphicFramePr>
        <p:xfrm>
          <a:off x="6619993" y="5829300"/>
          <a:ext cx="5410200" cy="3505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Gráfico 14"/>
          <p:cNvGraphicFramePr>
            <a:graphicFrameLocks/>
          </p:cNvGraphicFramePr>
          <p:nvPr>
            <p:extLst>
              <p:ext uri="{D42A27DB-BD31-4B8C-83A1-F6EECF244321}">
                <p14:modId xmlns:p14="http://schemas.microsoft.com/office/powerpoint/2010/main" val="1467094923"/>
              </p:ext>
            </p:extLst>
          </p:nvPr>
        </p:nvGraphicFramePr>
        <p:xfrm>
          <a:off x="420988" y="1612083"/>
          <a:ext cx="5410200" cy="35052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9" name="Gráfico 18"/>
          <p:cNvGraphicFramePr>
            <a:graphicFrameLocks/>
          </p:cNvGraphicFramePr>
          <p:nvPr>
            <p:extLst>
              <p:ext uri="{D42A27DB-BD31-4B8C-83A1-F6EECF244321}">
                <p14:modId xmlns:p14="http://schemas.microsoft.com/office/powerpoint/2010/main" val="1716376781"/>
              </p:ext>
            </p:extLst>
          </p:nvPr>
        </p:nvGraphicFramePr>
        <p:xfrm>
          <a:off x="6361145" y="1760287"/>
          <a:ext cx="5410200" cy="35052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6" name="Gráfico 15"/>
          <p:cNvGraphicFramePr>
            <a:graphicFrameLocks/>
          </p:cNvGraphicFramePr>
          <p:nvPr>
            <p:extLst>
              <p:ext uri="{D42A27DB-BD31-4B8C-83A1-F6EECF244321}">
                <p14:modId xmlns:p14="http://schemas.microsoft.com/office/powerpoint/2010/main" val="128065075"/>
              </p:ext>
            </p:extLst>
          </p:nvPr>
        </p:nvGraphicFramePr>
        <p:xfrm>
          <a:off x="12320352" y="5600700"/>
          <a:ext cx="5410200" cy="3505200"/>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10432743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1F2569"/>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mt="37000"/>
          </a:blip>
          <a:srcRect l="1315" r="1315" b="9200"/>
          <a:stretch>
            <a:fillRect/>
          </a:stretch>
        </p:blipFill>
        <p:spPr>
          <a:xfrm>
            <a:off x="596399" y="560247"/>
            <a:ext cx="17095203" cy="9166507"/>
          </a:xfrm>
          <a:prstGeom prst="rect">
            <a:avLst/>
          </a:prstGeom>
        </p:spPr>
      </p:pic>
      <p:pic>
        <p:nvPicPr>
          <p:cNvPr id="3" name="Picture 3"/>
          <p:cNvPicPr>
            <a:picLocks noChangeAspect="1"/>
          </p:cNvPicPr>
          <p:nvPr/>
        </p:nvPicPr>
        <p:blipFill>
          <a:blip r:embed="rId4"/>
          <a:srcRect/>
          <a:stretch>
            <a:fillRect/>
          </a:stretch>
        </p:blipFill>
        <p:spPr>
          <a:xfrm>
            <a:off x="6169214" y="7540361"/>
            <a:ext cx="5949573" cy="1717939"/>
          </a:xfrm>
          <a:prstGeom prst="rect">
            <a:avLst/>
          </a:prstGeom>
        </p:spPr>
      </p:pic>
      <p:grpSp>
        <p:nvGrpSpPr>
          <p:cNvPr id="4" name="Group 4"/>
          <p:cNvGrpSpPr/>
          <p:nvPr/>
        </p:nvGrpSpPr>
        <p:grpSpPr>
          <a:xfrm>
            <a:off x="4281640" y="3560550"/>
            <a:ext cx="9724720" cy="3611177"/>
            <a:chOff x="0" y="0"/>
            <a:chExt cx="12966294" cy="4814903"/>
          </a:xfrm>
        </p:grpSpPr>
        <p:grpSp>
          <p:nvGrpSpPr>
            <p:cNvPr id="5" name="Group 5"/>
            <p:cNvGrpSpPr/>
            <p:nvPr/>
          </p:nvGrpSpPr>
          <p:grpSpPr>
            <a:xfrm>
              <a:off x="0" y="0"/>
              <a:ext cx="12966294" cy="4814903"/>
              <a:chOff x="0" y="0"/>
              <a:chExt cx="2561243" cy="951092"/>
            </a:xfrm>
          </p:grpSpPr>
          <p:sp>
            <p:nvSpPr>
              <p:cNvPr id="6" name="Freeform 6"/>
              <p:cNvSpPr/>
              <p:nvPr/>
            </p:nvSpPr>
            <p:spPr>
              <a:xfrm>
                <a:off x="0" y="0"/>
                <a:ext cx="2561243" cy="951092"/>
              </a:xfrm>
              <a:custGeom>
                <a:avLst/>
                <a:gdLst/>
                <a:ahLst/>
                <a:cxnLst/>
                <a:rect l="l" t="t" r="r" b="b"/>
                <a:pathLst>
                  <a:path w="2561243" h="951092">
                    <a:moveTo>
                      <a:pt x="0" y="0"/>
                    </a:moveTo>
                    <a:lnTo>
                      <a:pt x="2561243" y="0"/>
                    </a:lnTo>
                    <a:lnTo>
                      <a:pt x="2561243" y="951092"/>
                    </a:lnTo>
                    <a:lnTo>
                      <a:pt x="0" y="951092"/>
                    </a:lnTo>
                    <a:close/>
                  </a:path>
                </a:pathLst>
              </a:custGeom>
              <a:solidFill>
                <a:srgbClr val="0B1E60">
                  <a:alpha val="38824"/>
                </a:srgbClr>
              </a:solidFill>
            </p:spPr>
          </p:sp>
          <p:sp>
            <p:nvSpPr>
              <p:cNvPr id="7" name="TextBox 7"/>
              <p:cNvSpPr txBox="1"/>
              <p:nvPr/>
            </p:nvSpPr>
            <p:spPr>
              <a:xfrm>
                <a:off x="0" y="-19050"/>
                <a:ext cx="812800" cy="831850"/>
              </a:xfrm>
              <a:prstGeom prst="rect">
                <a:avLst/>
              </a:prstGeom>
            </p:spPr>
            <p:txBody>
              <a:bodyPr lIns="50800" tIns="50800" rIns="50800" bIns="50800" rtlCol="0" anchor="ctr"/>
              <a:lstStyle/>
              <a:p>
                <a:pPr marL="0" lvl="0" indent="0" algn="ctr">
                  <a:lnSpc>
                    <a:spcPts val="2730"/>
                  </a:lnSpc>
                  <a:spcBef>
                    <a:spcPct val="0"/>
                  </a:spcBef>
                </a:pPr>
                <a:endParaRPr/>
              </a:p>
            </p:txBody>
          </p:sp>
        </p:grpSp>
        <p:pic>
          <p:nvPicPr>
            <p:cNvPr id="8" name="Picture 8"/>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p:blipFill>
          <p:spPr>
            <a:xfrm>
              <a:off x="884973" y="577413"/>
              <a:ext cx="698681" cy="537349"/>
            </a:xfrm>
            <a:prstGeom prst="rect">
              <a:avLst/>
            </a:prstGeom>
          </p:spPr>
        </p:pic>
        <p:sp>
          <p:nvSpPr>
            <p:cNvPr id="9" name="TextBox 9"/>
            <p:cNvSpPr txBox="1"/>
            <p:nvPr/>
          </p:nvSpPr>
          <p:spPr>
            <a:xfrm>
              <a:off x="2067672" y="186136"/>
              <a:ext cx="10898622" cy="4308872"/>
            </a:xfrm>
            <a:prstGeom prst="rect">
              <a:avLst/>
            </a:prstGeom>
          </p:spPr>
          <p:txBody>
            <a:bodyPr lIns="0" tIns="0" rIns="0" bIns="0" rtlCol="0" anchor="t">
              <a:spAutoFit/>
            </a:bodyPr>
            <a:lstStyle/>
            <a:p>
              <a:pPr>
                <a:lnSpc>
                  <a:spcPts val="4200"/>
                </a:lnSpc>
              </a:pPr>
              <a:r>
                <a:rPr lang="en-US" sz="3000" dirty="0" smtClean="0">
                  <a:solidFill>
                    <a:srgbClr val="FFFFFF"/>
                  </a:solidFill>
                  <a:latin typeface="Alegreya Sans Bold"/>
                </a:rPr>
                <a:t>Ana </a:t>
              </a:r>
              <a:r>
                <a:rPr lang="en-US" sz="3000" dirty="0">
                  <a:solidFill>
                    <a:srgbClr val="FFFFFF"/>
                  </a:solidFill>
                  <a:latin typeface="Alegreya Sans Bold"/>
                </a:rPr>
                <a:t>Laura </a:t>
              </a:r>
              <a:r>
                <a:rPr lang="en-US" sz="3000" dirty="0" smtClean="0">
                  <a:solidFill>
                    <a:srgbClr val="FFFFFF"/>
                  </a:solidFill>
                  <a:latin typeface="Alegreya Sans Bold"/>
                </a:rPr>
                <a:t>Fernandez -  afernandez@cncs.com.uy</a:t>
              </a:r>
              <a:endParaRPr lang="en-US" sz="3000" dirty="0">
                <a:solidFill>
                  <a:srgbClr val="FFFFFF"/>
                </a:solidFill>
                <a:latin typeface="Alegreya Sans Bold"/>
              </a:endParaRPr>
            </a:p>
            <a:p>
              <a:pPr>
                <a:lnSpc>
                  <a:spcPts val="4200"/>
                </a:lnSpc>
              </a:pPr>
              <a:r>
                <a:rPr lang="en-US" sz="3000" dirty="0" smtClean="0">
                  <a:solidFill>
                    <a:srgbClr val="FFFFFF"/>
                  </a:solidFill>
                  <a:latin typeface="Alegreya Sans Bold"/>
                </a:rPr>
                <a:t>Mariano </a:t>
              </a:r>
              <a:r>
                <a:rPr lang="en-US" sz="3000" dirty="0" err="1" smtClean="0">
                  <a:solidFill>
                    <a:srgbClr val="FFFFFF"/>
                  </a:solidFill>
                  <a:latin typeface="Alegreya Sans Bold"/>
                </a:rPr>
                <a:t>Artegoytia</a:t>
              </a:r>
              <a:r>
                <a:rPr lang="en-US" sz="3000" dirty="0" smtClean="0">
                  <a:solidFill>
                    <a:srgbClr val="FFFFFF"/>
                  </a:solidFill>
                  <a:latin typeface="Alegreya Sans Bold"/>
                </a:rPr>
                <a:t> – </a:t>
              </a:r>
              <a:r>
                <a:rPr lang="en-US" sz="3000" dirty="0">
                  <a:solidFill>
                    <a:srgbClr val="FFFFFF"/>
                  </a:solidFill>
                  <a:latin typeface="Alegreya Sans Bold"/>
                </a:rPr>
                <a:t>martegoytia@cncs.com.uy</a:t>
              </a:r>
            </a:p>
            <a:p>
              <a:pPr>
                <a:lnSpc>
                  <a:spcPts val="1399"/>
                </a:lnSpc>
              </a:pPr>
              <a:endParaRPr lang="en-US" dirty="0">
                <a:solidFill>
                  <a:srgbClr val="FFFFFF"/>
                </a:solidFill>
                <a:latin typeface="Alegreya Sans Bold"/>
              </a:endParaRPr>
            </a:p>
            <a:p>
              <a:pPr>
                <a:lnSpc>
                  <a:spcPts val="4200"/>
                </a:lnSpc>
              </a:pPr>
              <a:r>
                <a:rPr lang="en-US" sz="3000" dirty="0">
                  <a:solidFill>
                    <a:srgbClr val="FFFFFF"/>
                  </a:solidFill>
                  <a:latin typeface="Alegreya Sans Bold"/>
                </a:rPr>
                <a:t>cncs.com.uy</a:t>
              </a:r>
            </a:p>
            <a:p>
              <a:pPr>
                <a:lnSpc>
                  <a:spcPts val="1399"/>
                </a:lnSpc>
              </a:pPr>
              <a:endParaRPr lang="en-US" sz="3000" dirty="0">
                <a:solidFill>
                  <a:srgbClr val="FFFFFF"/>
                </a:solidFill>
                <a:latin typeface="Alegreya Sans Bold"/>
              </a:endParaRPr>
            </a:p>
            <a:p>
              <a:pPr>
                <a:lnSpc>
                  <a:spcPts val="4200"/>
                </a:lnSpc>
              </a:pPr>
              <a:r>
                <a:rPr lang="en-US" sz="3000" dirty="0">
                  <a:solidFill>
                    <a:srgbClr val="FFFFFF"/>
                  </a:solidFill>
                  <a:latin typeface="Alegreya Sans Bold"/>
                </a:rPr>
                <a:t>@</a:t>
              </a:r>
              <a:r>
                <a:rPr lang="en-US" sz="3000" dirty="0" err="1" smtClean="0">
                  <a:solidFill>
                    <a:srgbClr val="FFFFFF"/>
                  </a:solidFill>
                  <a:latin typeface="Alegreya Sans Bold"/>
                </a:rPr>
                <a:t>camarauy</a:t>
              </a:r>
              <a:endParaRPr lang="en-US" sz="3000" dirty="0">
                <a:solidFill>
                  <a:srgbClr val="FFFFFF"/>
                </a:solidFill>
                <a:latin typeface="Alegreya Sans Bold"/>
              </a:endParaRPr>
            </a:p>
            <a:p>
              <a:pPr>
                <a:lnSpc>
                  <a:spcPts val="1399"/>
                </a:lnSpc>
              </a:pPr>
              <a:endParaRPr lang="en-US" sz="3000" dirty="0">
                <a:solidFill>
                  <a:srgbClr val="FFFFFF"/>
                </a:solidFill>
                <a:latin typeface="Alegreya Sans Bold"/>
              </a:endParaRPr>
            </a:p>
            <a:p>
              <a:pPr>
                <a:lnSpc>
                  <a:spcPts val="4200"/>
                </a:lnSpc>
              </a:pPr>
              <a:r>
                <a:rPr lang="en-US" sz="3000" dirty="0">
                  <a:solidFill>
                    <a:srgbClr val="FFFFFF"/>
                  </a:solidFill>
                  <a:latin typeface="Alegreya Sans Bold"/>
                </a:rPr>
                <a:t>Cámara de Comercio y Servicios del Uruguay</a:t>
              </a:r>
            </a:p>
          </p:txBody>
        </p:sp>
        <p:pic>
          <p:nvPicPr>
            <p:cNvPr id="10" name="Picture 10"/>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rcRect/>
            <a:stretch>
              <a:fillRect/>
            </a:stretch>
          </p:blipFill>
          <p:spPr>
            <a:xfrm>
              <a:off x="770477" y="2035897"/>
              <a:ext cx="1017413" cy="510779"/>
            </a:xfrm>
            <a:prstGeom prst="rect">
              <a:avLst/>
            </a:prstGeom>
          </p:spPr>
        </p:pic>
        <p:pic>
          <p:nvPicPr>
            <p:cNvPr id="11" name="Picture 11"/>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rcRect/>
            <a:stretch>
              <a:fillRect/>
            </a:stretch>
          </p:blipFill>
          <p:spPr>
            <a:xfrm>
              <a:off x="934867" y="2911983"/>
              <a:ext cx="573241" cy="477353"/>
            </a:xfrm>
            <a:prstGeom prst="rect">
              <a:avLst/>
            </a:prstGeom>
          </p:spPr>
        </p:pic>
        <p:pic>
          <p:nvPicPr>
            <p:cNvPr id="12" name="Picture 12"/>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rcRect/>
            <a:stretch>
              <a:fillRect/>
            </a:stretch>
          </p:blipFill>
          <p:spPr>
            <a:xfrm>
              <a:off x="964336" y="3754643"/>
              <a:ext cx="574941" cy="574941"/>
            </a:xfrm>
            <a:prstGeom prst="rect">
              <a:avLst/>
            </a:prstGeom>
          </p:spPr>
        </p:pic>
      </p:grpSp>
      <p:sp>
        <p:nvSpPr>
          <p:cNvPr id="13" name="TextBox 13"/>
          <p:cNvSpPr txBox="1"/>
          <p:nvPr/>
        </p:nvSpPr>
        <p:spPr>
          <a:xfrm>
            <a:off x="2177716" y="1376853"/>
            <a:ext cx="13932568" cy="1774825"/>
          </a:xfrm>
          <a:prstGeom prst="rect">
            <a:avLst/>
          </a:prstGeom>
        </p:spPr>
        <p:txBody>
          <a:bodyPr lIns="0" tIns="0" rIns="0" bIns="0" rtlCol="0" anchor="t">
            <a:spAutoFit/>
          </a:bodyPr>
          <a:lstStyle/>
          <a:p>
            <a:pPr algn="ctr">
              <a:lnSpc>
                <a:spcPts val="7699"/>
              </a:lnSpc>
            </a:pPr>
            <a:r>
              <a:rPr lang="en-US" sz="5499">
                <a:solidFill>
                  <a:srgbClr val="FFFFFF"/>
                </a:solidFill>
                <a:latin typeface="Alegreya Sans Bold Bold"/>
              </a:rPr>
              <a:t>¡MUCHAS GRACIAS!</a:t>
            </a:r>
          </a:p>
          <a:p>
            <a:pPr algn="ctr">
              <a:lnSpc>
                <a:spcPts val="5599"/>
              </a:lnSpc>
            </a:pPr>
            <a:r>
              <a:rPr lang="en-US" sz="3999">
                <a:solidFill>
                  <a:srgbClr val="FFFFFF"/>
                </a:solidFill>
                <a:latin typeface="Alegreya Sans Bold"/>
              </a:rPr>
              <a:t>Departamento de Estudios Económicos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1" y="-36838"/>
            <a:ext cx="18288000" cy="158713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graphicFrame>
        <p:nvGraphicFramePr>
          <p:cNvPr id="2" name="Tabla 1"/>
          <p:cNvGraphicFramePr>
            <a:graphicFrameLocks noGrp="1"/>
          </p:cNvGraphicFramePr>
          <p:nvPr>
            <p:extLst/>
          </p:nvPr>
        </p:nvGraphicFramePr>
        <p:xfrm>
          <a:off x="325448" y="2942617"/>
          <a:ext cx="8836002" cy="3289301"/>
        </p:xfrm>
        <a:graphic>
          <a:graphicData uri="http://schemas.openxmlformats.org/drawingml/2006/table">
            <a:tbl>
              <a:tblPr firstRow="1" bandRow="1">
                <a:tableStyleId>{6E25E649-3F16-4E02-A733-19D2CDBF48F0}</a:tableStyleId>
              </a:tblPr>
              <a:tblGrid>
                <a:gridCol w="1444603"/>
                <a:gridCol w="1295400"/>
                <a:gridCol w="1143000"/>
                <a:gridCol w="1295400"/>
                <a:gridCol w="1133027"/>
                <a:gridCol w="1262286"/>
                <a:gridCol w="1262286"/>
              </a:tblGrid>
              <a:tr h="987377">
                <a:tc>
                  <a:txBody>
                    <a:bodyPr/>
                    <a:lstStyle/>
                    <a:p>
                      <a:pPr algn="ctr"/>
                      <a:endParaRPr lang="es-ES" b="0" dirty="0">
                        <a:solidFill>
                          <a:srgbClr val="1F2569"/>
                        </a:solidFill>
                      </a:endParaRPr>
                    </a:p>
                  </a:txBody>
                  <a:tcPr anchor="ctr">
                    <a:noFill/>
                  </a:tcPr>
                </a:tc>
                <a:tc>
                  <a:txBody>
                    <a:bodyPr/>
                    <a:lstStyle/>
                    <a:p>
                      <a:pPr algn="ctr"/>
                      <a:r>
                        <a:rPr lang="es-ES" sz="2000" b="0" dirty="0" smtClean="0">
                          <a:solidFill>
                            <a:srgbClr val="1F2569"/>
                          </a:solidFill>
                        </a:rPr>
                        <a:t>Prom. 2017-2019</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2020</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2021</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2022</a:t>
                      </a:r>
                      <a:endParaRPr lang="es-ES" sz="2000" b="0" dirty="0">
                        <a:solidFill>
                          <a:srgbClr val="1F2569"/>
                        </a:solidFill>
                      </a:endParaRPr>
                    </a:p>
                  </a:txBody>
                  <a:tcPr anchor="ctr">
                    <a:noFill/>
                  </a:tcPr>
                </a:tc>
                <a:tc>
                  <a:txBody>
                    <a:bodyPr/>
                    <a:lstStyle/>
                    <a:p>
                      <a:pPr algn="ctr"/>
                      <a:r>
                        <a:rPr lang="es-ES" sz="2000" b="0" dirty="0" smtClean="0">
                          <a:solidFill>
                            <a:srgbClr val="1F2569"/>
                          </a:solidFill>
                        </a:rPr>
                        <a:t>2023*</a:t>
                      </a:r>
                      <a:endParaRPr lang="es-ES" sz="2000" b="0" dirty="0">
                        <a:solidFill>
                          <a:srgbClr val="1F2569"/>
                        </a:solidFill>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algn="ctr"/>
                      <a:r>
                        <a:rPr lang="es-ES" sz="2000" b="0" dirty="0" smtClean="0">
                          <a:solidFill>
                            <a:srgbClr val="1F2569"/>
                          </a:solidFill>
                        </a:rPr>
                        <a:t>2024*</a:t>
                      </a:r>
                      <a:endParaRPr lang="es-ES" sz="2000" b="0" dirty="0">
                        <a:solidFill>
                          <a:srgbClr val="1F2569"/>
                        </a:solidFill>
                      </a:endParaRPr>
                    </a:p>
                  </a:txBody>
                  <a:tcPr anchor="ctr">
                    <a:gradFill flip="none" rotWithShape="1">
                      <a:gsLst>
                        <a:gs pos="0">
                          <a:schemeClr val="accent1">
                            <a:lumMod val="60000"/>
                            <a:lumOff val="40000"/>
                          </a:schemeClr>
                        </a:gs>
                        <a:gs pos="50000">
                          <a:schemeClr val="accent1">
                            <a:tint val="44500"/>
                            <a:satMod val="160000"/>
                          </a:schemeClr>
                        </a:gs>
                        <a:gs pos="100000">
                          <a:schemeClr val="accent1">
                            <a:tint val="23500"/>
                            <a:satMod val="160000"/>
                          </a:schemeClr>
                        </a:gs>
                      </a:gsLst>
                      <a:lin ang="10800000" scaled="1"/>
                      <a:tileRect/>
                    </a:gradFill>
                  </a:tcPr>
                </a:tc>
              </a:tr>
              <a:tr h="1150962">
                <a:tc>
                  <a:txBody>
                    <a:bodyPr/>
                    <a:lstStyle/>
                    <a:p>
                      <a:pPr algn="l"/>
                      <a:r>
                        <a:rPr lang="es-ES" sz="2000" dirty="0" smtClean="0">
                          <a:solidFill>
                            <a:srgbClr val="1F2569"/>
                          </a:solidFill>
                        </a:rPr>
                        <a:t>ARGENTINA</a:t>
                      </a:r>
                    </a:p>
                  </a:txBody>
                  <a:tcPr anchor="ctr">
                    <a:noFill/>
                  </a:tcPr>
                </a:tc>
                <a:tc>
                  <a:txBody>
                    <a:bodyPr/>
                    <a:lstStyle/>
                    <a:p>
                      <a:pPr marL="0" algn="ctr" defTabSz="914400" rtl="0" eaLnBrk="1" latinLnBrk="0" hangingPunct="1"/>
                      <a:r>
                        <a:rPr lang="es-UY" sz="2400" b="1" kern="1200" dirty="0" smtClean="0">
                          <a:solidFill>
                            <a:srgbClr val="1F2569"/>
                          </a:solidFill>
                          <a:latin typeface="+mn-lt"/>
                          <a:ea typeface="+mn-ea"/>
                          <a:cs typeface="+mn-cs"/>
                        </a:rPr>
                        <a:t>-0,7%</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-9,8%</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10,4%</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5,2%</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-2,5%</a:t>
                      </a:r>
                      <a:endParaRPr lang="es-ES" sz="2400" b="1" kern="1200" dirty="0">
                        <a:solidFill>
                          <a:srgbClr val="1F2569"/>
                        </a:solidFill>
                        <a:latin typeface="+mn-lt"/>
                        <a:ea typeface="+mn-ea"/>
                        <a:cs typeface="+mn-cs"/>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marL="0" algn="ctr" defTabSz="914400" rtl="0" eaLnBrk="1" latinLnBrk="0" hangingPunct="1"/>
                      <a:r>
                        <a:rPr lang="es-ES" sz="2400" b="1" kern="1200" dirty="0" smtClean="0">
                          <a:solidFill>
                            <a:srgbClr val="1F2569"/>
                          </a:solidFill>
                          <a:latin typeface="+mn-lt"/>
                          <a:ea typeface="+mn-ea"/>
                          <a:cs typeface="+mn-cs"/>
                        </a:rPr>
                        <a:t>2,8%</a:t>
                      </a:r>
                      <a:endParaRPr lang="es-ES" sz="2400" b="1" kern="1200" dirty="0">
                        <a:solidFill>
                          <a:srgbClr val="1F2569"/>
                        </a:solidFill>
                        <a:latin typeface="+mn-lt"/>
                        <a:ea typeface="+mn-ea"/>
                        <a:cs typeface="+mn-cs"/>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r>
              <a:tr h="1150962">
                <a:tc>
                  <a:txBody>
                    <a:bodyPr/>
                    <a:lstStyle/>
                    <a:p>
                      <a:pPr algn="l"/>
                      <a:r>
                        <a:rPr lang="es-ES" sz="2000" dirty="0" smtClean="0">
                          <a:solidFill>
                            <a:srgbClr val="1F2569"/>
                          </a:solidFill>
                        </a:rPr>
                        <a:t>BRASIL</a:t>
                      </a:r>
                      <a:endParaRPr lang="es-ES" sz="2000" dirty="0">
                        <a:solidFill>
                          <a:srgbClr val="1F2569"/>
                        </a:solidFill>
                      </a:endParaRPr>
                    </a:p>
                  </a:txBody>
                  <a:tcPr anchor="ctr">
                    <a:noFill/>
                  </a:tcPr>
                </a:tc>
                <a:tc>
                  <a:txBody>
                    <a:bodyPr/>
                    <a:lstStyle/>
                    <a:p>
                      <a:pPr marL="0" algn="ctr" defTabSz="914400" rtl="0" eaLnBrk="1" latinLnBrk="0" hangingPunct="1"/>
                      <a:r>
                        <a:rPr lang="es-ES" sz="2400" b="1" kern="1200" dirty="0" smtClean="0">
                          <a:solidFill>
                            <a:srgbClr val="1F2569"/>
                          </a:solidFill>
                          <a:latin typeface="+mn-lt"/>
                          <a:ea typeface="+mn-ea"/>
                          <a:cs typeface="+mn-cs"/>
                        </a:rPr>
                        <a:t>0,4%</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-4,2%</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4,6%</a:t>
                      </a:r>
                      <a:endParaRPr lang="es-ES" sz="2400" b="1" kern="1200" dirty="0">
                        <a:solidFill>
                          <a:srgbClr val="1F2569"/>
                        </a:solidFill>
                        <a:latin typeface="+mn-lt"/>
                        <a:ea typeface="+mn-ea"/>
                        <a:cs typeface="+mn-cs"/>
                      </a:endParaRP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2,9%</a:t>
                      </a:r>
                    </a:p>
                  </a:txBody>
                  <a:tcPr anchor="ctr"/>
                </a:tc>
                <a:tc>
                  <a:txBody>
                    <a:bodyPr/>
                    <a:lstStyle/>
                    <a:p>
                      <a:pPr marL="0" algn="ctr" defTabSz="914400" rtl="0" eaLnBrk="1" latinLnBrk="0" hangingPunct="1"/>
                      <a:r>
                        <a:rPr lang="es-ES" sz="2400" b="1" kern="1200" dirty="0" smtClean="0">
                          <a:solidFill>
                            <a:srgbClr val="1F2569"/>
                          </a:solidFill>
                          <a:latin typeface="+mn-lt"/>
                          <a:ea typeface="+mn-ea"/>
                          <a:cs typeface="+mn-cs"/>
                        </a:rPr>
                        <a:t>3,1%</a:t>
                      </a:r>
                      <a:endParaRPr lang="es-ES" sz="2400" b="1" kern="1200" dirty="0">
                        <a:solidFill>
                          <a:srgbClr val="1F2569"/>
                        </a:solidFill>
                        <a:latin typeface="+mn-lt"/>
                        <a:ea typeface="+mn-ea"/>
                        <a:cs typeface="+mn-cs"/>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c>
                  <a:txBody>
                    <a:bodyPr/>
                    <a:lstStyle/>
                    <a:p>
                      <a:pPr marL="0" algn="ctr" defTabSz="914400" rtl="0" eaLnBrk="1" latinLnBrk="0" hangingPunct="1"/>
                      <a:r>
                        <a:rPr lang="es-ES" sz="2400" b="1" kern="1200" dirty="0" smtClean="0">
                          <a:solidFill>
                            <a:srgbClr val="1F2569"/>
                          </a:solidFill>
                          <a:latin typeface="+mn-lt"/>
                          <a:ea typeface="+mn-ea"/>
                          <a:cs typeface="+mn-cs"/>
                        </a:rPr>
                        <a:t>1,5%</a:t>
                      </a:r>
                      <a:endParaRPr lang="es-ES" sz="2400" b="1" kern="1200" dirty="0">
                        <a:solidFill>
                          <a:srgbClr val="1F2569"/>
                        </a:solidFill>
                        <a:latin typeface="+mn-lt"/>
                        <a:ea typeface="+mn-ea"/>
                        <a:cs typeface="+mn-cs"/>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tcPr>
                </a:tc>
              </a:tr>
            </a:tbl>
          </a:graphicData>
        </a:graphic>
      </p:graphicFrame>
      <p:sp>
        <p:nvSpPr>
          <p:cNvPr id="11" name="TextBox 8"/>
          <p:cNvSpPr txBox="1"/>
          <p:nvPr/>
        </p:nvSpPr>
        <p:spPr>
          <a:xfrm>
            <a:off x="152400" y="9841542"/>
            <a:ext cx="8686800" cy="430887"/>
          </a:xfrm>
          <a:prstGeom prst="rect">
            <a:avLst/>
          </a:prstGeom>
        </p:spPr>
        <p:txBody>
          <a:bodyPr wrap="square" lIns="0" tIns="0" rIns="0" bIns="0" rtlCol="0" anchor="t">
            <a:spAutoFit/>
          </a:bodyPr>
          <a:lstStyle/>
          <a:p>
            <a:r>
              <a:rPr lang="es-ES" sz="1400" dirty="0">
                <a:solidFill>
                  <a:srgbClr val="002060"/>
                </a:solidFill>
                <a:latin typeface="+mj-lt"/>
              </a:rPr>
              <a:t>Fuente: FMI</a:t>
            </a:r>
          </a:p>
          <a:p>
            <a:r>
              <a:rPr lang="es-UY" sz="1400" dirty="0">
                <a:solidFill>
                  <a:srgbClr val="002060"/>
                </a:solidFill>
                <a:latin typeface="+mj-lt"/>
              </a:rPr>
              <a:t>* Proyecciones FMI octubre 2023</a:t>
            </a:r>
            <a:endParaRPr lang="es-ES" sz="1400" dirty="0">
              <a:solidFill>
                <a:srgbClr val="002060"/>
              </a:solidFill>
              <a:latin typeface="+mj-lt"/>
            </a:endParaRPr>
          </a:p>
        </p:txBody>
      </p:sp>
      <p:sp>
        <p:nvSpPr>
          <p:cNvPr id="13" name="CuadroTexto 12"/>
          <p:cNvSpPr txBox="1"/>
          <p:nvPr/>
        </p:nvSpPr>
        <p:spPr>
          <a:xfrm>
            <a:off x="228600" y="1791298"/>
            <a:ext cx="8683600" cy="830997"/>
          </a:xfrm>
          <a:prstGeom prst="rect">
            <a:avLst/>
          </a:prstGeom>
          <a:noFill/>
        </p:spPr>
        <p:txBody>
          <a:bodyPr wrap="square" rtlCol="0">
            <a:spAutoFit/>
          </a:bodyPr>
          <a:lstStyle/>
          <a:p>
            <a:pPr algn="ctr"/>
            <a:r>
              <a:rPr lang="es-UY" sz="2400" b="1" dirty="0" smtClean="0">
                <a:solidFill>
                  <a:srgbClr val="002060"/>
                </a:solidFill>
              </a:rPr>
              <a:t>Producto Interno Bruto</a:t>
            </a:r>
          </a:p>
          <a:p>
            <a:pPr algn="ctr"/>
            <a:r>
              <a:rPr lang="es-UY" sz="2400" b="1" dirty="0" smtClean="0">
                <a:solidFill>
                  <a:srgbClr val="002060"/>
                </a:solidFill>
              </a:rPr>
              <a:t>Tasa de variación anual</a:t>
            </a:r>
          </a:p>
        </p:txBody>
      </p:sp>
      <p:sp>
        <p:nvSpPr>
          <p:cNvPr id="3" name="Rectángulo 2"/>
          <p:cNvSpPr/>
          <p:nvPr/>
        </p:nvSpPr>
        <p:spPr>
          <a:xfrm>
            <a:off x="9448800" y="1844665"/>
            <a:ext cx="8493038" cy="9510296"/>
          </a:xfrm>
          <a:prstGeom prst="rect">
            <a:avLst/>
          </a:prstGeom>
        </p:spPr>
        <p:txBody>
          <a:bodyPr wrap="square">
            <a:spAutoFit/>
          </a:bodyPr>
          <a:lstStyle/>
          <a:p>
            <a:pPr marL="285750" indent="-285750" algn="ctr">
              <a:buFont typeface="Arial" panose="020B0604020202020204" pitchFamily="34" charset="0"/>
              <a:buChar char="•"/>
            </a:pPr>
            <a:r>
              <a:rPr lang="es-ES" sz="2800" b="1" dirty="0" smtClean="0">
                <a:solidFill>
                  <a:srgbClr val="002060"/>
                </a:solidFill>
              </a:rPr>
              <a:t>ARGENTINA </a:t>
            </a:r>
            <a:r>
              <a:rPr lang="es-ES" sz="2800" dirty="0">
                <a:solidFill>
                  <a:srgbClr val="002060"/>
                </a:solidFill>
              </a:rPr>
              <a:t>acumula más de una década de </a:t>
            </a:r>
            <a:r>
              <a:rPr lang="es-ES" sz="2800" b="1" dirty="0" smtClean="0">
                <a:solidFill>
                  <a:srgbClr val="002060"/>
                </a:solidFill>
              </a:rPr>
              <a:t>BAJO CRECIMIENTO.</a:t>
            </a:r>
          </a:p>
          <a:p>
            <a:pPr marL="285750" indent="-285750" algn="ctr">
              <a:buFont typeface="Arial" panose="020B0604020202020204" pitchFamily="34" charset="0"/>
              <a:buChar char="•"/>
            </a:pPr>
            <a:endParaRPr lang="es-ES" sz="2800" b="1" dirty="0">
              <a:solidFill>
                <a:srgbClr val="002060"/>
              </a:solidFill>
            </a:endParaRPr>
          </a:p>
          <a:p>
            <a:pPr marL="285750" indent="-285750" algn="ctr">
              <a:buFont typeface="Arial" panose="020B0604020202020204" pitchFamily="34" charset="0"/>
              <a:buChar char="•"/>
            </a:pPr>
            <a:r>
              <a:rPr lang="es-ES" sz="2800" b="1" dirty="0" smtClean="0">
                <a:solidFill>
                  <a:srgbClr val="002060"/>
                </a:solidFill>
              </a:rPr>
              <a:t>INESTABILIDAD NOMINAL: </a:t>
            </a:r>
            <a:r>
              <a:rPr lang="es-ES" sz="2800" dirty="0" smtClean="0">
                <a:solidFill>
                  <a:srgbClr val="002060"/>
                </a:solidFill>
              </a:rPr>
              <a:t>DF </a:t>
            </a:r>
            <a:r>
              <a:rPr lang="es-ES" sz="2800" dirty="0">
                <a:solidFill>
                  <a:srgbClr val="002060"/>
                </a:solidFill>
              </a:rPr>
              <a:t>4,1% PIB, reservas netas del BCRA negativas, pobreza +40%, brecha cambiaria +150%, Gasto Público 44% </a:t>
            </a:r>
            <a:r>
              <a:rPr lang="es-ES" sz="2800" dirty="0" smtClean="0">
                <a:solidFill>
                  <a:srgbClr val="002060"/>
                </a:solidFill>
              </a:rPr>
              <a:t>PIB, 2,8% del PIB se gasta en subsidios a las tarifas públicas, pérdida del salario real (-28% respecto al pico 2012).</a:t>
            </a:r>
          </a:p>
          <a:p>
            <a:pPr marL="285750" indent="-285750" algn="ctr">
              <a:buFont typeface="Arial" panose="020B0604020202020204" pitchFamily="34" charset="0"/>
              <a:buChar char="•"/>
            </a:pPr>
            <a:endParaRPr lang="es-UY" sz="2800" dirty="0">
              <a:solidFill>
                <a:srgbClr val="002060"/>
              </a:solidFill>
            </a:endParaRPr>
          </a:p>
          <a:p>
            <a:pPr marL="285750" indent="-285750" algn="ctr">
              <a:buFont typeface="Arial" panose="020B0604020202020204" pitchFamily="34" charset="0"/>
              <a:buChar char="•"/>
            </a:pPr>
            <a:r>
              <a:rPr lang="es-ES" sz="2800" dirty="0" smtClean="0">
                <a:solidFill>
                  <a:srgbClr val="002060"/>
                </a:solidFill>
              </a:rPr>
              <a:t>2024 ajuste fiscal, corrección </a:t>
            </a:r>
            <a:r>
              <a:rPr lang="es-ES" sz="2800" dirty="0">
                <a:solidFill>
                  <a:srgbClr val="002060"/>
                </a:solidFill>
              </a:rPr>
              <a:t>sin desborde </a:t>
            </a:r>
            <a:r>
              <a:rPr lang="es-ES" sz="2800" dirty="0" smtClean="0">
                <a:solidFill>
                  <a:srgbClr val="002060"/>
                </a:solidFill>
              </a:rPr>
              <a:t>nominal. </a:t>
            </a:r>
            <a:r>
              <a:rPr lang="es-ES" sz="2800" b="1" i="1" dirty="0">
                <a:solidFill>
                  <a:srgbClr val="002060"/>
                </a:solidFill>
              </a:rPr>
              <a:t>GENERAR UN MARCO DE ESTABLIDAD Y CONFIANZA. </a:t>
            </a:r>
            <a:endParaRPr lang="es-UY" sz="2800" b="1" i="1" dirty="0">
              <a:solidFill>
                <a:srgbClr val="002060"/>
              </a:solidFill>
            </a:endParaRPr>
          </a:p>
          <a:p>
            <a:pPr marL="285750" indent="-285750" algn="ctr">
              <a:buFont typeface="Arial" panose="020B0604020202020204" pitchFamily="34" charset="0"/>
              <a:buChar char="•"/>
            </a:pPr>
            <a:endParaRPr lang="es-ES" sz="2800" b="1" dirty="0">
              <a:solidFill>
                <a:srgbClr val="002060"/>
              </a:solidFill>
            </a:endParaRPr>
          </a:p>
          <a:p>
            <a:pPr marL="285750" indent="-285750" algn="ctr">
              <a:buFont typeface="Arial" panose="020B0604020202020204" pitchFamily="34" charset="0"/>
              <a:buChar char="•"/>
            </a:pPr>
            <a:r>
              <a:rPr lang="es-ES" sz="2800" b="1" dirty="0" smtClean="0">
                <a:solidFill>
                  <a:srgbClr val="002060"/>
                </a:solidFill>
              </a:rPr>
              <a:t>BRASIL, </a:t>
            </a:r>
            <a:r>
              <a:rPr lang="es-ES" sz="2800" dirty="0" smtClean="0">
                <a:solidFill>
                  <a:srgbClr val="002060"/>
                </a:solidFill>
              </a:rPr>
              <a:t>logra encausar su inflación al rango meta (4,1</a:t>
            </a:r>
            <a:r>
              <a:rPr lang="es-ES" sz="2800" dirty="0">
                <a:solidFill>
                  <a:srgbClr val="002060"/>
                </a:solidFill>
              </a:rPr>
              <a:t>%  oct. </a:t>
            </a:r>
            <a:r>
              <a:rPr lang="es-ES" sz="2800" dirty="0" smtClean="0">
                <a:solidFill>
                  <a:srgbClr val="002060"/>
                </a:solidFill>
              </a:rPr>
              <a:t>23). </a:t>
            </a:r>
            <a:r>
              <a:rPr lang="es-ES" sz="2800" b="1" dirty="0" smtClean="0">
                <a:solidFill>
                  <a:srgbClr val="002060"/>
                </a:solidFill>
              </a:rPr>
              <a:t>INDICIOS DE MEJORA EN SU POSICIÓN FISCAL, MONETARIA, DEMANDA EXTERNA. </a:t>
            </a:r>
          </a:p>
          <a:p>
            <a:pPr marL="285750" indent="-285750" algn="ctr">
              <a:buFont typeface="Arial" panose="020B0604020202020204" pitchFamily="34" charset="0"/>
              <a:buChar char="•"/>
            </a:pPr>
            <a:endParaRPr lang="es-UY" sz="2800" b="1" dirty="0">
              <a:solidFill>
                <a:srgbClr val="002060"/>
              </a:solidFill>
            </a:endParaRPr>
          </a:p>
          <a:p>
            <a:pPr marL="285750" indent="-285750" algn="ctr">
              <a:buFont typeface="Arial" panose="020B0604020202020204" pitchFamily="34" charset="0"/>
              <a:buChar char="•"/>
            </a:pPr>
            <a:r>
              <a:rPr lang="es-UY" sz="2800" dirty="0" smtClean="0">
                <a:solidFill>
                  <a:srgbClr val="002060"/>
                </a:solidFill>
              </a:rPr>
              <a:t>Aprobación </a:t>
            </a:r>
            <a:r>
              <a:rPr lang="es-UY" sz="2800" dirty="0">
                <a:solidFill>
                  <a:srgbClr val="002060"/>
                </a:solidFill>
              </a:rPr>
              <a:t>del </a:t>
            </a:r>
            <a:r>
              <a:rPr lang="es-UY" sz="2800" b="1" dirty="0">
                <a:solidFill>
                  <a:srgbClr val="002060"/>
                </a:solidFill>
              </a:rPr>
              <a:t>NUEVO MARCO FISCAL</a:t>
            </a:r>
            <a:r>
              <a:rPr lang="es-UY" sz="2800" dirty="0">
                <a:solidFill>
                  <a:srgbClr val="002060"/>
                </a:solidFill>
              </a:rPr>
              <a:t> </a:t>
            </a:r>
            <a:r>
              <a:rPr lang="es-UY" sz="2800" dirty="0" smtClean="0">
                <a:solidFill>
                  <a:srgbClr val="002060"/>
                </a:solidFill>
              </a:rPr>
              <a:t>factor </a:t>
            </a:r>
            <a:r>
              <a:rPr lang="es-UY" sz="2800" dirty="0">
                <a:solidFill>
                  <a:srgbClr val="002060"/>
                </a:solidFill>
              </a:rPr>
              <a:t>clave para que consolide su trayectoria de crecimiento económico. </a:t>
            </a:r>
            <a:endParaRPr lang="es-ES" sz="2800" dirty="0">
              <a:solidFill>
                <a:srgbClr val="002060"/>
              </a:solidFill>
            </a:endParaRPr>
          </a:p>
          <a:p>
            <a:pPr marL="285750" indent="-285750" algn="ctr">
              <a:buFont typeface="Arial" panose="020B0604020202020204" pitchFamily="34" charset="0"/>
              <a:buChar char="•"/>
            </a:pPr>
            <a:endParaRPr lang="es-ES" sz="2800" b="1" dirty="0" smtClean="0">
              <a:solidFill>
                <a:srgbClr val="002060"/>
              </a:solidFill>
            </a:endParaRPr>
          </a:p>
          <a:p>
            <a:pPr marL="285750" indent="-285750" algn="ctr">
              <a:buFont typeface="Arial" panose="020B0604020202020204" pitchFamily="34" charset="0"/>
              <a:buChar char="•"/>
            </a:pPr>
            <a:endParaRPr lang="es-ES" sz="2800" dirty="0">
              <a:solidFill>
                <a:srgbClr val="002060"/>
              </a:solidFill>
            </a:endParaRPr>
          </a:p>
          <a:p>
            <a:pPr algn="ctr"/>
            <a:endParaRPr lang="es-ES" sz="2400" dirty="0">
              <a:solidFill>
                <a:srgbClr val="002060"/>
              </a:solidFill>
            </a:endParaRPr>
          </a:p>
        </p:txBody>
      </p:sp>
      <p:sp>
        <p:nvSpPr>
          <p:cNvPr id="14" name="TextBox 6"/>
          <p:cNvSpPr txBox="1"/>
          <p:nvPr/>
        </p:nvSpPr>
        <p:spPr>
          <a:xfrm>
            <a:off x="609600" y="607578"/>
            <a:ext cx="10763989" cy="461665"/>
          </a:xfrm>
          <a:prstGeom prst="rect">
            <a:avLst/>
          </a:prstGeom>
        </p:spPr>
        <p:txBody>
          <a:bodyPr lIns="0" tIns="0" rIns="0" bIns="0" rtlCol="0" anchor="t">
            <a:spAutoFit/>
          </a:bodyPr>
          <a:lstStyle/>
          <a:p>
            <a:pPr>
              <a:lnSpc>
                <a:spcPts val="3640"/>
              </a:lnSpc>
              <a:spcBef>
                <a:spcPct val="0"/>
              </a:spcBef>
            </a:pPr>
            <a:r>
              <a:rPr lang="en-US" sz="2800" spc="-83" dirty="0" err="1">
                <a:solidFill>
                  <a:srgbClr val="FFB547"/>
                </a:solidFill>
                <a:latin typeface="Poppins Bold"/>
              </a:rPr>
              <a:t>Contexto</a:t>
            </a:r>
            <a:r>
              <a:rPr lang="en-US" sz="2800" spc="-83" dirty="0">
                <a:solidFill>
                  <a:srgbClr val="FFB547"/>
                </a:solidFill>
                <a:latin typeface="Poppins Bold"/>
              </a:rPr>
              <a:t> regional: </a:t>
            </a:r>
            <a:r>
              <a:rPr lang="en-US" sz="2800" spc="-83" dirty="0" smtClean="0">
                <a:solidFill>
                  <a:schemeClr val="bg1"/>
                </a:solidFill>
                <a:latin typeface="Poppins Bold"/>
              </a:rPr>
              <a:t>Argentina y </a:t>
            </a:r>
            <a:r>
              <a:rPr lang="en-US" sz="2800" spc="-83" dirty="0" err="1" smtClean="0">
                <a:solidFill>
                  <a:schemeClr val="bg1"/>
                </a:solidFill>
                <a:latin typeface="Poppins Bold"/>
              </a:rPr>
              <a:t>Brasil</a:t>
            </a:r>
            <a:endParaRPr lang="en-US" sz="2800" spc="-83" dirty="0">
              <a:solidFill>
                <a:srgbClr val="FF0000"/>
              </a:solidFill>
              <a:latin typeface="Poppins Bold"/>
            </a:endParaRPr>
          </a:p>
        </p:txBody>
      </p:sp>
      <p:sp>
        <p:nvSpPr>
          <p:cNvPr id="16" name="Rectángulo 15"/>
          <p:cNvSpPr/>
          <p:nvPr/>
        </p:nvSpPr>
        <p:spPr>
          <a:xfrm>
            <a:off x="228600" y="7096206"/>
            <a:ext cx="8566103" cy="2062103"/>
          </a:xfrm>
          <a:prstGeom prst="rect">
            <a:avLst/>
          </a:prstGeom>
        </p:spPr>
        <p:txBody>
          <a:bodyPr wrap="square">
            <a:spAutoFit/>
          </a:bodyPr>
          <a:lstStyle/>
          <a:p>
            <a:pPr algn="ctr"/>
            <a:r>
              <a:rPr lang="es-ES" sz="3200" i="1" dirty="0" smtClean="0">
                <a:solidFill>
                  <a:srgbClr val="002060"/>
                </a:solidFill>
              </a:rPr>
              <a:t> </a:t>
            </a:r>
            <a:r>
              <a:rPr lang="es-ES" sz="3200" b="1" i="1" dirty="0" smtClean="0">
                <a:solidFill>
                  <a:srgbClr val="002060"/>
                </a:solidFill>
              </a:rPr>
              <a:t>2024</a:t>
            </a:r>
            <a:r>
              <a:rPr lang="es-ES" sz="3200" i="1" dirty="0">
                <a:solidFill>
                  <a:srgbClr val="002060"/>
                </a:solidFill>
              </a:rPr>
              <a:t>:</a:t>
            </a:r>
            <a:r>
              <a:rPr lang="es-ES" sz="3200" b="1" i="1" dirty="0" smtClean="0">
                <a:solidFill>
                  <a:srgbClr val="002060"/>
                </a:solidFill>
              </a:rPr>
              <a:t>COMPLEJO Y DESAFIANTE</a:t>
            </a:r>
          </a:p>
          <a:p>
            <a:pPr algn="ctr"/>
            <a:endParaRPr lang="es-ES" sz="3200" b="1" i="1" dirty="0" smtClean="0">
              <a:solidFill>
                <a:srgbClr val="002060"/>
              </a:solidFill>
            </a:endParaRPr>
          </a:p>
          <a:p>
            <a:pPr algn="ctr"/>
            <a:r>
              <a:rPr lang="es-ES" sz="3200" b="1" i="1" dirty="0" smtClean="0">
                <a:solidFill>
                  <a:srgbClr val="002060"/>
                </a:solidFill>
              </a:rPr>
              <a:t>2025: MEJORES PERSPECTIVAS</a:t>
            </a:r>
            <a:r>
              <a:rPr lang="es-ES" sz="3200" i="1" dirty="0" smtClean="0">
                <a:solidFill>
                  <a:srgbClr val="002060"/>
                </a:solidFill>
              </a:rPr>
              <a:t>, en particular por las correcciones que pueda lograr Argentina. </a:t>
            </a:r>
          </a:p>
        </p:txBody>
      </p:sp>
    </p:spTree>
    <p:extLst>
      <p:ext uri="{BB962C8B-B14F-4D97-AF65-F5344CB8AC3E}">
        <p14:creationId xmlns:p14="http://schemas.microsoft.com/office/powerpoint/2010/main" val="2310765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p:cNvSpPr/>
          <p:nvPr/>
        </p:nvSpPr>
        <p:spPr>
          <a:xfrm>
            <a:off x="7925389" y="3496356"/>
            <a:ext cx="1378881" cy="3436746"/>
          </a:xfrm>
          <a:prstGeom prst="roundRect">
            <a:avLst/>
          </a:prstGeom>
          <a:gradFill flip="none" rotWithShape="1">
            <a:gsLst>
              <a:gs pos="83105">
                <a:srgbClr val="D7E0F2"/>
              </a:gs>
              <a:gs pos="100000">
                <a:srgbClr val="D2DDF1"/>
              </a:gs>
              <a:gs pos="100000">
                <a:schemeClr val="accent1">
                  <a:tint val="66000"/>
                  <a:satMod val="160000"/>
                </a:schemeClr>
              </a:gs>
              <a:gs pos="50000">
                <a:schemeClr val="accent1">
                  <a:tint val="44500"/>
                  <a:satMod val="160000"/>
                </a:schemeClr>
              </a:gs>
              <a:gs pos="100000">
                <a:schemeClr val="accent1">
                  <a:lumMod val="20000"/>
                  <a:lumOff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AutoShape 4"/>
          <p:cNvSpPr/>
          <p:nvPr/>
        </p:nvSpPr>
        <p:spPr>
          <a:xfrm>
            <a:off x="0" y="0"/>
            <a:ext cx="18288000" cy="1257618"/>
          </a:xfrm>
          <a:prstGeom prst="rect">
            <a:avLst/>
          </a:prstGeom>
          <a:solidFill>
            <a:srgbClr val="1F2569"/>
          </a:solidFill>
        </p:spPr>
      </p:sp>
      <p:pic>
        <p:nvPicPr>
          <p:cNvPr id="5" name="Picture 5"/>
          <p:cNvPicPr>
            <a:picLocks noChangeAspect="1"/>
          </p:cNvPicPr>
          <p:nvPr/>
        </p:nvPicPr>
        <p:blipFill>
          <a:blip r:embed="rId3"/>
          <a:srcRect/>
          <a:stretch>
            <a:fillRect/>
          </a:stretch>
        </p:blipFill>
        <p:spPr>
          <a:xfrm>
            <a:off x="15752150" y="311631"/>
            <a:ext cx="2196906" cy="634357"/>
          </a:xfrm>
          <a:prstGeom prst="rect">
            <a:avLst/>
          </a:prstGeom>
        </p:spPr>
      </p:pic>
      <p:sp>
        <p:nvSpPr>
          <p:cNvPr id="10" name="TextBox 6"/>
          <p:cNvSpPr txBox="1"/>
          <p:nvPr/>
        </p:nvSpPr>
        <p:spPr>
          <a:xfrm>
            <a:off x="701836" y="389414"/>
            <a:ext cx="9280364" cy="461665"/>
          </a:xfrm>
          <a:prstGeom prst="rect">
            <a:avLst/>
          </a:prstGeom>
        </p:spPr>
        <p:txBody>
          <a:bodyPr wrap="square" lIns="0" tIns="0" rIns="0" bIns="0" rtlCol="0" anchor="t">
            <a:spAutoFit/>
          </a:bodyPr>
          <a:lstStyle/>
          <a:p>
            <a:pPr>
              <a:lnSpc>
                <a:spcPts val="3640"/>
              </a:lnSpc>
              <a:spcBef>
                <a:spcPct val="0"/>
              </a:spcBef>
            </a:pPr>
            <a:r>
              <a:rPr lang="en-US" sz="2800" spc="-83" dirty="0" err="1">
                <a:solidFill>
                  <a:srgbClr val="FFB547"/>
                </a:solidFill>
                <a:latin typeface="Poppins Bold"/>
              </a:rPr>
              <a:t>Actividad</a:t>
            </a:r>
            <a:r>
              <a:rPr lang="en-US" sz="2800" spc="-83" dirty="0">
                <a:solidFill>
                  <a:srgbClr val="FFB547"/>
                </a:solidFill>
                <a:latin typeface="Poppins Bold"/>
              </a:rPr>
              <a:t> </a:t>
            </a:r>
            <a:r>
              <a:rPr lang="en-US" sz="2800" spc="-83" dirty="0" err="1">
                <a:solidFill>
                  <a:srgbClr val="FFB547"/>
                </a:solidFill>
                <a:latin typeface="Poppins Bold"/>
              </a:rPr>
              <a:t>Económica</a:t>
            </a:r>
            <a:r>
              <a:rPr lang="en-US" sz="2800" spc="-83" dirty="0">
                <a:solidFill>
                  <a:srgbClr val="FFB547"/>
                </a:solidFill>
                <a:latin typeface="Poppins Bold"/>
              </a:rPr>
              <a:t>: </a:t>
            </a:r>
            <a:r>
              <a:rPr lang="en-US" sz="2800" spc="-83" dirty="0" smtClean="0">
                <a:solidFill>
                  <a:schemeClr val="bg1"/>
                </a:solidFill>
                <a:latin typeface="Poppins Bold" panose="020B0604020202020204" charset="0"/>
                <a:cs typeface="Poppins Bold" panose="020B0604020202020204" charset="0"/>
              </a:rPr>
              <a:t>Uruguay</a:t>
            </a:r>
            <a:endParaRPr lang="en-US" sz="2800" spc="-83" dirty="0">
              <a:solidFill>
                <a:schemeClr val="bg1"/>
              </a:solidFill>
              <a:latin typeface="Poppins Bold" panose="020B0604020202020204" charset="0"/>
              <a:cs typeface="Poppins Bold" panose="020B0604020202020204" charset="0"/>
            </a:endParaRPr>
          </a:p>
        </p:txBody>
      </p:sp>
      <p:sp>
        <p:nvSpPr>
          <p:cNvPr id="20" name="TextBox 8"/>
          <p:cNvSpPr txBox="1"/>
          <p:nvPr/>
        </p:nvSpPr>
        <p:spPr>
          <a:xfrm>
            <a:off x="89404" y="9791700"/>
            <a:ext cx="5625596" cy="474489"/>
          </a:xfrm>
          <a:prstGeom prst="rect">
            <a:avLst/>
          </a:prstGeom>
        </p:spPr>
        <p:txBody>
          <a:bodyPr wrap="square" lIns="0" tIns="0" rIns="0" bIns="0" rtlCol="0" anchor="t">
            <a:spAutoFit/>
          </a:bodyPr>
          <a:lstStyle/>
          <a:p>
            <a:pPr>
              <a:lnSpc>
                <a:spcPts val="3664"/>
              </a:lnSpc>
            </a:pPr>
            <a:r>
              <a:rPr lang="es-ES" sz="1400" dirty="0" smtClean="0">
                <a:solidFill>
                  <a:srgbClr val="002060"/>
                </a:solidFill>
                <a:latin typeface="Nunito Sans Extra Light" panose="020B0604020202020204" charset="0"/>
              </a:rPr>
              <a:t>Fuente: BCU</a:t>
            </a:r>
            <a:endParaRPr lang="es-ES" sz="1400" dirty="0">
              <a:solidFill>
                <a:srgbClr val="002060"/>
              </a:solidFill>
              <a:latin typeface="Nunito Sans Extra Light" panose="020B0604020202020204" charset="0"/>
            </a:endParaRPr>
          </a:p>
        </p:txBody>
      </p:sp>
      <p:sp>
        <p:nvSpPr>
          <p:cNvPr id="12" name="CuadroTexto 11"/>
          <p:cNvSpPr txBox="1"/>
          <p:nvPr/>
        </p:nvSpPr>
        <p:spPr>
          <a:xfrm>
            <a:off x="1023979" y="1497962"/>
            <a:ext cx="7957309" cy="461665"/>
          </a:xfrm>
          <a:prstGeom prst="rect">
            <a:avLst/>
          </a:prstGeom>
          <a:noFill/>
        </p:spPr>
        <p:txBody>
          <a:bodyPr wrap="square" rtlCol="0">
            <a:spAutoFit/>
          </a:bodyPr>
          <a:lstStyle/>
          <a:p>
            <a:pPr algn="ctr">
              <a:defRPr sz="1400" b="1" i="0" u="none" strike="noStrike" kern="1200" spc="0" baseline="0">
                <a:solidFill>
                  <a:srgbClr val="002060"/>
                </a:solidFill>
                <a:latin typeface="+mn-lt"/>
                <a:ea typeface="+mn-ea"/>
                <a:cs typeface="+mn-cs"/>
              </a:defRPr>
            </a:pPr>
            <a:r>
              <a:rPr lang="es-ES" sz="2400" b="1" dirty="0">
                <a:solidFill>
                  <a:srgbClr val="002060"/>
                </a:solidFill>
              </a:rPr>
              <a:t>Indicador Mensual de Actividad </a:t>
            </a:r>
            <a:r>
              <a:rPr lang="es-ES" sz="2400" b="1" dirty="0" smtClean="0">
                <a:solidFill>
                  <a:srgbClr val="002060"/>
                </a:solidFill>
              </a:rPr>
              <a:t>Económica</a:t>
            </a:r>
            <a:endParaRPr lang="es-ES" sz="2400" b="1" dirty="0">
              <a:solidFill>
                <a:srgbClr val="002060"/>
              </a:solidFill>
            </a:endParaRPr>
          </a:p>
        </p:txBody>
      </p:sp>
      <p:sp>
        <p:nvSpPr>
          <p:cNvPr id="13" name="CuadroTexto 12"/>
          <p:cNvSpPr txBox="1"/>
          <p:nvPr/>
        </p:nvSpPr>
        <p:spPr>
          <a:xfrm>
            <a:off x="10069678" y="1691440"/>
            <a:ext cx="8218322" cy="3477875"/>
          </a:xfrm>
          <a:prstGeom prst="rect">
            <a:avLst/>
          </a:prstGeom>
          <a:noFill/>
        </p:spPr>
        <p:txBody>
          <a:bodyPr wrap="square" rtlCol="0">
            <a:spAutoFit/>
          </a:bodyPr>
          <a:lstStyle/>
          <a:p>
            <a:pPr marL="285750" indent="-285750" algn="ctr">
              <a:buFont typeface="Arial" panose="020B0604020202020204" pitchFamily="34" charset="0"/>
              <a:buChar char="•"/>
            </a:pPr>
            <a:r>
              <a:rPr lang="es-ES" sz="2800" dirty="0" smtClean="0">
                <a:solidFill>
                  <a:srgbClr val="002060"/>
                </a:solidFill>
              </a:rPr>
              <a:t>Según el dato de setiembre el </a:t>
            </a:r>
            <a:r>
              <a:rPr lang="es-ES" sz="2800" b="1" dirty="0" smtClean="0">
                <a:solidFill>
                  <a:srgbClr val="002060"/>
                </a:solidFill>
              </a:rPr>
              <a:t>INDICADOR MENSUAL DE ACTIVIDAD ECONÓMICA </a:t>
            </a:r>
            <a:r>
              <a:rPr lang="es-ES" sz="2800" dirty="0" smtClean="0">
                <a:solidFill>
                  <a:srgbClr val="002060"/>
                </a:solidFill>
              </a:rPr>
              <a:t>(IMAE), en su serie tendencia ciclo creció </a:t>
            </a:r>
            <a:r>
              <a:rPr lang="es-UY" sz="2800" dirty="0">
                <a:solidFill>
                  <a:srgbClr val="002060"/>
                </a:solidFill>
              </a:rPr>
              <a:t>0,1%. </a:t>
            </a:r>
          </a:p>
          <a:p>
            <a:pPr marL="285750" indent="-285750" algn="ctr">
              <a:buFont typeface="Arial" panose="020B0604020202020204" pitchFamily="34" charset="0"/>
              <a:buChar char="•"/>
            </a:pPr>
            <a:endParaRPr lang="es-UY" sz="2400" b="1" dirty="0">
              <a:solidFill>
                <a:srgbClr val="002060"/>
              </a:solidFill>
            </a:endParaRPr>
          </a:p>
          <a:p>
            <a:pPr marL="285750" indent="-285750" algn="ctr">
              <a:buFont typeface="Arial" panose="020B0604020202020204" pitchFamily="34" charset="0"/>
              <a:buChar char="•"/>
            </a:pPr>
            <a:r>
              <a:rPr lang="es-ES" sz="2800" dirty="0" smtClean="0">
                <a:solidFill>
                  <a:srgbClr val="002060"/>
                </a:solidFill>
              </a:rPr>
              <a:t>En </a:t>
            </a:r>
            <a:r>
              <a:rPr lang="es-ES" sz="2800" dirty="0">
                <a:solidFill>
                  <a:srgbClr val="002060"/>
                </a:solidFill>
              </a:rPr>
              <a:t>términos de </a:t>
            </a:r>
            <a:r>
              <a:rPr lang="es-ES" sz="2800" b="1" dirty="0">
                <a:solidFill>
                  <a:srgbClr val="002060"/>
                </a:solidFill>
              </a:rPr>
              <a:t>señal para el PIB</a:t>
            </a:r>
            <a:r>
              <a:rPr lang="es-ES" sz="2800" dirty="0">
                <a:solidFill>
                  <a:srgbClr val="002060"/>
                </a:solidFill>
              </a:rPr>
              <a:t> de Uruguay del </a:t>
            </a:r>
            <a:r>
              <a:rPr lang="es-ES" sz="2800" b="1" dirty="0">
                <a:solidFill>
                  <a:srgbClr val="002060"/>
                </a:solidFill>
              </a:rPr>
              <a:t>tercer </a:t>
            </a:r>
            <a:r>
              <a:rPr lang="es-ES" sz="2800" b="1" dirty="0" smtClean="0">
                <a:solidFill>
                  <a:srgbClr val="002060"/>
                </a:solidFill>
              </a:rPr>
              <a:t>trimestre</a:t>
            </a:r>
            <a:r>
              <a:rPr lang="es-ES" sz="2800" dirty="0" smtClean="0">
                <a:solidFill>
                  <a:srgbClr val="002060"/>
                </a:solidFill>
              </a:rPr>
              <a:t>, </a:t>
            </a:r>
            <a:r>
              <a:rPr lang="es-ES" sz="2800" dirty="0">
                <a:solidFill>
                  <a:srgbClr val="002060"/>
                </a:solidFill>
              </a:rPr>
              <a:t>el </a:t>
            </a:r>
            <a:r>
              <a:rPr lang="es-ES" sz="2800" b="1" dirty="0">
                <a:solidFill>
                  <a:srgbClr val="002060"/>
                </a:solidFill>
              </a:rPr>
              <a:t>IMAE anticipa un crecimiento desestacionalizado de 1%</a:t>
            </a:r>
            <a:r>
              <a:rPr lang="es-ES" sz="2800" dirty="0">
                <a:solidFill>
                  <a:srgbClr val="002060"/>
                </a:solidFill>
              </a:rPr>
              <a:t> versus el segundo y </a:t>
            </a:r>
            <a:r>
              <a:rPr lang="es-ES" sz="2800" b="1" dirty="0">
                <a:solidFill>
                  <a:srgbClr val="002060"/>
                </a:solidFill>
              </a:rPr>
              <a:t>leve contracción interanual</a:t>
            </a:r>
            <a:r>
              <a:rPr lang="es-ES" sz="2800" dirty="0">
                <a:solidFill>
                  <a:srgbClr val="002060"/>
                </a:solidFill>
              </a:rPr>
              <a:t> (</a:t>
            </a:r>
            <a:r>
              <a:rPr lang="es-ES" sz="2800" b="1" dirty="0">
                <a:solidFill>
                  <a:srgbClr val="002060"/>
                </a:solidFill>
              </a:rPr>
              <a:t>-0,2%</a:t>
            </a:r>
            <a:r>
              <a:rPr lang="es-ES" sz="2800" dirty="0">
                <a:solidFill>
                  <a:srgbClr val="002060"/>
                </a:solidFill>
              </a:rPr>
              <a:t>).</a:t>
            </a:r>
            <a:endParaRPr lang="es-UY" sz="2800" dirty="0">
              <a:solidFill>
                <a:srgbClr val="002060"/>
              </a:solidFill>
            </a:endParaRPr>
          </a:p>
        </p:txBody>
      </p:sp>
      <p:graphicFrame>
        <p:nvGraphicFramePr>
          <p:cNvPr id="16" name="Gráfico 15"/>
          <p:cNvGraphicFramePr>
            <a:graphicFrameLocks/>
          </p:cNvGraphicFramePr>
          <p:nvPr>
            <p:extLst/>
          </p:nvPr>
        </p:nvGraphicFramePr>
        <p:xfrm>
          <a:off x="9822178" y="5998485"/>
          <a:ext cx="8218321" cy="3965173"/>
        </p:xfrm>
        <a:graphic>
          <a:graphicData uri="http://schemas.openxmlformats.org/drawingml/2006/chart">
            <c:chart xmlns:c="http://schemas.openxmlformats.org/drawingml/2006/chart" xmlns:r="http://schemas.openxmlformats.org/officeDocument/2006/relationships" r:id="rId4"/>
          </a:graphicData>
        </a:graphic>
      </p:graphicFrame>
      <p:sp>
        <p:nvSpPr>
          <p:cNvPr id="17" name="CuadroTexto 16"/>
          <p:cNvSpPr txBox="1"/>
          <p:nvPr/>
        </p:nvSpPr>
        <p:spPr>
          <a:xfrm>
            <a:off x="10093052" y="5282372"/>
            <a:ext cx="7957309" cy="830997"/>
          </a:xfrm>
          <a:prstGeom prst="rect">
            <a:avLst/>
          </a:prstGeom>
          <a:noFill/>
        </p:spPr>
        <p:txBody>
          <a:bodyPr wrap="square" rtlCol="0">
            <a:spAutoFit/>
          </a:bodyPr>
          <a:lstStyle/>
          <a:p>
            <a:pPr algn="ctr">
              <a:defRPr sz="1400" b="1" i="0" u="none" strike="noStrike" kern="1200" spc="0" baseline="0">
                <a:solidFill>
                  <a:srgbClr val="002060"/>
                </a:solidFill>
                <a:latin typeface="+mn-lt"/>
                <a:ea typeface="+mn-ea"/>
                <a:cs typeface="+mn-cs"/>
              </a:defRPr>
            </a:pPr>
            <a:r>
              <a:rPr lang="es-ES" sz="2400" b="1" dirty="0" smtClean="0">
                <a:solidFill>
                  <a:srgbClr val="002060"/>
                </a:solidFill>
              </a:rPr>
              <a:t>PBI </a:t>
            </a:r>
          </a:p>
          <a:p>
            <a:pPr algn="ctr">
              <a:defRPr sz="1400" b="1" i="0" u="none" strike="noStrike" kern="1200" spc="0" baseline="0">
                <a:solidFill>
                  <a:srgbClr val="002060"/>
                </a:solidFill>
                <a:latin typeface="+mn-lt"/>
                <a:ea typeface="+mn-ea"/>
                <a:cs typeface="+mn-cs"/>
              </a:defRPr>
            </a:pPr>
            <a:r>
              <a:rPr lang="es-UY" sz="2400" b="1" dirty="0" smtClean="0">
                <a:solidFill>
                  <a:srgbClr val="002060"/>
                </a:solidFill>
              </a:rPr>
              <a:t>Var. interanual cte.</a:t>
            </a:r>
            <a:endParaRPr lang="es-ES" sz="2400" b="1" dirty="0">
              <a:solidFill>
                <a:srgbClr val="002060"/>
              </a:solidFill>
            </a:endParaRPr>
          </a:p>
        </p:txBody>
      </p:sp>
      <p:graphicFrame>
        <p:nvGraphicFramePr>
          <p:cNvPr id="11" name="Gráfico 10"/>
          <p:cNvGraphicFramePr>
            <a:graphicFrameLocks/>
          </p:cNvGraphicFramePr>
          <p:nvPr>
            <p:extLst/>
          </p:nvPr>
        </p:nvGraphicFramePr>
        <p:xfrm>
          <a:off x="470006" y="2487867"/>
          <a:ext cx="9623046" cy="5890440"/>
        </p:xfrm>
        <a:graphic>
          <a:graphicData uri="http://schemas.openxmlformats.org/drawingml/2006/chart">
            <c:chart xmlns:c="http://schemas.openxmlformats.org/drawingml/2006/chart" xmlns:r="http://schemas.openxmlformats.org/officeDocument/2006/relationships" r:id="rId5"/>
          </a:graphicData>
        </a:graphic>
      </p:graphicFrame>
      <p:sp>
        <p:nvSpPr>
          <p:cNvPr id="14" name="Rectángulo 13"/>
          <p:cNvSpPr/>
          <p:nvPr/>
        </p:nvSpPr>
        <p:spPr>
          <a:xfrm>
            <a:off x="567181" y="8494623"/>
            <a:ext cx="9254997" cy="1200329"/>
          </a:xfrm>
          <a:prstGeom prst="rect">
            <a:avLst/>
          </a:prstGeom>
        </p:spPr>
        <p:txBody>
          <a:bodyPr wrap="square">
            <a:spAutoFit/>
          </a:bodyPr>
          <a:lstStyle/>
          <a:p>
            <a:pPr algn="ctr"/>
            <a:r>
              <a:rPr lang="es-ES" sz="3600" b="1" i="1" dirty="0">
                <a:solidFill>
                  <a:schemeClr val="accent6">
                    <a:lumMod val="75000"/>
                  </a:schemeClr>
                </a:solidFill>
              </a:rPr>
              <a:t>Promedio anual: </a:t>
            </a:r>
            <a:endParaRPr lang="es-ES" sz="3600" b="1" i="1" dirty="0" smtClean="0">
              <a:solidFill>
                <a:schemeClr val="accent6">
                  <a:lumMod val="75000"/>
                </a:schemeClr>
              </a:solidFill>
            </a:endParaRPr>
          </a:p>
          <a:p>
            <a:pPr algn="ctr"/>
            <a:r>
              <a:rPr lang="es-ES" sz="3600" b="1" i="1" dirty="0" smtClean="0">
                <a:solidFill>
                  <a:schemeClr val="accent6">
                    <a:lumMod val="75000"/>
                  </a:schemeClr>
                </a:solidFill>
              </a:rPr>
              <a:t>la </a:t>
            </a:r>
            <a:r>
              <a:rPr lang="es-ES" sz="3600" b="1" i="1" dirty="0">
                <a:solidFill>
                  <a:schemeClr val="accent6">
                    <a:lumMod val="75000"/>
                  </a:schemeClr>
                </a:solidFill>
              </a:rPr>
              <a:t>economía casi no crecería. </a:t>
            </a:r>
          </a:p>
        </p:txBody>
      </p:sp>
      <p:sp>
        <p:nvSpPr>
          <p:cNvPr id="15" name="Rectángulo 14"/>
          <p:cNvSpPr/>
          <p:nvPr/>
        </p:nvSpPr>
        <p:spPr>
          <a:xfrm>
            <a:off x="3657600" y="2453227"/>
            <a:ext cx="5013557" cy="1077218"/>
          </a:xfrm>
          <a:prstGeom prst="rect">
            <a:avLst/>
          </a:prstGeom>
        </p:spPr>
        <p:txBody>
          <a:bodyPr wrap="square">
            <a:spAutoFit/>
          </a:bodyPr>
          <a:lstStyle/>
          <a:p>
            <a:pPr algn="ctr"/>
            <a:r>
              <a:rPr lang="es-ES" sz="3200" b="1" i="1" dirty="0" smtClean="0">
                <a:solidFill>
                  <a:schemeClr val="accent6">
                    <a:lumMod val="75000"/>
                  </a:schemeClr>
                </a:solidFill>
              </a:rPr>
              <a:t>Mejora tras la contracción registrado por la sequía.</a:t>
            </a:r>
          </a:p>
        </p:txBody>
      </p:sp>
    </p:spTree>
    <p:extLst>
      <p:ext uri="{BB962C8B-B14F-4D97-AF65-F5344CB8AC3E}">
        <p14:creationId xmlns:p14="http://schemas.microsoft.com/office/powerpoint/2010/main" val="2097160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0" y="0"/>
            <a:ext cx="18288000" cy="1600200"/>
          </a:xfrm>
          <a:prstGeom prst="rect">
            <a:avLst/>
          </a:prstGeom>
          <a:solidFill>
            <a:srgbClr val="1F2569"/>
          </a:solidFill>
        </p:spPr>
      </p:sp>
      <p:sp>
        <p:nvSpPr>
          <p:cNvPr id="5" name="TextBox 5"/>
          <p:cNvSpPr txBox="1"/>
          <p:nvPr/>
        </p:nvSpPr>
        <p:spPr>
          <a:xfrm>
            <a:off x="11621676" y="2357771"/>
            <a:ext cx="6545872" cy="6463308"/>
          </a:xfrm>
          <a:prstGeom prst="rect">
            <a:avLst/>
          </a:prstGeom>
        </p:spPr>
        <p:txBody>
          <a:bodyPr wrap="square" lIns="0" tIns="0" rIns="0" bIns="0" rtlCol="0" anchor="t">
            <a:spAutoFit/>
          </a:bodyPr>
          <a:lstStyle>
            <a:defPPr>
              <a:defRPr lang="en-US"/>
            </a:defPPr>
            <a:lvl1pPr marL="457200" indent="-457200" algn="just">
              <a:lnSpc>
                <a:spcPts val="3674"/>
              </a:lnSpc>
              <a:buFont typeface="Wingdings" panose="05000000000000000000" pitchFamily="2" charset="2"/>
              <a:buChar char="§"/>
              <a:defRPr sz="2624">
                <a:solidFill>
                  <a:srgbClr val="002060"/>
                </a:solidFill>
                <a:latin typeface="Nunito Sans Extra Light" panose="020B0604020202020204" charset="0"/>
              </a:defRPr>
            </a:lvl1pPr>
          </a:lstStyle>
          <a:p>
            <a:pPr algn="ctr">
              <a:lnSpc>
                <a:spcPct val="100000"/>
              </a:lnSpc>
              <a:buFont typeface="Arial" panose="020B0604020202020204" pitchFamily="34" charset="0"/>
              <a:buChar char="•"/>
            </a:pPr>
            <a:r>
              <a:rPr lang="es-ES" sz="2800" dirty="0">
                <a:latin typeface="+mn-lt"/>
              </a:rPr>
              <a:t>La </a:t>
            </a:r>
            <a:r>
              <a:rPr lang="es-ES" sz="2800" b="1" dirty="0">
                <a:latin typeface="+mn-lt"/>
              </a:rPr>
              <a:t>actividad</a:t>
            </a:r>
            <a:r>
              <a:rPr lang="es-ES" sz="2800" dirty="0">
                <a:latin typeface="+mn-lt"/>
              </a:rPr>
              <a:t> del sector </a:t>
            </a:r>
            <a:r>
              <a:rPr lang="es-ES" sz="2800" b="1" dirty="0">
                <a:latin typeface="+mn-lt"/>
              </a:rPr>
              <a:t>Comercio y Servicios </a:t>
            </a:r>
            <a:r>
              <a:rPr lang="es-ES" sz="2800" dirty="0">
                <a:latin typeface="+mn-lt"/>
              </a:rPr>
              <a:t>se </a:t>
            </a:r>
            <a:r>
              <a:rPr lang="es-ES" sz="2800" b="1" dirty="0">
                <a:latin typeface="+mn-lt"/>
              </a:rPr>
              <a:t>contrajo</a:t>
            </a:r>
            <a:r>
              <a:rPr lang="es-ES" sz="2800" dirty="0">
                <a:latin typeface="+mn-lt"/>
              </a:rPr>
              <a:t> nuevamente durante el tercer trimestre del año, aunque de manera </a:t>
            </a:r>
            <a:r>
              <a:rPr lang="es-ES" sz="2800" b="1" dirty="0">
                <a:latin typeface="+mn-lt"/>
              </a:rPr>
              <a:t>más pronunciada</a:t>
            </a:r>
            <a:r>
              <a:rPr lang="es-ES" sz="2800" dirty="0">
                <a:latin typeface="+mn-lt"/>
              </a:rPr>
              <a:t> respecto al registro del trimestre </a:t>
            </a:r>
            <a:r>
              <a:rPr lang="es-ES" sz="2800" dirty="0" smtClean="0">
                <a:latin typeface="+mn-lt"/>
              </a:rPr>
              <a:t>anterior.</a:t>
            </a:r>
          </a:p>
          <a:p>
            <a:pPr algn="ctr">
              <a:lnSpc>
                <a:spcPct val="100000"/>
              </a:lnSpc>
              <a:buFont typeface="Arial" panose="020B0604020202020204" pitchFamily="34" charset="0"/>
              <a:buChar char="•"/>
            </a:pPr>
            <a:endParaRPr lang="es-ES" sz="2800" dirty="0">
              <a:latin typeface="+mn-lt"/>
            </a:endParaRPr>
          </a:p>
          <a:p>
            <a:pPr algn="ctr">
              <a:lnSpc>
                <a:spcPct val="100000"/>
              </a:lnSpc>
              <a:buFont typeface="Arial" panose="020B0604020202020204" pitchFamily="34" charset="0"/>
              <a:buChar char="•"/>
            </a:pPr>
            <a:r>
              <a:rPr lang="es-ES" sz="2800" dirty="0" smtClean="0">
                <a:latin typeface="+mn-lt"/>
              </a:rPr>
              <a:t>Las </a:t>
            </a:r>
            <a:r>
              <a:rPr lang="es-ES" sz="2800" b="1" dirty="0" smtClean="0">
                <a:latin typeface="+mn-lt"/>
              </a:rPr>
              <a:t>ventas disminuyeron </a:t>
            </a:r>
            <a:r>
              <a:rPr lang="es-ES" sz="2800" dirty="0">
                <a:latin typeface="+mn-lt"/>
              </a:rPr>
              <a:t>en esta oportunidad </a:t>
            </a:r>
            <a:r>
              <a:rPr lang="es-ES" sz="2800" b="1" dirty="0">
                <a:latin typeface="+mn-lt"/>
              </a:rPr>
              <a:t>-2,8%</a:t>
            </a:r>
            <a:r>
              <a:rPr lang="es-ES" sz="2800" dirty="0">
                <a:latin typeface="+mn-lt"/>
              </a:rPr>
              <a:t> </a:t>
            </a:r>
            <a:r>
              <a:rPr lang="es-ES" sz="2800" dirty="0" smtClean="0">
                <a:latin typeface="+mn-lt"/>
              </a:rPr>
              <a:t>interanual</a:t>
            </a:r>
            <a:r>
              <a:rPr lang="es-ES" sz="2800" dirty="0">
                <a:latin typeface="+mn-lt"/>
              </a:rPr>
              <a:t> </a:t>
            </a:r>
            <a:r>
              <a:rPr lang="es-ES" sz="2800" dirty="0" smtClean="0">
                <a:latin typeface="+mn-lt"/>
              </a:rPr>
              <a:t>y </a:t>
            </a:r>
            <a:r>
              <a:rPr lang="es-ES" sz="2800" dirty="0">
                <a:latin typeface="+mn-lt"/>
              </a:rPr>
              <a:t>una vez más </a:t>
            </a:r>
            <a:r>
              <a:rPr lang="es-ES" sz="2800" b="1" dirty="0">
                <a:latin typeface="+mn-lt"/>
              </a:rPr>
              <a:t>la mayoría de los rubros analizados </a:t>
            </a:r>
            <a:r>
              <a:rPr lang="es-ES" sz="2800" dirty="0">
                <a:latin typeface="+mn-lt"/>
              </a:rPr>
              <a:t>registraron </a:t>
            </a:r>
            <a:r>
              <a:rPr lang="es-ES" sz="2800" b="1" dirty="0">
                <a:latin typeface="+mn-lt"/>
              </a:rPr>
              <a:t>caídas</a:t>
            </a:r>
            <a:r>
              <a:rPr lang="es-ES" sz="2800" dirty="0">
                <a:latin typeface="+mn-lt"/>
              </a:rPr>
              <a:t> en sus niveles de venta reales en la comparación interanual.</a:t>
            </a:r>
          </a:p>
          <a:p>
            <a:pPr marL="0" indent="0" algn="ctr">
              <a:lnSpc>
                <a:spcPct val="100000"/>
              </a:lnSpc>
              <a:buNone/>
            </a:pPr>
            <a:endParaRPr lang="es-UY" sz="2800" dirty="0">
              <a:latin typeface="+mn-lt"/>
            </a:endParaRPr>
          </a:p>
          <a:p>
            <a:pPr algn="ctr">
              <a:lnSpc>
                <a:spcPct val="100000"/>
              </a:lnSpc>
              <a:buFont typeface="Arial" panose="020B0604020202020204" pitchFamily="34" charset="0"/>
              <a:buChar char="•"/>
            </a:pPr>
            <a:r>
              <a:rPr lang="es-ES" sz="2800" b="1" dirty="0" smtClean="0">
                <a:latin typeface="+mn-lt"/>
              </a:rPr>
              <a:t>Predominó un escenario de contracción de las </a:t>
            </a:r>
            <a:r>
              <a:rPr lang="es-ES" sz="2800" b="1" dirty="0">
                <a:latin typeface="+mn-lt"/>
              </a:rPr>
              <a:t>ventas en la mayoría de los segmentos considerados</a:t>
            </a:r>
            <a:r>
              <a:rPr lang="es-ES" sz="2800" dirty="0">
                <a:latin typeface="+mn-lt"/>
              </a:rPr>
              <a:t>.</a:t>
            </a:r>
          </a:p>
        </p:txBody>
      </p:sp>
      <p:sp>
        <p:nvSpPr>
          <p:cNvPr id="6" name="TextBox 6"/>
          <p:cNvSpPr txBox="1"/>
          <p:nvPr/>
        </p:nvSpPr>
        <p:spPr>
          <a:xfrm>
            <a:off x="1135895" y="583248"/>
            <a:ext cx="10763989" cy="461665"/>
          </a:xfrm>
          <a:prstGeom prst="rect">
            <a:avLst/>
          </a:prstGeom>
        </p:spPr>
        <p:txBody>
          <a:bodyPr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smtClean="0">
                <a:solidFill>
                  <a:srgbClr val="FFB547"/>
                </a:solidFill>
                <a:latin typeface="Poppins Bold"/>
              </a:rPr>
              <a:t>Tercer</a:t>
            </a:r>
            <a:r>
              <a:rPr lang="en-US" sz="2800" spc="-83" dirty="0" smtClean="0">
                <a:solidFill>
                  <a:srgbClr val="FFB547"/>
                </a:solidFill>
                <a:latin typeface="Poppins Bold"/>
              </a:rPr>
              <a:t> </a:t>
            </a:r>
            <a:r>
              <a:rPr lang="en-US" sz="2800" spc="-83" dirty="0" err="1" smtClean="0">
                <a:solidFill>
                  <a:srgbClr val="FFB547"/>
                </a:solidFill>
                <a:latin typeface="Poppins Bold"/>
              </a:rPr>
              <a:t>Trimestre</a:t>
            </a:r>
            <a:r>
              <a:rPr lang="en-US" sz="2800" spc="-83" dirty="0" smtClean="0">
                <a:solidFill>
                  <a:srgbClr val="FFB547"/>
                </a:solidFill>
                <a:latin typeface="Poppins Bold"/>
              </a:rPr>
              <a:t> 2023</a:t>
            </a:r>
            <a:endParaRPr lang="en-US" sz="2800" spc="-83" dirty="0">
              <a:solidFill>
                <a:srgbClr val="FFB547"/>
              </a:solidFill>
              <a:latin typeface="Poppins Bold"/>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12496898" y="9797564"/>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13" name="Rectángulo 12"/>
          <p:cNvSpPr/>
          <p:nvPr/>
        </p:nvSpPr>
        <p:spPr>
          <a:xfrm>
            <a:off x="2842103" y="1901964"/>
            <a:ext cx="6301897" cy="707886"/>
          </a:xfrm>
          <a:prstGeom prst="rect">
            <a:avLst/>
          </a:prstGeom>
        </p:spPr>
        <p:txBody>
          <a:bodyPr wrap="square">
            <a:spAutoFit/>
          </a:bodyPr>
          <a:lstStyle/>
          <a:p>
            <a:pPr lvl="0" algn="ctr">
              <a:defRPr sz="1400" b="1" i="0" u="none" strike="noStrike" kern="1200" spc="0" baseline="0">
                <a:solidFill>
                  <a:srgbClr val="252B7D"/>
                </a:solidFill>
                <a:latin typeface="+mn-lt"/>
                <a:ea typeface="+mn-ea"/>
                <a:cs typeface="+mn-cs"/>
              </a:defRPr>
            </a:pPr>
            <a:r>
              <a:rPr lang="es-ES" sz="2000" b="1" dirty="0">
                <a:solidFill>
                  <a:srgbClr val="252B7D"/>
                </a:solidFill>
              </a:rPr>
              <a:t>Tasa </a:t>
            </a:r>
            <a:r>
              <a:rPr lang="es-ES" sz="2000" b="1" dirty="0" smtClean="0">
                <a:solidFill>
                  <a:srgbClr val="252B7D"/>
                </a:solidFill>
              </a:rPr>
              <a:t>Variación Trimestral </a:t>
            </a:r>
            <a:r>
              <a:rPr lang="es-ES" sz="2000" b="1" dirty="0">
                <a:solidFill>
                  <a:srgbClr val="252B7D"/>
                </a:solidFill>
              </a:rPr>
              <a:t>- Ventas Reales</a:t>
            </a:r>
          </a:p>
          <a:p>
            <a:pPr lvl="0" algn="ctr">
              <a:defRPr sz="1400" b="1" i="0" u="none" strike="noStrike" kern="1200" spc="0" baseline="0">
                <a:solidFill>
                  <a:srgbClr val="252B7D"/>
                </a:solidFill>
                <a:latin typeface="+mn-lt"/>
                <a:ea typeface="+mn-ea"/>
                <a:cs typeface="+mn-cs"/>
              </a:defRPr>
            </a:pPr>
            <a:r>
              <a:rPr lang="es-ES" sz="2000" b="1" dirty="0">
                <a:solidFill>
                  <a:srgbClr val="252B7D"/>
                </a:solidFill>
              </a:rPr>
              <a:t>Comercio y Servicios</a:t>
            </a:r>
          </a:p>
        </p:txBody>
      </p:sp>
      <p:sp>
        <p:nvSpPr>
          <p:cNvPr id="11" name="CuadroTexto 10"/>
          <p:cNvSpPr txBox="1"/>
          <p:nvPr/>
        </p:nvSpPr>
        <p:spPr>
          <a:xfrm>
            <a:off x="228600" y="8569002"/>
            <a:ext cx="3200400" cy="954107"/>
          </a:xfrm>
          <a:prstGeom prst="rect">
            <a:avLst/>
          </a:prstGeom>
          <a:noFill/>
          <a:ln w="41275">
            <a:solidFill>
              <a:schemeClr val="accent6">
                <a:lumMod val="75000"/>
              </a:schemeClr>
            </a:solidFill>
            <a:prstDash val="dash"/>
          </a:ln>
        </p:spPr>
        <p:txBody>
          <a:bodyPr wrap="square" rtlCol="0">
            <a:spAutoFit/>
          </a:bodyPr>
          <a:lstStyle/>
          <a:p>
            <a:pPr algn="ctr"/>
            <a:r>
              <a:rPr lang="es-ES" sz="2800" b="1" dirty="0" smtClean="0">
                <a:solidFill>
                  <a:srgbClr val="002060"/>
                </a:solidFill>
                <a:latin typeface="+mj-lt"/>
                <a:ea typeface="+mj-ea"/>
                <a:cs typeface="+mj-cs"/>
              </a:rPr>
              <a:t>Muestra:</a:t>
            </a:r>
          </a:p>
          <a:p>
            <a:pPr algn="ctr"/>
            <a:r>
              <a:rPr lang="es-ES" sz="2800" b="1" dirty="0" smtClean="0">
                <a:solidFill>
                  <a:srgbClr val="002060"/>
                </a:solidFill>
                <a:latin typeface="+mj-lt"/>
                <a:ea typeface="+mj-ea"/>
                <a:cs typeface="+mj-cs"/>
              </a:rPr>
              <a:t> 543 empresas</a:t>
            </a:r>
          </a:p>
        </p:txBody>
      </p:sp>
      <p:sp>
        <p:nvSpPr>
          <p:cNvPr id="14" name="CuadroTexto 13"/>
          <p:cNvSpPr txBox="1"/>
          <p:nvPr/>
        </p:nvSpPr>
        <p:spPr>
          <a:xfrm>
            <a:off x="3810000" y="8558611"/>
            <a:ext cx="3340437" cy="954107"/>
          </a:xfrm>
          <a:prstGeom prst="rect">
            <a:avLst/>
          </a:prstGeom>
          <a:noFill/>
          <a:ln w="41275">
            <a:solidFill>
              <a:schemeClr val="accent6">
                <a:lumMod val="75000"/>
              </a:schemeClr>
            </a:solidFill>
            <a:prstDash val="dash"/>
          </a:ln>
        </p:spPr>
        <p:txBody>
          <a:bodyPr wrap="square" rtlCol="0">
            <a:spAutoFit/>
          </a:bodyPr>
          <a:lstStyle/>
          <a:p>
            <a:pPr algn="ctr"/>
            <a:r>
              <a:rPr lang="es-ES" sz="2800" b="1" dirty="0" smtClean="0">
                <a:solidFill>
                  <a:srgbClr val="002060"/>
                </a:solidFill>
                <a:latin typeface="+mj-lt"/>
                <a:ea typeface="+mj-ea"/>
                <a:cs typeface="+mj-cs"/>
              </a:rPr>
              <a:t>Comercio y Servicios: </a:t>
            </a:r>
          </a:p>
          <a:p>
            <a:pPr algn="ctr"/>
            <a:r>
              <a:rPr lang="es-ES" sz="2800" b="1" dirty="0" smtClean="0">
                <a:solidFill>
                  <a:srgbClr val="002060"/>
                </a:solidFill>
                <a:latin typeface="+mj-lt"/>
                <a:ea typeface="+mj-ea"/>
                <a:cs typeface="+mj-cs"/>
              </a:rPr>
              <a:t>20 rubros</a:t>
            </a:r>
          </a:p>
        </p:txBody>
      </p:sp>
      <p:sp>
        <p:nvSpPr>
          <p:cNvPr id="15" name="CuadroTexto 14"/>
          <p:cNvSpPr txBox="1"/>
          <p:nvPr/>
        </p:nvSpPr>
        <p:spPr>
          <a:xfrm>
            <a:off x="7531226" y="8569001"/>
            <a:ext cx="3709073" cy="954107"/>
          </a:xfrm>
          <a:prstGeom prst="rect">
            <a:avLst/>
          </a:prstGeom>
          <a:noFill/>
          <a:ln w="41275">
            <a:solidFill>
              <a:schemeClr val="accent6">
                <a:lumMod val="75000"/>
              </a:schemeClr>
            </a:solidFill>
            <a:prstDash val="dash"/>
          </a:ln>
        </p:spPr>
        <p:txBody>
          <a:bodyPr wrap="square" rtlCol="0">
            <a:spAutoFit/>
          </a:bodyPr>
          <a:lstStyle/>
          <a:p>
            <a:pPr algn="ctr"/>
            <a:r>
              <a:rPr lang="es-ES" sz="2800" b="1" dirty="0" smtClean="0">
                <a:solidFill>
                  <a:srgbClr val="002060"/>
                </a:solidFill>
                <a:latin typeface="+mj-lt"/>
                <a:ea typeface="+mj-ea"/>
                <a:cs typeface="+mj-cs"/>
              </a:rPr>
              <a:t>Análisis nacional: </a:t>
            </a:r>
          </a:p>
          <a:p>
            <a:pPr algn="ctr"/>
            <a:r>
              <a:rPr lang="es-ES" sz="2800" b="1" dirty="0" smtClean="0">
                <a:solidFill>
                  <a:srgbClr val="002060"/>
                </a:solidFill>
                <a:latin typeface="+mj-lt"/>
                <a:ea typeface="+mj-ea"/>
                <a:cs typeface="+mj-cs"/>
              </a:rPr>
              <a:t>5 regiones</a:t>
            </a:r>
          </a:p>
        </p:txBody>
      </p:sp>
      <p:graphicFrame>
        <p:nvGraphicFramePr>
          <p:cNvPr id="17" name="Gráfico 16"/>
          <p:cNvGraphicFramePr>
            <a:graphicFrameLocks/>
          </p:cNvGraphicFramePr>
          <p:nvPr>
            <p:extLst>
              <p:ext uri="{D42A27DB-BD31-4B8C-83A1-F6EECF244321}">
                <p14:modId xmlns:p14="http://schemas.microsoft.com/office/powerpoint/2010/main" val="1844023175"/>
              </p:ext>
            </p:extLst>
          </p:nvPr>
        </p:nvGraphicFramePr>
        <p:xfrm>
          <a:off x="6076" y="2828129"/>
          <a:ext cx="12039600" cy="55225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360571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0" y="0"/>
            <a:ext cx="18288000" cy="1600200"/>
          </a:xfrm>
          <a:prstGeom prst="rect">
            <a:avLst/>
          </a:prstGeom>
          <a:solidFill>
            <a:srgbClr val="1F2569"/>
          </a:solidFill>
        </p:spPr>
      </p:sp>
      <p:sp>
        <p:nvSpPr>
          <p:cNvPr id="6" name="TextBox 6"/>
          <p:cNvSpPr txBox="1"/>
          <p:nvPr/>
        </p:nvSpPr>
        <p:spPr>
          <a:xfrm>
            <a:off x="1135895" y="583248"/>
            <a:ext cx="10763989" cy="461665"/>
          </a:xfrm>
          <a:prstGeom prst="rect">
            <a:avLst/>
          </a:prstGeom>
        </p:spPr>
        <p:txBody>
          <a:bodyPr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a:solidFill>
                  <a:srgbClr val="FFB547"/>
                </a:solidFill>
                <a:latin typeface="Poppins Bold"/>
              </a:rPr>
              <a:t> </a:t>
            </a:r>
            <a:r>
              <a:rPr lang="en-US" sz="2800" spc="-83" dirty="0" err="1" smtClean="0">
                <a:solidFill>
                  <a:srgbClr val="FFB547"/>
                </a:solidFill>
                <a:latin typeface="Poppins Bold"/>
              </a:rPr>
              <a:t>Trimestre</a:t>
            </a:r>
            <a:r>
              <a:rPr lang="en-US" sz="2800" spc="-83" dirty="0" smtClean="0">
                <a:solidFill>
                  <a:srgbClr val="FFB547"/>
                </a:solidFill>
                <a:latin typeface="Poppins Bold"/>
              </a:rPr>
              <a:t> 2023</a:t>
            </a:r>
            <a:endParaRPr lang="en-US" sz="2800" spc="-83" dirty="0">
              <a:solidFill>
                <a:srgbClr val="FFB547"/>
              </a:solidFill>
              <a:latin typeface="Poppins Bold"/>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12496898" y="9797564"/>
            <a:ext cx="5625596" cy="474489"/>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21" name="Rectángulo 20"/>
          <p:cNvSpPr/>
          <p:nvPr/>
        </p:nvSpPr>
        <p:spPr>
          <a:xfrm>
            <a:off x="0" y="8188149"/>
            <a:ext cx="8915400" cy="1846659"/>
          </a:xfrm>
          <a:prstGeom prst="rect">
            <a:avLst/>
          </a:prstGeom>
        </p:spPr>
        <p:txBody>
          <a:bodyPr wrap="square" lIns="0" tIns="0" rIns="0" bIns="0" rtlCol="0" anchor="t">
            <a:spAutoFit/>
          </a:bodyPr>
          <a:lstStyle/>
          <a:p>
            <a:pPr marL="457200" indent="-457200" algn="ctr">
              <a:buFont typeface="Arial" panose="020B0604020202020204" pitchFamily="34" charset="0"/>
              <a:buChar char="•"/>
            </a:pPr>
            <a:r>
              <a:rPr lang="es-ES" sz="2400" i="1" dirty="0" smtClean="0">
                <a:solidFill>
                  <a:srgbClr val="002060"/>
                </a:solidFill>
              </a:rPr>
              <a:t>De </a:t>
            </a:r>
            <a:r>
              <a:rPr lang="es-ES" sz="2400" i="1" dirty="0">
                <a:solidFill>
                  <a:srgbClr val="002060"/>
                </a:solidFill>
              </a:rPr>
              <a:t>los 20 rubros relevados, </a:t>
            </a:r>
            <a:r>
              <a:rPr lang="es-ES" sz="2400" b="1" i="1" dirty="0">
                <a:solidFill>
                  <a:srgbClr val="002060"/>
                </a:solidFill>
              </a:rPr>
              <a:t>13 registraron una </a:t>
            </a:r>
            <a:r>
              <a:rPr lang="es-ES" sz="2400" b="1" i="1" dirty="0" smtClean="0">
                <a:solidFill>
                  <a:srgbClr val="002060"/>
                </a:solidFill>
              </a:rPr>
              <a:t>contracción.</a:t>
            </a:r>
          </a:p>
          <a:p>
            <a:pPr marL="457200" indent="-457200" algn="ctr">
              <a:buFont typeface="Arial" panose="020B0604020202020204" pitchFamily="34" charset="0"/>
              <a:buChar char="•"/>
            </a:pPr>
            <a:endParaRPr lang="es-ES" sz="2400" b="1" i="1" dirty="0">
              <a:solidFill>
                <a:srgbClr val="002060"/>
              </a:solidFill>
            </a:endParaRPr>
          </a:p>
          <a:p>
            <a:pPr marL="457200" indent="-457200" algn="ctr">
              <a:buFont typeface="Arial" panose="020B0604020202020204" pitchFamily="34" charset="0"/>
              <a:buChar char="•"/>
            </a:pPr>
            <a:r>
              <a:rPr lang="es-ES" sz="2400" i="1" dirty="0" smtClean="0">
                <a:solidFill>
                  <a:srgbClr val="002060"/>
                </a:solidFill>
              </a:rPr>
              <a:t>El </a:t>
            </a:r>
            <a:r>
              <a:rPr lang="es-ES" sz="2400" i="1" dirty="0">
                <a:solidFill>
                  <a:srgbClr val="002060"/>
                </a:solidFill>
              </a:rPr>
              <a:t>índice </a:t>
            </a:r>
            <a:r>
              <a:rPr lang="es-ES" sz="2400" i="1" dirty="0" smtClean="0">
                <a:solidFill>
                  <a:srgbClr val="002060"/>
                </a:solidFill>
              </a:rPr>
              <a:t>estuvo levemente </a:t>
            </a:r>
            <a:r>
              <a:rPr lang="es-ES" sz="2400" i="1" dirty="0">
                <a:solidFill>
                  <a:srgbClr val="002060"/>
                </a:solidFill>
              </a:rPr>
              <a:t>por encima del registro </a:t>
            </a:r>
            <a:r>
              <a:rPr lang="es-ES" sz="2400" i="1" dirty="0" smtClean="0">
                <a:solidFill>
                  <a:srgbClr val="002060"/>
                </a:solidFill>
              </a:rPr>
              <a:t>anterior </a:t>
            </a:r>
            <a:r>
              <a:rPr lang="es-ES" sz="2400" i="1" dirty="0">
                <a:solidFill>
                  <a:srgbClr val="002060"/>
                </a:solidFill>
              </a:rPr>
              <a:t>(30%), aunque </a:t>
            </a:r>
            <a:r>
              <a:rPr lang="es-ES" sz="2400" b="1" i="1" dirty="0">
                <a:solidFill>
                  <a:srgbClr val="002060"/>
                </a:solidFill>
              </a:rPr>
              <a:t>se mantiene en niveles reducidos desde hace más de un año</a:t>
            </a:r>
            <a:r>
              <a:rPr lang="es-ES" sz="2400" i="1" dirty="0">
                <a:solidFill>
                  <a:srgbClr val="002060"/>
                </a:solidFill>
              </a:rPr>
              <a:t>.</a:t>
            </a:r>
          </a:p>
        </p:txBody>
      </p:sp>
      <p:sp>
        <p:nvSpPr>
          <p:cNvPr id="10" name="TextBox 5"/>
          <p:cNvSpPr txBox="1"/>
          <p:nvPr/>
        </p:nvSpPr>
        <p:spPr>
          <a:xfrm>
            <a:off x="9823938" y="8136852"/>
            <a:ext cx="7889962" cy="1477328"/>
          </a:xfrm>
          <a:prstGeom prst="rect">
            <a:avLst/>
          </a:prstGeom>
        </p:spPr>
        <p:txBody>
          <a:bodyPr wrap="square" lIns="0" tIns="0" rIns="0" bIns="0" rtlCol="0" anchor="t">
            <a:spAutoFit/>
          </a:bodyPr>
          <a:lstStyle>
            <a:defPPr>
              <a:defRPr lang="en-US"/>
            </a:defPPr>
            <a:lvl1pPr indent="0" algn="ctr">
              <a:lnSpc>
                <a:spcPts val="3674"/>
              </a:lnSpc>
              <a:spcAft>
                <a:spcPts val="600"/>
              </a:spcAft>
              <a:buFont typeface="Wingdings" panose="05000000000000000000" pitchFamily="2" charset="2"/>
              <a:buNone/>
              <a:defRPr sz="2600" b="1" i="1">
                <a:solidFill>
                  <a:srgbClr val="002060"/>
                </a:solidFill>
                <a:cs typeface="Calibri" panose="020F0502020204030204" pitchFamily="34" charset="0"/>
              </a:defRPr>
            </a:lvl1pPr>
          </a:lstStyle>
          <a:p>
            <a:pPr marL="457200" indent="-457200">
              <a:lnSpc>
                <a:spcPct val="100000"/>
              </a:lnSpc>
              <a:buFont typeface="Arial" panose="020B0604020202020204" pitchFamily="34" charset="0"/>
              <a:buChar char="•"/>
            </a:pPr>
            <a:r>
              <a:rPr lang="es-ES" sz="2400" b="0" dirty="0" smtClean="0"/>
              <a:t>A </a:t>
            </a:r>
            <a:r>
              <a:rPr lang="es-ES" sz="2400" b="0" dirty="0"/>
              <a:t>nivel de empresas el índice de difusión se ubicó en </a:t>
            </a:r>
            <a:r>
              <a:rPr lang="es-ES" sz="2400" dirty="0"/>
              <a:t>39%</a:t>
            </a:r>
            <a:r>
              <a:rPr lang="es-ES" sz="2400" b="0" dirty="0"/>
              <a:t>, lo que significa que </a:t>
            </a:r>
            <a:r>
              <a:rPr lang="es-ES" sz="2400" dirty="0"/>
              <a:t>6</a:t>
            </a:r>
            <a:r>
              <a:rPr lang="es-ES" sz="2400" dirty="0" smtClean="0"/>
              <a:t> </a:t>
            </a:r>
            <a:r>
              <a:rPr lang="es-ES" sz="2400" dirty="0"/>
              <a:t>de cada 10 empresas </a:t>
            </a:r>
            <a:r>
              <a:rPr lang="es-ES" sz="2400" b="0" dirty="0"/>
              <a:t>encuestadas registraron </a:t>
            </a:r>
            <a:r>
              <a:rPr lang="es-ES" sz="2400" b="0" dirty="0" smtClean="0"/>
              <a:t>o bien caída o variación nula en sus niveles de  venta.</a:t>
            </a:r>
            <a:endParaRPr lang="es-ES" sz="2400" b="0" dirty="0"/>
          </a:p>
        </p:txBody>
      </p:sp>
      <p:sp>
        <p:nvSpPr>
          <p:cNvPr id="13" name="Rectángulo 12"/>
          <p:cNvSpPr/>
          <p:nvPr/>
        </p:nvSpPr>
        <p:spPr>
          <a:xfrm>
            <a:off x="914400" y="1809473"/>
            <a:ext cx="6301897" cy="707886"/>
          </a:xfrm>
          <a:prstGeom prst="rect">
            <a:avLst/>
          </a:prstGeom>
        </p:spPr>
        <p:txBody>
          <a:bodyPr wrap="square">
            <a:spAutoFit/>
          </a:bodyPr>
          <a:lstStyle/>
          <a:p>
            <a:pPr lvl="0" algn="ctr">
              <a:defRPr sz="1400" b="1" i="0" u="none" strike="noStrike" kern="1200" spc="0" baseline="0">
                <a:solidFill>
                  <a:srgbClr val="252B7D"/>
                </a:solidFill>
                <a:latin typeface="+mn-lt"/>
                <a:ea typeface="+mn-ea"/>
                <a:cs typeface="+mn-cs"/>
              </a:defRPr>
            </a:pPr>
            <a:r>
              <a:rPr lang="es-UY" sz="2000" b="1" dirty="0" smtClean="0">
                <a:solidFill>
                  <a:srgbClr val="252B7D"/>
                </a:solidFill>
              </a:rPr>
              <a:t>Comercio y Servicios</a:t>
            </a:r>
          </a:p>
          <a:p>
            <a:pPr lvl="0" algn="ctr">
              <a:defRPr sz="1400" b="1" i="0" u="none" strike="noStrike" kern="1200" spc="0" baseline="0">
                <a:solidFill>
                  <a:srgbClr val="252B7D"/>
                </a:solidFill>
                <a:latin typeface="+mn-lt"/>
                <a:ea typeface="+mn-ea"/>
                <a:cs typeface="+mn-cs"/>
              </a:defRPr>
            </a:pPr>
            <a:r>
              <a:rPr lang="es-UY" sz="2000" b="1" dirty="0" smtClean="0">
                <a:solidFill>
                  <a:srgbClr val="252B7D"/>
                </a:solidFill>
              </a:rPr>
              <a:t>Índice de Difusión por Rubros</a:t>
            </a:r>
            <a:endParaRPr lang="es-ES" sz="2000" b="1" dirty="0">
              <a:solidFill>
                <a:srgbClr val="252B7D"/>
              </a:solidFill>
            </a:endParaRPr>
          </a:p>
        </p:txBody>
      </p:sp>
      <p:graphicFrame>
        <p:nvGraphicFramePr>
          <p:cNvPr id="14" name="Gráfico 13"/>
          <p:cNvGraphicFramePr>
            <a:graphicFrameLocks/>
          </p:cNvGraphicFramePr>
          <p:nvPr>
            <p:extLst>
              <p:ext uri="{D42A27DB-BD31-4B8C-83A1-F6EECF244321}">
                <p14:modId xmlns:p14="http://schemas.microsoft.com/office/powerpoint/2010/main" val="71180303"/>
              </p:ext>
            </p:extLst>
          </p:nvPr>
        </p:nvGraphicFramePr>
        <p:xfrm>
          <a:off x="9149124" y="2678506"/>
          <a:ext cx="8681676" cy="5045054"/>
        </p:xfrm>
        <a:graphic>
          <a:graphicData uri="http://schemas.openxmlformats.org/drawingml/2006/chart">
            <c:chart xmlns:c="http://schemas.openxmlformats.org/drawingml/2006/chart" xmlns:r="http://schemas.openxmlformats.org/officeDocument/2006/relationships" r:id="rId4"/>
          </a:graphicData>
        </a:graphic>
      </p:graphicFrame>
      <p:sp>
        <p:nvSpPr>
          <p:cNvPr id="15" name="Rectángulo 14"/>
          <p:cNvSpPr/>
          <p:nvPr/>
        </p:nvSpPr>
        <p:spPr>
          <a:xfrm>
            <a:off x="10791077" y="1785410"/>
            <a:ext cx="6301897" cy="707886"/>
          </a:xfrm>
          <a:prstGeom prst="rect">
            <a:avLst/>
          </a:prstGeom>
        </p:spPr>
        <p:txBody>
          <a:bodyPr wrap="square">
            <a:spAutoFit/>
          </a:bodyPr>
          <a:lstStyle/>
          <a:p>
            <a:pPr lvl="0" algn="ctr">
              <a:defRPr sz="1400" b="1" i="0" u="none" strike="noStrike" kern="1200" spc="0" baseline="0">
                <a:solidFill>
                  <a:srgbClr val="252B7D"/>
                </a:solidFill>
                <a:latin typeface="+mn-lt"/>
                <a:ea typeface="+mn-ea"/>
                <a:cs typeface="+mn-cs"/>
              </a:defRPr>
            </a:pPr>
            <a:r>
              <a:rPr lang="es-UY" sz="2000" b="1" dirty="0" smtClean="0">
                <a:solidFill>
                  <a:srgbClr val="252B7D"/>
                </a:solidFill>
              </a:rPr>
              <a:t>Comercio y Servicios</a:t>
            </a:r>
          </a:p>
          <a:p>
            <a:pPr lvl="0" algn="ctr">
              <a:defRPr sz="1400" b="1" i="0" u="none" strike="noStrike" kern="1200" spc="0" baseline="0">
                <a:solidFill>
                  <a:srgbClr val="252B7D"/>
                </a:solidFill>
                <a:latin typeface="+mn-lt"/>
                <a:ea typeface="+mn-ea"/>
                <a:cs typeface="+mn-cs"/>
              </a:defRPr>
            </a:pPr>
            <a:r>
              <a:rPr lang="es-UY" sz="2000" b="1" dirty="0" smtClean="0">
                <a:solidFill>
                  <a:srgbClr val="252B7D"/>
                </a:solidFill>
              </a:rPr>
              <a:t>Índice de Difusión por Empresas</a:t>
            </a:r>
            <a:endParaRPr lang="es-ES" sz="2000" b="1" dirty="0">
              <a:solidFill>
                <a:srgbClr val="252B7D"/>
              </a:solidFill>
            </a:endParaRPr>
          </a:p>
        </p:txBody>
      </p:sp>
      <p:graphicFrame>
        <p:nvGraphicFramePr>
          <p:cNvPr id="12" name="Gráfico 11"/>
          <p:cNvGraphicFramePr>
            <a:graphicFrameLocks/>
          </p:cNvGraphicFramePr>
          <p:nvPr>
            <p:extLst>
              <p:ext uri="{D42A27DB-BD31-4B8C-83A1-F6EECF244321}">
                <p14:modId xmlns:p14="http://schemas.microsoft.com/office/powerpoint/2010/main" val="4281849268"/>
              </p:ext>
            </p:extLst>
          </p:nvPr>
        </p:nvGraphicFramePr>
        <p:xfrm>
          <a:off x="304800" y="2713932"/>
          <a:ext cx="8229600" cy="500962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72050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7" y="482923"/>
            <a:ext cx="2196906" cy="634358"/>
          </a:xfrm>
          <a:prstGeom prst="rect">
            <a:avLst/>
          </a:prstGeom>
        </p:spPr>
      </p:pic>
      <p:sp>
        <p:nvSpPr>
          <p:cNvPr id="8" name="Rectángulo 7">
            <a:extLst>
              <a:ext uri="{FF2B5EF4-FFF2-40B4-BE49-F238E27FC236}">
                <a16:creationId xmlns:a16="http://schemas.microsoft.com/office/drawing/2014/main" xmlns="" id="{C8E17B22-AC04-4ED0-9D3E-CF561F29C640}"/>
              </a:ext>
            </a:extLst>
          </p:cNvPr>
          <p:cNvSpPr/>
          <p:nvPr/>
        </p:nvSpPr>
        <p:spPr>
          <a:xfrm>
            <a:off x="16933" y="8164404"/>
            <a:ext cx="10591800" cy="1569660"/>
          </a:xfrm>
          <a:prstGeom prst="rect">
            <a:avLst/>
          </a:prstGeom>
        </p:spPr>
        <p:txBody>
          <a:bodyPr wrap="square">
            <a:spAutoFit/>
          </a:bodyPr>
          <a:lstStyle/>
          <a:p>
            <a:pPr marL="457200" indent="-457200" algn="ctr">
              <a:buFont typeface="Arial" panose="020B0604020202020204" pitchFamily="34" charset="0"/>
              <a:buChar char="•"/>
            </a:pPr>
            <a:r>
              <a:rPr lang="es-ES" sz="2400" i="1" dirty="0">
                <a:solidFill>
                  <a:srgbClr val="002060"/>
                </a:solidFill>
                <a:cs typeface="Calibri" panose="020F0502020204030204" pitchFamily="34" charset="0"/>
              </a:rPr>
              <a:t>En el análisis de </a:t>
            </a:r>
            <a:r>
              <a:rPr lang="es-ES" sz="2400" b="1" i="1" dirty="0">
                <a:solidFill>
                  <a:srgbClr val="002060"/>
                </a:solidFill>
                <a:cs typeface="Calibri" panose="020F0502020204030204" pitchFamily="34" charset="0"/>
              </a:rPr>
              <a:t>empresas por tamaño</a:t>
            </a:r>
            <a:r>
              <a:rPr lang="es-ES" sz="2400" i="1" dirty="0">
                <a:solidFill>
                  <a:srgbClr val="002060"/>
                </a:solidFill>
                <a:cs typeface="Calibri" panose="020F0502020204030204" pitchFamily="34" charset="0"/>
              </a:rPr>
              <a:t>, se destaca el </a:t>
            </a:r>
            <a:r>
              <a:rPr lang="es-ES" sz="2400" b="1" i="1" dirty="0">
                <a:solidFill>
                  <a:srgbClr val="002060"/>
                </a:solidFill>
                <a:cs typeface="Calibri" panose="020F0502020204030204" pitchFamily="34" charset="0"/>
              </a:rPr>
              <a:t>complejo </a:t>
            </a:r>
            <a:r>
              <a:rPr lang="es-ES" sz="2400" b="1" i="1" dirty="0" smtClean="0">
                <a:solidFill>
                  <a:srgbClr val="002060"/>
                </a:solidFill>
                <a:cs typeface="Calibri" panose="020F0502020204030204" pitchFamily="34" charset="0"/>
              </a:rPr>
              <a:t>escenario </a:t>
            </a:r>
            <a:r>
              <a:rPr lang="es-ES" sz="2400" i="1" dirty="0">
                <a:solidFill>
                  <a:srgbClr val="002060"/>
                </a:solidFill>
                <a:cs typeface="Calibri" panose="020F0502020204030204" pitchFamily="34" charset="0"/>
              </a:rPr>
              <a:t>que vienen atravesando las </a:t>
            </a:r>
            <a:r>
              <a:rPr lang="es-ES" sz="2400" b="1" i="1" dirty="0">
                <a:solidFill>
                  <a:srgbClr val="002060"/>
                </a:solidFill>
                <a:cs typeface="Calibri" panose="020F0502020204030204" pitchFamily="34" charset="0"/>
              </a:rPr>
              <a:t>micro y pequeñas </a:t>
            </a:r>
            <a:r>
              <a:rPr lang="es-ES" sz="2400" b="1" i="1" dirty="0" smtClean="0">
                <a:solidFill>
                  <a:srgbClr val="002060"/>
                </a:solidFill>
                <a:cs typeface="Calibri" panose="020F0502020204030204" pitchFamily="34" charset="0"/>
              </a:rPr>
              <a:t>empresas</a:t>
            </a:r>
            <a:r>
              <a:rPr lang="es-ES" sz="2400" i="1" dirty="0" smtClean="0">
                <a:solidFill>
                  <a:srgbClr val="002060"/>
                </a:solidFill>
                <a:cs typeface="Calibri" panose="020F0502020204030204" pitchFamily="34" charset="0"/>
              </a:rPr>
              <a:t> volviendo </a:t>
            </a:r>
            <a:r>
              <a:rPr lang="es-ES" sz="2400" i="1" dirty="0">
                <a:solidFill>
                  <a:srgbClr val="002060"/>
                </a:solidFill>
                <a:cs typeface="Calibri" panose="020F0502020204030204" pitchFamily="34" charset="0"/>
              </a:rPr>
              <a:t>a evolucionar </a:t>
            </a:r>
            <a:r>
              <a:rPr lang="es-ES" sz="2400" i="1" dirty="0" smtClean="0">
                <a:solidFill>
                  <a:srgbClr val="002060"/>
                </a:solidFill>
                <a:cs typeface="Calibri" panose="020F0502020204030204" pitchFamily="34" charset="0"/>
              </a:rPr>
              <a:t>negativamente, </a:t>
            </a:r>
            <a:r>
              <a:rPr lang="es-ES" sz="2400" i="1" dirty="0">
                <a:solidFill>
                  <a:srgbClr val="002060"/>
                </a:solidFill>
                <a:cs typeface="Calibri" panose="020F0502020204030204" pitchFamily="34" charset="0"/>
              </a:rPr>
              <a:t>aunque presentaron cierta mejora respecto al trimestre inmediato </a:t>
            </a:r>
            <a:r>
              <a:rPr lang="es-ES" sz="2400" i="1" dirty="0" smtClean="0">
                <a:solidFill>
                  <a:srgbClr val="002060"/>
                </a:solidFill>
                <a:cs typeface="Calibri" panose="020F0502020204030204" pitchFamily="34" charset="0"/>
              </a:rPr>
              <a:t>anterior.</a:t>
            </a:r>
            <a:endParaRPr lang="es-ES" sz="2400" i="1" dirty="0">
              <a:solidFill>
                <a:srgbClr val="002060"/>
              </a:solidFill>
              <a:cs typeface="Calibri" panose="020F0502020204030204" pitchFamily="34" charset="0"/>
            </a:endParaRPr>
          </a:p>
        </p:txBody>
      </p:sp>
      <p:sp>
        <p:nvSpPr>
          <p:cNvPr id="9" name="TextBox 6"/>
          <p:cNvSpPr txBox="1"/>
          <p:nvPr/>
        </p:nvSpPr>
        <p:spPr>
          <a:xfrm>
            <a:off x="1135895" y="583248"/>
            <a:ext cx="10763989" cy="461665"/>
          </a:xfrm>
          <a:prstGeom prst="rect">
            <a:avLst/>
          </a:prstGeom>
        </p:spPr>
        <p:txBody>
          <a:bodyPr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a:solidFill>
                  <a:srgbClr val="FFB547"/>
                </a:solidFill>
                <a:latin typeface="Poppins Bold"/>
              </a:rPr>
              <a:t> </a:t>
            </a:r>
            <a:r>
              <a:rPr lang="en-US" sz="2800" spc="-83" dirty="0" err="1" smtClean="0">
                <a:solidFill>
                  <a:srgbClr val="FFB547"/>
                </a:solidFill>
                <a:latin typeface="Poppins Bold"/>
              </a:rPr>
              <a:t>Trimestre</a:t>
            </a:r>
            <a:r>
              <a:rPr lang="en-US" sz="2800" spc="-83" dirty="0" smtClean="0">
                <a:solidFill>
                  <a:srgbClr val="FFB547"/>
                </a:solidFill>
                <a:latin typeface="Poppins Bold"/>
              </a:rPr>
              <a:t> 2023</a:t>
            </a:r>
            <a:endParaRPr lang="en-US" sz="2800" spc="-83" dirty="0">
              <a:solidFill>
                <a:srgbClr val="FFB547"/>
              </a:solidFill>
              <a:latin typeface="Poppins Bold"/>
            </a:endParaRPr>
          </a:p>
        </p:txBody>
      </p:sp>
      <p:sp>
        <p:nvSpPr>
          <p:cNvPr id="11" name="Rectángulo 10"/>
          <p:cNvSpPr/>
          <p:nvPr/>
        </p:nvSpPr>
        <p:spPr>
          <a:xfrm>
            <a:off x="1135895" y="1746237"/>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Tamaño de Empresa</a:t>
            </a:r>
          </a:p>
          <a:p>
            <a:pPr algn="ctr">
              <a:defRPr sz="1400" b="1" i="0" u="none" strike="noStrike" kern="1200" spc="0" baseline="0">
                <a:solidFill>
                  <a:srgbClr val="252B7D"/>
                </a:solidFill>
                <a:latin typeface="+mn-lt"/>
                <a:ea typeface="+mn-ea"/>
                <a:cs typeface="+mn-cs"/>
              </a:defRPr>
            </a:pPr>
            <a:r>
              <a:rPr lang="es-ES" sz="2000" b="1" dirty="0">
                <a:solidFill>
                  <a:srgbClr val="252B7D"/>
                </a:solidFill>
              </a:rPr>
              <a:t>Tasa </a:t>
            </a:r>
            <a:r>
              <a:rPr lang="es-ES" sz="2000" b="1" dirty="0" smtClean="0">
                <a:solidFill>
                  <a:srgbClr val="252B7D"/>
                </a:solidFill>
              </a:rPr>
              <a:t>de variación interanual </a:t>
            </a:r>
            <a:r>
              <a:rPr lang="es-ES" sz="2000" b="1" dirty="0">
                <a:solidFill>
                  <a:srgbClr val="252B7D"/>
                </a:solidFill>
              </a:rPr>
              <a:t>- Ventas </a:t>
            </a:r>
            <a:r>
              <a:rPr lang="es-ES" sz="2000" b="1" dirty="0" smtClean="0">
                <a:solidFill>
                  <a:srgbClr val="252B7D"/>
                </a:solidFill>
              </a:rPr>
              <a:t>Reales</a:t>
            </a:r>
            <a:endParaRPr lang="es-ES" sz="2000" b="1" dirty="0">
              <a:solidFill>
                <a:srgbClr val="252B7D"/>
              </a:solidFill>
            </a:endParaRPr>
          </a:p>
        </p:txBody>
      </p:sp>
      <p:sp>
        <p:nvSpPr>
          <p:cNvPr id="15" name="TextBox 8"/>
          <p:cNvSpPr txBox="1"/>
          <p:nvPr/>
        </p:nvSpPr>
        <p:spPr>
          <a:xfrm>
            <a:off x="165604" y="9825098"/>
            <a:ext cx="5625596" cy="403252"/>
          </a:xfrm>
          <a:prstGeom prst="rect">
            <a:avLst/>
          </a:prstGeom>
        </p:spPr>
        <p:txBody>
          <a:bodyPr wrap="square" lIns="0" tIns="0" rIns="0" bIns="0" rtlCol="0" anchor="t">
            <a:spAutoFit/>
          </a:bodyPr>
          <a:lstStyle/>
          <a:p>
            <a:pP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sp>
        <p:nvSpPr>
          <p:cNvPr id="13" name="CuadroTexto 12"/>
          <p:cNvSpPr txBox="1"/>
          <p:nvPr/>
        </p:nvSpPr>
        <p:spPr>
          <a:xfrm>
            <a:off x="10972800" y="4232649"/>
            <a:ext cx="2743200" cy="1200329"/>
          </a:xfrm>
          <a:prstGeom prst="rect">
            <a:avLst/>
          </a:prstGeom>
          <a:noFill/>
          <a:ln w="41275">
            <a:solidFill>
              <a:schemeClr val="accent6">
                <a:lumMod val="75000"/>
              </a:schemeClr>
            </a:solidFill>
            <a:prstDash val="dash"/>
          </a:ln>
        </p:spPr>
        <p:txBody>
          <a:bodyPr wrap="square" rtlCol="0">
            <a:spAutoFit/>
          </a:bodyPr>
          <a:lstStyle/>
          <a:p>
            <a:pPr algn="ctr"/>
            <a:r>
              <a:rPr lang="es-ES" sz="3600" b="1" dirty="0" smtClean="0">
                <a:solidFill>
                  <a:srgbClr val="002060"/>
                </a:solidFill>
                <a:latin typeface="+mj-lt"/>
                <a:ea typeface="+mj-ea"/>
                <a:cs typeface="+mj-cs"/>
              </a:rPr>
              <a:t>Mediana</a:t>
            </a:r>
          </a:p>
          <a:p>
            <a:pPr algn="ctr"/>
            <a:r>
              <a:rPr lang="es-ES" sz="3600" b="1" dirty="0" smtClean="0">
                <a:solidFill>
                  <a:srgbClr val="002060"/>
                </a:solidFill>
                <a:latin typeface="+mj-lt"/>
                <a:ea typeface="+mj-ea"/>
                <a:cs typeface="+mj-cs"/>
              </a:rPr>
              <a:t>+0,3%</a:t>
            </a:r>
          </a:p>
        </p:txBody>
      </p:sp>
      <p:sp>
        <p:nvSpPr>
          <p:cNvPr id="18" name="CuadroTexto 17"/>
          <p:cNvSpPr txBox="1"/>
          <p:nvPr/>
        </p:nvSpPr>
        <p:spPr>
          <a:xfrm>
            <a:off x="14828590" y="2291824"/>
            <a:ext cx="2743200" cy="1200329"/>
          </a:xfrm>
          <a:prstGeom prst="rect">
            <a:avLst/>
          </a:prstGeom>
          <a:noFill/>
          <a:ln w="41275">
            <a:solidFill>
              <a:schemeClr val="accent6">
                <a:lumMod val="75000"/>
              </a:schemeClr>
            </a:solidFill>
            <a:prstDash val="dash"/>
          </a:ln>
        </p:spPr>
        <p:txBody>
          <a:bodyPr wrap="square" rtlCol="0">
            <a:spAutoFit/>
          </a:bodyPr>
          <a:lstStyle/>
          <a:p>
            <a:pPr algn="ctr"/>
            <a:r>
              <a:rPr lang="es-UY" sz="3600" b="1" dirty="0" smtClean="0">
                <a:solidFill>
                  <a:srgbClr val="002060"/>
                </a:solidFill>
                <a:latin typeface="+mj-lt"/>
                <a:ea typeface="+mj-ea"/>
                <a:cs typeface="+mj-cs"/>
              </a:rPr>
              <a:t>Pequeña</a:t>
            </a:r>
            <a:endParaRPr lang="es-ES" sz="3600" b="1" dirty="0" smtClean="0">
              <a:solidFill>
                <a:srgbClr val="002060"/>
              </a:solidFill>
              <a:latin typeface="+mj-lt"/>
              <a:ea typeface="+mj-ea"/>
              <a:cs typeface="+mj-cs"/>
            </a:endParaRPr>
          </a:p>
          <a:p>
            <a:pPr algn="ctr"/>
            <a:r>
              <a:rPr lang="es-ES" sz="3600" b="1" dirty="0" smtClean="0">
                <a:solidFill>
                  <a:srgbClr val="002060"/>
                </a:solidFill>
                <a:latin typeface="+mj-lt"/>
                <a:ea typeface="+mj-ea"/>
                <a:cs typeface="+mj-cs"/>
              </a:rPr>
              <a:t> -3,0%</a:t>
            </a:r>
          </a:p>
        </p:txBody>
      </p:sp>
      <p:sp>
        <p:nvSpPr>
          <p:cNvPr id="19" name="CuadroTexto 18"/>
          <p:cNvSpPr txBox="1"/>
          <p:nvPr/>
        </p:nvSpPr>
        <p:spPr>
          <a:xfrm>
            <a:off x="10972800" y="2316260"/>
            <a:ext cx="2743200" cy="1200329"/>
          </a:xfrm>
          <a:prstGeom prst="rect">
            <a:avLst/>
          </a:prstGeom>
          <a:noFill/>
          <a:ln w="41275">
            <a:solidFill>
              <a:schemeClr val="accent6">
                <a:lumMod val="75000"/>
              </a:schemeClr>
            </a:solidFill>
            <a:prstDash val="dash"/>
          </a:ln>
        </p:spPr>
        <p:txBody>
          <a:bodyPr wrap="square" rtlCol="0">
            <a:spAutoFit/>
          </a:bodyPr>
          <a:lstStyle/>
          <a:p>
            <a:pPr algn="ctr"/>
            <a:r>
              <a:rPr lang="es-ES" sz="3600" b="1" dirty="0" smtClean="0">
                <a:solidFill>
                  <a:srgbClr val="002060"/>
                </a:solidFill>
                <a:latin typeface="+mj-lt"/>
                <a:ea typeface="+mj-ea"/>
                <a:cs typeface="+mj-cs"/>
              </a:rPr>
              <a:t>Micro</a:t>
            </a:r>
          </a:p>
          <a:p>
            <a:pPr algn="ctr"/>
            <a:r>
              <a:rPr lang="es-ES" sz="3600" b="1" dirty="0" smtClean="0">
                <a:solidFill>
                  <a:srgbClr val="002060"/>
                </a:solidFill>
                <a:latin typeface="+mj-lt"/>
                <a:ea typeface="+mj-ea"/>
                <a:cs typeface="+mj-cs"/>
              </a:rPr>
              <a:t> -4,1%</a:t>
            </a:r>
          </a:p>
        </p:txBody>
      </p:sp>
      <p:sp>
        <p:nvSpPr>
          <p:cNvPr id="20" name="CuadroTexto 19"/>
          <p:cNvSpPr txBox="1"/>
          <p:nvPr/>
        </p:nvSpPr>
        <p:spPr>
          <a:xfrm>
            <a:off x="14809540" y="4232648"/>
            <a:ext cx="2743200" cy="1200329"/>
          </a:xfrm>
          <a:prstGeom prst="rect">
            <a:avLst/>
          </a:prstGeom>
          <a:noFill/>
          <a:ln w="41275">
            <a:solidFill>
              <a:schemeClr val="accent6">
                <a:lumMod val="75000"/>
              </a:schemeClr>
            </a:solidFill>
            <a:prstDash val="dash"/>
          </a:ln>
        </p:spPr>
        <p:txBody>
          <a:bodyPr wrap="square" rtlCol="0">
            <a:spAutoFit/>
          </a:bodyPr>
          <a:lstStyle/>
          <a:p>
            <a:pPr algn="ctr"/>
            <a:r>
              <a:rPr lang="es-UY" sz="3600" b="1" dirty="0" smtClean="0">
                <a:solidFill>
                  <a:srgbClr val="002060"/>
                </a:solidFill>
                <a:latin typeface="+mj-lt"/>
                <a:ea typeface="+mj-ea"/>
                <a:cs typeface="+mj-cs"/>
              </a:rPr>
              <a:t>Grande</a:t>
            </a:r>
            <a:endParaRPr lang="es-ES" sz="3600" b="1" dirty="0" smtClean="0">
              <a:solidFill>
                <a:srgbClr val="002060"/>
              </a:solidFill>
              <a:latin typeface="+mj-lt"/>
              <a:ea typeface="+mj-ea"/>
              <a:cs typeface="+mj-cs"/>
            </a:endParaRPr>
          </a:p>
          <a:p>
            <a:pPr algn="ctr"/>
            <a:r>
              <a:rPr lang="es-ES" sz="3600" b="1" dirty="0" smtClean="0">
                <a:solidFill>
                  <a:srgbClr val="002060"/>
                </a:solidFill>
                <a:latin typeface="+mj-lt"/>
                <a:ea typeface="+mj-ea"/>
                <a:cs typeface="+mj-cs"/>
              </a:rPr>
              <a:t>-3,9%</a:t>
            </a:r>
          </a:p>
        </p:txBody>
      </p:sp>
      <p:graphicFrame>
        <p:nvGraphicFramePr>
          <p:cNvPr id="14" name="Gráfico 13"/>
          <p:cNvGraphicFramePr>
            <a:graphicFrameLocks/>
          </p:cNvGraphicFramePr>
          <p:nvPr>
            <p:extLst>
              <p:ext uri="{D42A27DB-BD31-4B8C-83A1-F6EECF244321}">
                <p14:modId xmlns:p14="http://schemas.microsoft.com/office/powerpoint/2010/main" val="2648647076"/>
              </p:ext>
            </p:extLst>
          </p:nvPr>
        </p:nvGraphicFramePr>
        <p:xfrm>
          <a:off x="299919" y="2600160"/>
          <a:ext cx="10063282" cy="5158940"/>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ángulo 16">
            <a:extLst>
              <a:ext uri="{FF2B5EF4-FFF2-40B4-BE49-F238E27FC236}">
                <a16:creationId xmlns:a16="http://schemas.microsoft.com/office/drawing/2014/main" xmlns="" id="{C8E17B22-AC04-4ED0-9D3E-CF561F29C640}"/>
              </a:ext>
            </a:extLst>
          </p:cNvPr>
          <p:cNvSpPr/>
          <p:nvPr/>
        </p:nvSpPr>
        <p:spPr>
          <a:xfrm>
            <a:off x="10608733" y="6475635"/>
            <a:ext cx="7181850" cy="3108543"/>
          </a:xfrm>
          <a:prstGeom prst="rect">
            <a:avLst/>
          </a:prstGeom>
        </p:spPr>
        <p:txBody>
          <a:bodyPr wrap="square">
            <a:spAutoFit/>
          </a:bodyPr>
          <a:lstStyle/>
          <a:p>
            <a:pPr marL="457200" indent="-457200" algn="ctr">
              <a:buFont typeface="Arial" panose="020B0604020202020204" pitchFamily="34" charset="0"/>
              <a:buChar char="•"/>
            </a:pPr>
            <a:r>
              <a:rPr lang="es-ES" sz="2800" i="1" dirty="0">
                <a:solidFill>
                  <a:srgbClr val="002060"/>
                </a:solidFill>
                <a:cs typeface="Calibri" panose="020F0502020204030204" pitchFamily="34" charset="0"/>
              </a:rPr>
              <a:t>L</a:t>
            </a:r>
            <a:r>
              <a:rPr lang="es-ES" sz="2800" i="1" dirty="0" smtClean="0">
                <a:solidFill>
                  <a:srgbClr val="002060"/>
                </a:solidFill>
                <a:cs typeface="Calibri" panose="020F0502020204030204" pitchFamily="34" charset="0"/>
              </a:rPr>
              <a:t>as </a:t>
            </a:r>
            <a:r>
              <a:rPr lang="es-ES" sz="2800" b="1" i="1" dirty="0">
                <a:solidFill>
                  <a:srgbClr val="002060"/>
                </a:solidFill>
                <a:cs typeface="Calibri" panose="020F0502020204030204" pitchFamily="34" charset="0"/>
              </a:rPr>
              <a:t>grandes</a:t>
            </a:r>
            <a:r>
              <a:rPr lang="es-ES" sz="2800" i="1" dirty="0">
                <a:solidFill>
                  <a:srgbClr val="002060"/>
                </a:solidFill>
                <a:cs typeface="Calibri" panose="020F0502020204030204" pitchFamily="34" charset="0"/>
              </a:rPr>
              <a:t> empresas, que venían de trimestres consecutivos de crecimiento, </a:t>
            </a:r>
            <a:r>
              <a:rPr lang="es-ES" sz="2800" b="1" i="1" dirty="0" smtClean="0">
                <a:solidFill>
                  <a:srgbClr val="002060"/>
                </a:solidFill>
                <a:cs typeface="Calibri" panose="020F0502020204030204" pitchFamily="34" charset="0"/>
              </a:rPr>
              <a:t>cayeron </a:t>
            </a:r>
            <a:r>
              <a:rPr lang="es-ES" sz="2800" b="1" i="1" dirty="0">
                <a:solidFill>
                  <a:srgbClr val="002060"/>
                </a:solidFill>
                <a:cs typeface="Calibri" panose="020F0502020204030204" pitchFamily="34" charset="0"/>
              </a:rPr>
              <a:t>-3,9</a:t>
            </a:r>
            <a:r>
              <a:rPr lang="es-ES" sz="2800" b="1" i="1" dirty="0" smtClean="0">
                <a:solidFill>
                  <a:srgbClr val="002060"/>
                </a:solidFill>
                <a:cs typeface="Calibri" panose="020F0502020204030204" pitchFamily="34" charset="0"/>
              </a:rPr>
              <a:t>%.</a:t>
            </a:r>
            <a:endParaRPr lang="es-ES" sz="2800" b="1" i="1" dirty="0">
              <a:solidFill>
                <a:srgbClr val="002060"/>
              </a:solidFill>
              <a:cs typeface="Calibri" panose="020F0502020204030204" pitchFamily="34" charset="0"/>
            </a:endParaRPr>
          </a:p>
          <a:p>
            <a:pPr marL="457200" indent="-457200" algn="ctr">
              <a:buFont typeface="Arial" panose="020B0604020202020204" pitchFamily="34" charset="0"/>
              <a:buChar char="•"/>
            </a:pPr>
            <a:endParaRPr lang="es-ES" sz="2800" b="1" i="1" dirty="0" smtClean="0">
              <a:solidFill>
                <a:srgbClr val="002060"/>
              </a:solidFill>
              <a:cs typeface="Calibri" panose="020F0502020204030204" pitchFamily="34" charset="0"/>
            </a:endParaRPr>
          </a:p>
          <a:p>
            <a:pPr marL="457200" indent="-457200" algn="ctr">
              <a:buFont typeface="Arial" panose="020B0604020202020204" pitchFamily="34" charset="0"/>
              <a:buChar char="•"/>
            </a:pPr>
            <a:r>
              <a:rPr lang="es-ES" sz="2800" i="1" dirty="0" smtClean="0">
                <a:solidFill>
                  <a:srgbClr val="002060"/>
                </a:solidFill>
                <a:cs typeface="Calibri" panose="020F0502020204030204" pitchFamily="34" charset="0"/>
              </a:rPr>
              <a:t>Las </a:t>
            </a:r>
            <a:r>
              <a:rPr lang="es-ES" sz="2800" b="1" i="1" dirty="0" smtClean="0">
                <a:solidFill>
                  <a:srgbClr val="002060"/>
                </a:solidFill>
                <a:cs typeface="Calibri" panose="020F0502020204030204" pitchFamily="34" charset="0"/>
              </a:rPr>
              <a:t>empresas medianas</a:t>
            </a:r>
            <a:r>
              <a:rPr lang="es-ES" sz="2800" i="1" dirty="0" smtClean="0">
                <a:solidFill>
                  <a:srgbClr val="002060"/>
                </a:solidFill>
                <a:cs typeface="Calibri" panose="020F0502020204030204" pitchFamily="34" charset="0"/>
              </a:rPr>
              <a:t> retornaron a un escenario de crecimiento, aunque de manera </a:t>
            </a:r>
            <a:r>
              <a:rPr lang="es-ES" sz="2800" b="1" i="1" dirty="0" smtClean="0">
                <a:solidFill>
                  <a:srgbClr val="002060"/>
                </a:solidFill>
                <a:cs typeface="Calibri" panose="020F0502020204030204" pitchFamily="34" charset="0"/>
              </a:rPr>
              <a:t>leve</a:t>
            </a:r>
            <a:r>
              <a:rPr lang="es-ES" sz="2800" i="1" dirty="0" smtClean="0">
                <a:solidFill>
                  <a:srgbClr val="002060"/>
                </a:solidFill>
                <a:cs typeface="Calibri" panose="020F0502020204030204" pitchFamily="34" charset="0"/>
              </a:rPr>
              <a:t>.</a:t>
            </a:r>
            <a:endParaRPr lang="es-ES" sz="2800" i="1" dirty="0">
              <a:solidFill>
                <a:srgbClr val="002060"/>
              </a:solidFill>
              <a:cs typeface="Calibri" panose="020F0502020204030204" pitchFamily="34" charset="0"/>
            </a:endParaRPr>
          </a:p>
        </p:txBody>
      </p:sp>
    </p:spTree>
    <p:extLst>
      <p:ext uri="{BB962C8B-B14F-4D97-AF65-F5344CB8AC3E}">
        <p14:creationId xmlns:p14="http://schemas.microsoft.com/office/powerpoint/2010/main" val="2004701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4"/>
          <p:cNvSpPr/>
          <p:nvPr/>
        </p:nvSpPr>
        <p:spPr>
          <a:xfrm>
            <a:off x="0" y="0"/>
            <a:ext cx="18288000" cy="1600200"/>
          </a:xfrm>
          <a:prstGeom prst="rect">
            <a:avLst/>
          </a:prstGeom>
          <a:solidFill>
            <a:srgbClr val="1F2569"/>
          </a:solidFill>
        </p:spPr>
      </p:sp>
      <p:pic>
        <p:nvPicPr>
          <p:cNvPr id="7" name="Picture 7"/>
          <p:cNvPicPr>
            <a:picLocks noChangeAspect="1"/>
          </p:cNvPicPr>
          <p:nvPr/>
        </p:nvPicPr>
        <p:blipFill>
          <a:blip r:embed="rId3"/>
          <a:srcRect/>
          <a:stretch>
            <a:fillRect/>
          </a:stretch>
        </p:blipFill>
        <p:spPr>
          <a:xfrm>
            <a:off x="15522857" y="482923"/>
            <a:ext cx="2196906" cy="634358"/>
          </a:xfrm>
          <a:prstGeom prst="rect">
            <a:avLst/>
          </a:prstGeom>
        </p:spPr>
      </p:pic>
      <p:sp>
        <p:nvSpPr>
          <p:cNvPr id="8" name="Rectángulo 7">
            <a:extLst>
              <a:ext uri="{FF2B5EF4-FFF2-40B4-BE49-F238E27FC236}">
                <a16:creationId xmlns:a16="http://schemas.microsoft.com/office/drawing/2014/main" xmlns="" id="{C8E17B22-AC04-4ED0-9D3E-CF561F29C640}"/>
              </a:ext>
            </a:extLst>
          </p:cNvPr>
          <p:cNvSpPr/>
          <p:nvPr/>
        </p:nvSpPr>
        <p:spPr>
          <a:xfrm>
            <a:off x="165604" y="2054067"/>
            <a:ext cx="8547379" cy="8956298"/>
          </a:xfrm>
          <a:prstGeom prst="rect">
            <a:avLst/>
          </a:prstGeom>
        </p:spPr>
        <p:txBody>
          <a:bodyPr wrap="square">
            <a:spAutoFit/>
          </a:bodyPr>
          <a:lstStyle/>
          <a:p>
            <a:pPr marL="457200" indent="-457200" algn="ctr">
              <a:buFont typeface="Arial" panose="020B0604020202020204" pitchFamily="34" charset="0"/>
              <a:buChar char="•"/>
            </a:pPr>
            <a:r>
              <a:rPr lang="es-ES" sz="2800" i="1" dirty="0">
                <a:solidFill>
                  <a:srgbClr val="1F2569"/>
                </a:solidFill>
              </a:rPr>
              <a:t>Según la </a:t>
            </a:r>
            <a:r>
              <a:rPr lang="es-ES" sz="2800" b="1" i="1" dirty="0">
                <a:solidFill>
                  <a:srgbClr val="1F2569"/>
                </a:solidFill>
              </a:rPr>
              <a:t>localización de las empresas</a:t>
            </a:r>
            <a:r>
              <a:rPr lang="es-ES" sz="2800" i="1" dirty="0">
                <a:solidFill>
                  <a:srgbClr val="1F2569"/>
                </a:solidFill>
              </a:rPr>
              <a:t>, las ventas </a:t>
            </a:r>
            <a:r>
              <a:rPr lang="es-ES" sz="2800" b="1" i="1" dirty="0">
                <a:solidFill>
                  <a:srgbClr val="1F2569"/>
                </a:solidFill>
              </a:rPr>
              <a:t>disminuyeron</a:t>
            </a:r>
            <a:r>
              <a:rPr lang="es-ES" sz="2800" i="1" dirty="0">
                <a:solidFill>
                  <a:srgbClr val="1F2569"/>
                </a:solidFill>
              </a:rPr>
              <a:t> tanto </a:t>
            </a:r>
            <a:r>
              <a:rPr lang="es-ES" sz="2800" b="1" i="1" dirty="0">
                <a:solidFill>
                  <a:srgbClr val="1F2569"/>
                </a:solidFill>
              </a:rPr>
              <a:t>en Montevideo como en el Interior</a:t>
            </a:r>
            <a:r>
              <a:rPr lang="es-ES" sz="2800" i="1" dirty="0">
                <a:solidFill>
                  <a:srgbClr val="1F2569"/>
                </a:solidFill>
              </a:rPr>
              <a:t>: -3,0% y -1,6% </a:t>
            </a:r>
            <a:r>
              <a:rPr lang="es-ES" sz="2800" i="1" dirty="0" smtClean="0">
                <a:solidFill>
                  <a:srgbClr val="1F2569"/>
                </a:solidFill>
              </a:rPr>
              <a:t>respectivamente.</a:t>
            </a:r>
          </a:p>
          <a:p>
            <a:pPr marL="457200" indent="-457200" algn="ctr">
              <a:buFont typeface="Arial" panose="020B0604020202020204" pitchFamily="34" charset="0"/>
              <a:buChar char="•"/>
            </a:pPr>
            <a:endParaRPr lang="es-UY" sz="2800" i="1" dirty="0" smtClean="0">
              <a:solidFill>
                <a:srgbClr val="002060"/>
              </a:solidFill>
              <a:cs typeface="Calibri" panose="020F0502020204030204" pitchFamily="34" charset="0"/>
            </a:endParaRPr>
          </a:p>
          <a:p>
            <a:pPr marL="457200" indent="-457200" algn="ctr">
              <a:buFont typeface="Arial" panose="020B0604020202020204" pitchFamily="34" charset="0"/>
              <a:buChar char="•"/>
            </a:pPr>
            <a:r>
              <a:rPr lang="es-ES" sz="2800" i="1" dirty="0">
                <a:solidFill>
                  <a:srgbClr val="002060"/>
                </a:solidFill>
                <a:cs typeface="Calibri" panose="020F0502020204030204" pitchFamily="34" charset="0"/>
              </a:rPr>
              <a:t>A nivel de las </a:t>
            </a:r>
            <a:r>
              <a:rPr lang="es-ES" sz="2800" b="1" i="1" dirty="0">
                <a:solidFill>
                  <a:srgbClr val="002060"/>
                </a:solidFill>
                <a:cs typeface="Calibri" panose="020F0502020204030204" pitchFamily="34" charset="0"/>
              </a:rPr>
              <a:t>subregiones del Interior</a:t>
            </a:r>
            <a:r>
              <a:rPr lang="es-ES" sz="2800" i="1" dirty="0">
                <a:solidFill>
                  <a:srgbClr val="002060"/>
                </a:solidFill>
                <a:cs typeface="Calibri" panose="020F0502020204030204" pitchFamily="34" charset="0"/>
              </a:rPr>
              <a:t>, la </a:t>
            </a:r>
            <a:r>
              <a:rPr lang="es-ES" sz="2800" b="1" i="1" dirty="0">
                <a:solidFill>
                  <a:srgbClr val="002060"/>
                </a:solidFill>
                <a:cs typeface="Calibri" panose="020F0502020204030204" pitchFamily="34" charset="0"/>
              </a:rPr>
              <a:t>única</a:t>
            </a:r>
            <a:r>
              <a:rPr lang="es-ES" sz="2800" i="1" dirty="0">
                <a:solidFill>
                  <a:srgbClr val="002060"/>
                </a:solidFill>
                <a:cs typeface="Calibri" panose="020F0502020204030204" pitchFamily="34" charset="0"/>
              </a:rPr>
              <a:t> que registró una </a:t>
            </a:r>
            <a:r>
              <a:rPr lang="es-ES" sz="2800" b="1" i="1" dirty="0">
                <a:solidFill>
                  <a:srgbClr val="002060"/>
                </a:solidFill>
                <a:cs typeface="Calibri" panose="020F0502020204030204" pitchFamily="34" charset="0"/>
              </a:rPr>
              <a:t>variación positiva </a:t>
            </a:r>
            <a:r>
              <a:rPr lang="es-ES" sz="2800" i="1" dirty="0">
                <a:solidFill>
                  <a:srgbClr val="002060"/>
                </a:solidFill>
                <a:cs typeface="Calibri" panose="020F0502020204030204" pitchFamily="34" charset="0"/>
              </a:rPr>
              <a:t>interanual fue la región </a:t>
            </a:r>
            <a:r>
              <a:rPr lang="es-ES" sz="2800" b="1" i="1" dirty="0" smtClean="0">
                <a:solidFill>
                  <a:srgbClr val="002060"/>
                </a:solidFill>
                <a:cs typeface="Calibri" panose="020F0502020204030204" pitchFamily="34" charset="0"/>
              </a:rPr>
              <a:t>Costa</a:t>
            </a:r>
            <a:r>
              <a:rPr lang="es-ES" sz="2800" i="1" dirty="0" smtClean="0">
                <a:solidFill>
                  <a:srgbClr val="002060"/>
                </a:solidFill>
                <a:cs typeface="Calibri" panose="020F0502020204030204" pitchFamily="34" charset="0"/>
              </a:rPr>
              <a:t>, </a:t>
            </a:r>
            <a:r>
              <a:rPr lang="es-ES" sz="2800" i="1" dirty="0">
                <a:solidFill>
                  <a:srgbClr val="002060"/>
                </a:solidFill>
                <a:cs typeface="Calibri" panose="020F0502020204030204" pitchFamily="34" charset="0"/>
              </a:rPr>
              <a:t>creciendo levemente </a:t>
            </a:r>
            <a:r>
              <a:rPr lang="es-ES" sz="2800" b="1" i="1" dirty="0">
                <a:solidFill>
                  <a:srgbClr val="002060"/>
                </a:solidFill>
                <a:cs typeface="Calibri" panose="020F0502020204030204" pitchFamily="34" charset="0"/>
              </a:rPr>
              <a:t>0,9%</a:t>
            </a:r>
            <a:r>
              <a:rPr lang="es-ES" sz="2800" i="1" dirty="0">
                <a:solidFill>
                  <a:srgbClr val="002060"/>
                </a:solidFill>
                <a:cs typeface="Calibri" panose="020F0502020204030204" pitchFamily="34" charset="0"/>
              </a:rPr>
              <a:t> y pasando entonces de terreno negativo a positivo</a:t>
            </a:r>
            <a:r>
              <a:rPr lang="es-ES" sz="2800" i="1" dirty="0" smtClean="0">
                <a:solidFill>
                  <a:srgbClr val="002060"/>
                </a:solidFill>
                <a:cs typeface="Calibri" panose="020F0502020204030204" pitchFamily="34" charset="0"/>
              </a:rPr>
              <a:t>.</a:t>
            </a:r>
          </a:p>
          <a:p>
            <a:pPr marL="457200" indent="-457200" algn="ctr">
              <a:buFont typeface="Arial" panose="020B0604020202020204" pitchFamily="34" charset="0"/>
              <a:buChar char="•"/>
            </a:pPr>
            <a:endParaRPr lang="es-ES" sz="2800" i="1" dirty="0">
              <a:solidFill>
                <a:srgbClr val="002060"/>
              </a:solidFill>
              <a:cs typeface="Calibri" panose="020F0502020204030204" pitchFamily="34" charset="0"/>
            </a:endParaRPr>
          </a:p>
          <a:p>
            <a:pPr marL="457200" indent="-457200" algn="ctr">
              <a:buFont typeface="Arial" panose="020B0604020202020204" pitchFamily="34" charset="0"/>
              <a:buChar char="•"/>
            </a:pPr>
            <a:r>
              <a:rPr lang="es-ES" sz="2800" i="1" dirty="0">
                <a:solidFill>
                  <a:srgbClr val="002060"/>
                </a:solidFill>
                <a:cs typeface="Calibri" panose="020F0502020204030204" pitchFamily="34" charset="0"/>
              </a:rPr>
              <a:t>Para el caso de las regiones </a:t>
            </a:r>
            <a:r>
              <a:rPr lang="es-ES" sz="2800" b="1" i="1" dirty="0">
                <a:solidFill>
                  <a:srgbClr val="002060"/>
                </a:solidFill>
                <a:cs typeface="Calibri" panose="020F0502020204030204" pitchFamily="34" charset="0"/>
              </a:rPr>
              <a:t>Litoral y Noreste</a:t>
            </a:r>
            <a:r>
              <a:rPr lang="es-ES" sz="2800" i="1" dirty="0">
                <a:solidFill>
                  <a:srgbClr val="002060"/>
                </a:solidFill>
                <a:cs typeface="Calibri" panose="020F0502020204030204" pitchFamily="34" charset="0"/>
              </a:rPr>
              <a:t>, ya alcanzan </a:t>
            </a:r>
            <a:r>
              <a:rPr lang="es-ES" sz="2800" b="1" i="1" dirty="0">
                <a:solidFill>
                  <a:srgbClr val="002060"/>
                </a:solidFill>
                <a:cs typeface="Calibri" panose="020F0502020204030204" pitchFamily="34" charset="0"/>
              </a:rPr>
              <a:t>por lo menos dos trimestres consecutivos de caída</a:t>
            </a:r>
            <a:r>
              <a:rPr lang="es-ES" sz="2800" i="1" dirty="0">
                <a:solidFill>
                  <a:srgbClr val="002060"/>
                </a:solidFill>
                <a:cs typeface="Calibri" panose="020F0502020204030204" pitchFamily="34" charset="0"/>
              </a:rPr>
              <a:t> en los niveles de venta</a:t>
            </a:r>
            <a:r>
              <a:rPr lang="es-ES" sz="2800" i="1" dirty="0" smtClean="0">
                <a:solidFill>
                  <a:srgbClr val="002060"/>
                </a:solidFill>
                <a:cs typeface="Calibri" panose="020F0502020204030204" pitchFamily="34" charset="0"/>
              </a:rPr>
              <a:t>.</a:t>
            </a:r>
          </a:p>
          <a:p>
            <a:pPr marL="457200" indent="-457200" algn="ctr">
              <a:buFont typeface="Arial" panose="020B0604020202020204" pitchFamily="34" charset="0"/>
              <a:buChar char="•"/>
            </a:pPr>
            <a:endParaRPr lang="es-ES" sz="2800" i="1" dirty="0">
              <a:solidFill>
                <a:srgbClr val="002060"/>
              </a:solidFill>
              <a:cs typeface="Calibri" panose="020F0502020204030204" pitchFamily="34" charset="0"/>
            </a:endParaRPr>
          </a:p>
          <a:p>
            <a:pPr marL="457200" indent="-457200" algn="ctr">
              <a:buFont typeface="Arial" panose="020B0604020202020204" pitchFamily="34" charset="0"/>
              <a:buChar char="•"/>
            </a:pPr>
            <a:r>
              <a:rPr lang="es-ES" sz="2800" i="1" dirty="0">
                <a:solidFill>
                  <a:srgbClr val="002060"/>
                </a:solidFill>
                <a:cs typeface="Calibri" panose="020F0502020204030204" pitchFamily="34" charset="0"/>
              </a:rPr>
              <a:t>Respecto </a:t>
            </a:r>
            <a:r>
              <a:rPr lang="es-ES" sz="2800" i="1" dirty="0" smtClean="0">
                <a:solidFill>
                  <a:srgbClr val="002060"/>
                </a:solidFill>
                <a:cs typeface="Calibri" panose="020F0502020204030204" pitchFamily="34" charset="0"/>
              </a:rPr>
              <a:t>al </a:t>
            </a:r>
            <a:r>
              <a:rPr lang="es-ES" sz="2800" b="1" i="1" dirty="0" smtClean="0">
                <a:solidFill>
                  <a:srgbClr val="002060"/>
                </a:solidFill>
                <a:cs typeface="Calibri" panose="020F0502020204030204" pitchFamily="34" charset="0"/>
              </a:rPr>
              <a:t>Centro</a:t>
            </a:r>
            <a:r>
              <a:rPr lang="es-ES" sz="2800" i="1" dirty="0">
                <a:solidFill>
                  <a:srgbClr val="002060"/>
                </a:solidFill>
                <a:cs typeface="Calibri" panose="020F0502020204030204" pitchFamily="34" charset="0"/>
              </a:rPr>
              <a:t>, había logrado crecer la primera mitad del año pero </a:t>
            </a:r>
            <a:r>
              <a:rPr lang="es-ES" sz="2800" b="1" i="1" dirty="0">
                <a:solidFill>
                  <a:srgbClr val="002060"/>
                </a:solidFill>
                <a:cs typeface="Calibri" panose="020F0502020204030204" pitchFamily="34" charset="0"/>
              </a:rPr>
              <a:t>en el presente periodo pasó a terreno negativo</a:t>
            </a:r>
            <a:r>
              <a:rPr lang="es-ES" sz="2800" i="1" dirty="0">
                <a:solidFill>
                  <a:srgbClr val="002060"/>
                </a:solidFill>
                <a:cs typeface="Calibri" panose="020F0502020204030204" pitchFamily="34" charset="0"/>
              </a:rPr>
              <a:t> y </a:t>
            </a:r>
            <a:r>
              <a:rPr lang="es-ES" sz="2800" i="1" dirty="0" smtClean="0">
                <a:solidFill>
                  <a:srgbClr val="002060"/>
                </a:solidFill>
                <a:cs typeface="Calibri" panose="020F0502020204030204" pitchFamily="34" charset="0"/>
              </a:rPr>
              <a:t>fue </a:t>
            </a:r>
            <a:r>
              <a:rPr lang="es-ES" sz="2800" i="1" dirty="0">
                <a:solidFill>
                  <a:srgbClr val="002060"/>
                </a:solidFill>
                <a:cs typeface="Calibri" panose="020F0502020204030204" pitchFamily="34" charset="0"/>
              </a:rPr>
              <a:t>la región que experimentó la </a:t>
            </a:r>
            <a:r>
              <a:rPr lang="es-ES" sz="2800" b="1" i="1" dirty="0">
                <a:solidFill>
                  <a:srgbClr val="002060"/>
                </a:solidFill>
                <a:cs typeface="Calibri" panose="020F0502020204030204" pitchFamily="34" charset="0"/>
              </a:rPr>
              <a:t>mayor contracción</a:t>
            </a:r>
            <a:r>
              <a:rPr lang="es-ES" sz="3200" i="1" dirty="0">
                <a:solidFill>
                  <a:srgbClr val="002060"/>
                </a:solidFill>
                <a:cs typeface="Calibri" panose="020F0502020204030204" pitchFamily="34" charset="0"/>
              </a:rPr>
              <a:t>. </a:t>
            </a:r>
            <a:endParaRPr lang="es-UY" sz="3200" i="1" dirty="0" smtClean="0">
              <a:solidFill>
                <a:srgbClr val="002060"/>
              </a:solidFill>
              <a:cs typeface="Calibri" panose="020F0502020204030204" pitchFamily="34" charset="0"/>
            </a:endParaRPr>
          </a:p>
          <a:p>
            <a:pPr algn="ctr"/>
            <a:endParaRPr lang="es-ES" sz="3200" i="1" dirty="0" smtClean="0">
              <a:solidFill>
                <a:srgbClr val="002060"/>
              </a:solidFill>
              <a:cs typeface="Calibri" panose="020F0502020204030204" pitchFamily="34" charset="0"/>
            </a:endParaRPr>
          </a:p>
          <a:p>
            <a:pPr algn="ctr"/>
            <a:endParaRPr lang="es-UY" sz="3200" i="1" dirty="0">
              <a:solidFill>
                <a:srgbClr val="002060"/>
              </a:solidFill>
              <a:cs typeface="Calibri" panose="020F0502020204030204" pitchFamily="34" charset="0"/>
            </a:endParaRPr>
          </a:p>
          <a:p>
            <a:pPr algn="ctr"/>
            <a:endParaRPr lang="es-ES" sz="3200" i="1" dirty="0">
              <a:solidFill>
                <a:srgbClr val="002060"/>
              </a:solidFill>
              <a:cs typeface="Calibri" panose="020F0502020204030204" pitchFamily="34" charset="0"/>
            </a:endParaRPr>
          </a:p>
        </p:txBody>
      </p:sp>
      <p:sp>
        <p:nvSpPr>
          <p:cNvPr id="9" name="TextBox 6"/>
          <p:cNvSpPr txBox="1"/>
          <p:nvPr/>
        </p:nvSpPr>
        <p:spPr>
          <a:xfrm>
            <a:off x="1135895" y="583248"/>
            <a:ext cx="10763989" cy="461665"/>
          </a:xfrm>
          <a:prstGeom prst="rect">
            <a:avLst/>
          </a:prstGeom>
        </p:spPr>
        <p:txBody>
          <a:bodyPr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a:solidFill>
                  <a:srgbClr val="FFB547"/>
                </a:solidFill>
                <a:latin typeface="Poppins Bold"/>
              </a:rPr>
              <a:t> </a:t>
            </a:r>
            <a:r>
              <a:rPr lang="en-US" sz="2800" spc="-83" dirty="0" err="1" smtClean="0">
                <a:solidFill>
                  <a:srgbClr val="FFB547"/>
                </a:solidFill>
                <a:latin typeface="Poppins Bold"/>
              </a:rPr>
              <a:t>Trimestre</a:t>
            </a:r>
            <a:r>
              <a:rPr lang="en-US" sz="2800" spc="-83" dirty="0" smtClean="0">
                <a:solidFill>
                  <a:srgbClr val="FFB547"/>
                </a:solidFill>
                <a:latin typeface="Poppins Bold"/>
              </a:rPr>
              <a:t> 2023</a:t>
            </a:r>
            <a:endParaRPr lang="en-US" sz="2800" spc="-83" dirty="0">
              <a:solidFill>
                <a:srgbClr val="FFB547"/>
              </a:solidFill>
              <a:latin typeface="Poppins Bold"/>
            </a:endParaRPr>
          </a:p>
        </p:txBody>
      </p:sp>
      <p:sp>
        <p:nvSpPr>
          <p:cNvPr id="11" name="Rectángulo 10"/>
          <p:cNvSpPr/>
          <p:nvPr/>
        </p:nvSpPr>
        <p:spPr>
          <a:xfrm>
            <a:off x="10058400" y="2183448"/>
            <a:ext cx="6858000" cy="707886"/>
          </a:xfrm>
          <a:prstGeom prst="rect">
            <a:avLst/>
          </a:prstGeom>
        </p:spPr>
        <p:txBody>
          <a:bodyPr>
            <a:spAutoFit/>
          </a:bodyPr>
          <a:lstStyle/>
          <a:p>
            <a:pPr algn="ctr">
              <a:defRPr sz="1400" b="1" i="0" u="none" strike="noStrike" kern="1200" spc="0" baseline="0">
                <a:solidFill>
                  <a:srgbClr val="252B7D"/>
                </a:solidFill>
                <a:latin typeface="+mn-lt"/>
                <a:ea typeface="+mn-ea"/>
                <a:cs typeface="+mn-cs"/>
              </a:defRPr>
            </a:pPr>
            <a:r>
              <a:rPr lang="es-ES" sz="2000" b="1" dirty="0">
                <a:solidFill>
                  <a:srgbClr val="252B7D"/>
                </a:solidFill>
              </a:rPr>
              <a:t>Localización </a:t>
            </a:r>
            <a:r>
              <a:rPr lang="es-ES" sz="2000" b="1" dirty="0" smtClean="0">
                <a:solidFill>
                  <a:srgbClr val="252B7D"/>
                </a:solidFill>
              </a:rPr>
              <a:t>Geográfica</a:t>
            </a: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de variación interanual </a:t>
            </a:r>
            <a:r>
              <a:rPr lang="es-ES" sz="2000" b="1" dirty="0">
                <a:solidFill>
                  <a:srgbClr val="252B7D"/>
                </a:solidFill>
              </a:rPr>
              <a:t>- Ventas </a:t>
            </a:r>
            <a:r>
              <a:rPr lang="es-ES" sz="2000" b="1" dirty="0" smtClean="0">
                <a:solidFill>
                  <a:srgbClr val="252B7D"/>
                </a:solidFill>
              </a:rPr>
              <a:t>Reales</a:t>
            </a:r>
            <a:endParaRPr lang="es-ES" sz="2000" b="1" dirty="0">
              <a:solidFill>
                <a:srgbClr val="252B7D"/>
              </a:solidFill>
            </a:endParaRPr>
          </a:p>
        </p:txBody>
      </p:sp>
      <p:sp>
        <p:nvSpPr>
          <p:cNvPr id="15" name="TextBox 8"/>
          <p:cNvSpPr txBox="1"/>
          <p:nvPr/>
        </p:nvSpPr>
        <p:spPr>
          <a:xfrm>
            <a:off x="165604" y="9825098"/>
            <a:ext cx="5625596" cy="403252"/>
          </a:xfrm>
          <a:prstGeom prst="rect">
            <a:avLst/>
          </a:prstGeom>
        </p:spPr>
        <p:txBody>
          <a:bodyPr wrap="square" lIns="0" tIns="0" rIns="0" bIns="0" rtlCol="0" anchor="t">
            <a:spAutoFit/>
          </a:bodyPr>
          <a:lstStyle/>
          <a:p>
            <a:pP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pic>
        <p:nvPicPr>
          <p:cNvPr id="2" name="Imagen 1"/>
          <p:cNvPicPr>
            <a:picLocks noChangeAspect="1"/>
          </p:cNvPicPr>
          <p:nvPr/>
        </p:nvPicPr>
        <p:blipFill>
          <a:blip r:embed="rId4"/>
          <a:stretch>
            <a:fillRect/>
          </a:stretch>
        </p:blipFill>
        <p:spPr>
          <a:xfrm>
            <a:off x="9264286" y="3177720"/>
            <a:ext cx="9023714" cy="5984368"/>
          </a:xfrm>
          <a:prstGeom prst="rect">
            <a:avLst/>
          </a:prstGeom>
        </p:spPr>
      </p:pic>
    </p:spTree>
    <p:extLst>
      <p:ext uri="{BB962C8B-B14F-4D97-AF65-F5344CB8AC3E}">
        <p14:creationId xmlns:p14="http://schemas.microsoft.com/office/powerpoint/2010/main" val="244781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rot="5399999">
            <a:off x="12088437" y="5532189"/>
            <a:ext cx="12389602" cy="0"/>
          </a:xfrm>
          <a:prstGeom prst="line">
            <a:avLst/>
          </a:prstGeom>
          <a:ln w="9525" cap="rnd">
            <a:solidFill>
              <a:srgbClr val="000000">
                <a:alpha val="29804"/>
              </a:srgbClr>
            </a:solidFill>
            <a:prstDash val="solid"/>
            <a:headEnd type="none" w="sm" len="sm"/>
            <a:tailEnd type="none" w="sm" len="sm"/>
          </a:ln>
        </p:spPr>
      </p:sp>
      <p:sp>
        <p:nvSpPr>
          <p:cNvPr id="4" name="AutoShape 4"/>
          <p:cNvSpPr/>
          <p:nvPr/>
        </p:nvSpPr>
        <p:spPr>
          <a:xfrm>
            <a:off x="0" y="0"/>
            <a:ext cx="18288000" cy="1600200"/>
          </a:xfrm>
          <a:prstGeom prst="rect">
            <a:avLst/>
          </a:prstGeom>
          <a:solidFill>
            <a:srgbClr val="1F2569"/>
          </a:solidFill>
        </p:spPr>
      </p:sp>
      <p:sp>
        <p:nvSpPr>
          <p:cNvPr id="6" name="TextBox 6"/>
          <p:cNvSpPr txBox="1"/>
          <p:nvPr/>
        </p:nvSpPr>
        <p:spPr>
          <a:xfrm>
            <a:off x="1135895" y="583248"/>
            <a:ext cx="10763989" cy="461665"/>
          </a:xfrm>
          <a:prstGeom prst="rect">
            <a:avLst/>
          </a:prstGeom>
        </p:spPr>
        <p:txBody>
          <a:bodyPr lIns="0" tIns="0" rIns="0" bIns="0" rtlCol="0" anchor="t">
            <a:spAutoFit/>
          </a:bodyPr>
          <a:lstStyle/>
          <a:p>
            <a:pPr>
              <a:lnSpc>
                <a:spcPts val="3640"/>
              </a:lnSpc>
              <a:spcBef>
                <a:spcPct val="0"/>
              </a:spcBef>
            </a:pPr>
            <a:r>
              <a:rPr lang="en-US" sz="2800" spc="-83" dirty="0">
                <a:solidFill>
                  <a:srgbClr val="FFFFFF"/>
                </a:solidFill>
                <a:latin typeface="Poppins Bold"/>
              </a:rPr>
              <a:t>Actividad Comercio y </a:t>
            </a:r>
            <a:r>
              <a:rPr lang="en-US" sz="2800" spc="-83" dirty="0" smtClean="0">
                <a:solidFill>
                  <a:srgbClr val="FFFFFF"/>
                </a:solidFill>
                <a:latin typeface="Poppins Bold"/>
              </a:rPr>
              <a:t>Servicios: </a:t>
            </a:r>
            <a:r>
              <a:rPr lang="en-US" sz="2800" spc="-83" dirty="0" err="1">
                <a:solidFill>
                  <a:srgbClr val="FFB547"/>
                </a:solidFill>
                <a:latin typeface="Poppins Bold"/>
              </a:rPr>
              <a:t>Tercer</a:t>
            </a:r>
            <a:r>
              <a:rPr lang="en-US" sz="2800" spc="-83" dirty="0">
                <a:solidFill>
                  <a:srgbClr val="FFB547"/>
                </a:solidFill>
                <a:latin typeface="Poppins Bold"/>
              </a:rPr>
              <a:t> </a:t>
            </a:r>
            <a:r>
              <a:rPr lang="en-US" sz="2800" spc="-83" dirty="0" err="1" smtClean="0">
                <a:solidFill>
                  <a:srgbClr val="FFB547"/>
                </a:solidFill>
                <a:latin typeface="Poppins Bold"/>
              </a:rPr>
              <a:t>Trimestre</a:t>
            </a:r>
            <a:r>
              <a:rPr lang="en-US" sz="2800" spc="-83" dirty="0" smtClean="0">
                <a:solidFill>
                  <a:srgbClr val="FFB547"/>
                </a:solidFill>
                <a:latin typeface="Poppins Bold"/>
              </a:rPr>
              <a:t> 2023</a:t>
            </a:r>
            <a:endParaRPr lang="en-US" sz="2800" spc="-83" dirty="0">
              <a:solidFill>
                <a:srgbClr val="FFB547"/>
              </a:solidFill>
              <a:latin typeface="Poppins Bold"/>
            </a:endParaRPr>
          </a:p>
        </p:txBody>
      </p:sp>
      <p:pic>
        <p:nvPicPr>
          <p:cNvPr id="7" name="Picture 7"/>
          <p:cNvPicPr>
            <a:picLocks noChangeAspect="1"/>
          </p:cNvPicPr>
          <p:nvPr/>
        </p:nvPicPr>
        <p:blipFill>
          <a:blip r:embed="rId3"/>
          <a:srcRect/>
          <a:stretch>
            <a:fillRect/>
          </a:stretch>
        </p:blipFill>
        <p:spPr>
          <a:xfrm>
            <a:off x="15522856" y="482922"/>
            <a:ext cx="2196906" cy="634357"/>
          </a:xfrm>
          <a:prstGeom prst="rect">
            <a:avLst/>
          </a:prstGeom>
        </p:spPr>
      </p:pic>
      <p:sp>
        <p:nvSpPr>
          <p:cNvPr id="63" name="TextBox 8"/>
          <p:cNvSpPr txBox="1"/>
          <p:nvPr/>
        </p:nvSpPr>
        <p:spPr>
          <a:xfrm>
            <a:off x="-2647291" y="9812511"/>
            <a:ext cx="5625596" cy="403252"/>
          </a:xfrm>
          <a:prstGeom prst="rect">
            <a:avLst/>
          </a:prstGeom>
        </p:spPr>
        <p:txBody>
          <a:bodyPr wrap="square" lIns="0" tIns="0" rIns="0" bIns="0" rtlCol="0" anchor="t">
            <a:spAutoFit/>
          </a:bodyPr>
          <a:lstStyle/>
          <a:p>
            <a:pPr algn="r">
              <a:lnSpc>
                <a:spcPts val="3664"/>
              </a:lnSpc>
            </a:pPr>
            <a:r>
              <a:rPr lang="es-ES" sz="1400" dirty="0" smtClean="0">
                <a:solidFill>
                  <a:srgbClr val="002060"/>
                </a:solidFill>
                <a:latin typeface="+mj-lt"/>
              </a:rPr>
              <a:t>Fuente: CCSUY, Equipos Consultores</a:t>
            </a:r>
            <a:endParaRPr lang="es-ES" sz="1400" dirty="0">
              <a:solidFill>
                <a:srgbClr val="002060"/>
              </a:solidFill>
              <a:latin typeface="+mj-lt"/>
            </a:endParaRPr>
          </a:p>
        </p:txBody>
      </p:sp>
      <p:graphicFrame>
        <p:nvGraphicFramePr>
          <p:cNvPr id="12" name="Gráfico 11"/>
          <p:cNvGraphicFramePr>
            <a:graphicFrameLocks/>
          </p:cNvGraphicFramePr>
          <p:nvPr>
            <p:extLst>
              <p:ext uri="{D42A27DB-BD31-4B8C-83A1-F6EECF244321}">
                <p14:modId xmlns:p14="http://schemas.microsoft.com/office/powerpoint/2010/main" val="3936675104"/>
              </p:ext>
            </p:extLst>
          </p:nvPr>
        </p:nvGraphicFramePr>
        <p:xfrm>
          <a:off x="455955" y="2183448"/>
          <a:ext cx="8840445" cy="6060489"/>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ángulo 17"/>
          <p:cNvSpPr/>
          <p:nvPr/>
        </p:nvSpPr>
        <p:spPr>
          <a:xfrm>
            <a:off x="6705600" y="1425929"/>
            <a:ext cx="4876800" cy="1015663"/>
          </a:xfrm>
          <a:prstGeom prst="rect">
            <a:avLst/>
          </a:prstGeom>
        </p:spPr>
        <p:txBody>
          <a:bodyPr wrap="square">
            <a:spAutoFit/>
          </a:bodyPr>
          <a:lstStyle/>
          <a:p>
            <a:pPr lvl="0" algn="ctr">
              <a:defRPr sz="1400" b="1" i="0" u="none" strike="noStrike" kern="1200" spc="0" baseline="0">
                <a:solidFill>
                  <a:srgbClr val="252B7D"/>
                </a:solidFill>
                <a:latin typeface="+mn-lt"/>
                <a:ea typeface="+mn-ea"/>
                <a:cs typeface="+mn-cs"/>
              </a:defRPr>
            </a:pPr>
            <a:endParaRPr lang="es-ES" sz="2000" b="1" dirty="0" smtClean="0">
              <a:solidFill>
                <a:srgbClr val="252B7D"/>
              </a:solidFill>
            </a:endParaRPr>
          </a:p>
          <a:p>
            <a:pPr algn="ctr">
              <a:defRPr sz="1400" b="1" i="0" u="none" strike="noStrike" kern="1200" spc="0" baseline="0">
                <a:solidFill>
                  <a:srgbClr val="252B7D"/>
                </a:solidFill>
                <a:latin typeface="+mn-lt"/>
                <a:ea typeface="+mn-ea"/>
                <a:cs typeface="+mn-cs"/>
              </a:defRPr>
            </a:pPr>
            <a:r>
              <a:rPr lang="es-ES" sz="2000" b="1" dirty="0" smtClean="0">
                <a:solidFill>
                  <a:srgbClr val="252B7D"/>
                </a:solidFill>
              </a:rPr>
              <a:t>Sector Comercio</a:t>
            </a:r>
            <a:endParaRPr lang="es-ES" sz="2000" b="1" dirty="0">
              <a:solidFill>
                <a:srgbClr val="252B7D"/>
              </a:solidFill>
            </a:endParaRPr>
          </a:p>
          <a:p>
            <a:pPr lvl="0" algn="ctr">
              <a:defRPr sz="1400" b="1" i="0" u="none" strike="noStrike" kern="1200" spc="0" baseline="0">
                <a:solidFill>
                  <a:srgbClr val="252B7D"/>
                </a:solidFill>
                <a:latin typeface="+mn-lt"/>
                <a:ea typeface="+mn-ea"/>
                <a:cs typeface="+mn-cs"/>
              </a:defRPr>
            </a:pPr>
            <a:r>
              <a:rPr lang="es-ES" sz="2000" b="1" dirty="0" smtClean="0">
                <a:solidFill>
                  <a:srgbClr val="252B7D"/>
                </a:solidFill>
              </a:rPr>
              <a:t>Tasa de variación interanual </a:t>
            </a:r>
            <a:r>
              <a:rPr lang="es-ES" sz="2000" b="1" dirty="0">
                <a:solidFill>
                  <a:srgbClr val="252B7D"/>
                </a:solidFill>
              </a:rPr>
              <a:t>- Ventas </a:t>
            </a:r>
            <a:r>
              <a:rPr lang="es-ES" sz="2000" b="1" dirty="0" smtClean="0">
                <a:solidFill>
                  <a:srgbClr val="252B7D"/>
                </a:solidFill>
              </a:rPr>
              <a:t>Reales</a:t>
            </a:r>
            <a:endParaRPr lang="es-ES" sz="2000" b="1" dirty="0">
              <a:solidFill>
                <a:srgbClr val="252B7D"/>
              </a:solidFill>
            </a:endParaRPr>
          </a:p>
        </p:txBody>
      </p:sp>
      <p:sp>
        <p:nvSpPr>
          <p:cNvPr id="19" name="Rectángulo 18"/>
          <p:cNvSpPr/>
          <p:nvPr/>
        </p:nvSpPr>
        <p:spPr>
          <a:xfrm>
            <a:off x="296508" y="8512653"/>
            <a:ext cx="9775256" cy="1292662"/>
          </a:xfrm>
          <a:prstGeom prst="rect">
            <a:avLst/>
          </a:prstGeom>
        </p:spPr>
        <p:txBody>
          <a:bodyPr wrap="square" lIns="0" tIns="0" rIns="0" bIns="0" rtlCol="0" anchor="t">
            <a:spAutoFit/>
          </a:bodyPr>
          <a:lstStyle/>
          <a:p>
            <a:pPr marL="457200" indent="-457200" algn="ctr">
              <a:buFont typeface="Arial" panose="020B0604020202020204" pitchFamily="34" charset="0"/>
              <a:buChar char="•"/>
              <a:defRPr/>
            </a:pPr>
            <a:r>
              <a:rPr lang="es-ES" sz="2800" i="1" dirty="0">
                <a:solidFill>
                  <a:srgbClr val="002060"/>
                </a:solidFill>
              </a:rPr>
              <a:t>En el caso de </a:t>
            </a:r>
            <a:r>
              <a:rPr lang="es-ES" sz="2800" b="1" i="1" dirty="0">
                <a:solidFill>
                  <a:srgbClr val="002060"/>
                </a:solidFill>
              </a:rPr>
              <a:t>Montevideo</a:t>
            </a:r>
            <a:r>
              <a:rPr lang="es-ES" sz="2800" i="1" dirty="0">
                <a:solidFill>
                  <a:srgbClr val="002060"/>
                </a:solidFill>
              </a:rPr>
              <a:t>, el presente trimestre marcó un </a:t>
            </a:r>
            <a:r>
              <a:rPr lang="es-ES" sz="2800" b="1" i="1" dirty="0">
                <a:solidFill>
                  <a:srgbClr val="002060"/>
                </a:solidFill>
              </a:rPr>
              <a:t>cambio</a:t>
            </a:r>
            <a:r>
              <a:rPr lang="es-ES" sz="2800" i="1" dirty="0">
                <a:solidFill>
                  <a:srgbClr val="002060"/>
                </a:solidFill>
              </a:rPr>
              <a:t> significativo al </a:t>
            </a:r>
            <a:r>
              <a:rPr lang="es-ES" sz="2800" b="1" i="1" dirty="0">
                <a:solidFill>
                  <a:srgbClr val="002060"/>
                </a:solidFill>
              </a:rPr>
              <a:t>revertir el escenario de crecimiento </a:t>
            </a:r>
            <a:r>
              <a:rPr lang="es-ES" sz="2800" i="1" dirty="0">
                <a:solidFill>
                  <a:srgbClr val="002060"/>
                </a:solidFill>
              </a:rPr>
              <a:t>que se había registrado en el período </a:t>
            </a:r>
            <a:r>
              <a:rPr lang="es-ES" sz="2800" i="1" dirty="0" smtClean="0">
                <a:solidFill>
                  <a:srgbClr val="002060"/>
                </a:solidFill>
              </a:rPr>
              <a:t>anterior.</a:t>
            </a:r>
            <a:endParaRPr lang="es-ES" sz="2800" i="1" dirty="0">
              <a:solidFill>
                <a:srgbClr val="002060"/>
              </a:solidFill>
            </a:endParaRPr>
          </a:p>
        </p:txBody>
      </p:sp>
      <p:graphicFrame>
        <p:nvGraphicFramePr>
          <p:cNvPr id="13" name="Gráfico 12"/>
          <p:cNvGraphicFramePr>
            <a:graphicFrameLocks/>
          </p:cNvGraphicFramePr>
          <p:nvPr>
            <p:extLst>
              <p:ext uri="{D42A27DB-BD31-4B8C-83A1-F6EECF244321}">
                <p14:modId xmlns:p14="http://schemas.microsoft.com/office/powerpoint/2010/main" val="995267670"/>
              </p:ext>
            </p:extLst>
          </p:nvPr>
        </p:nvGraphicFramePr>
        <p:xfrm>
          <a:off x="10076524" y="2822608"/>
          <a:ext cx="8033002" cy="653477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96487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18258</TotalTime>
  <Words>4429</Words>
  <Application>Microsoft Office PowerPoint</Application>
  <PresentationFormat>Personalizado</PresentationFormat>
  <Paragraphs>546</Paragraphs>
  <Slides>25</Slides>
  <Notes>25</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25</vt:i4>
      </vt:variant>
    </vt:vector>
  </HeadingPairs>
  <TitlesOfParts>
    <vt:vector size="36" baseType="lpstr">
      <vt:lpstr>Poppins SemiBold</vt:lpstr>
      <vt:lpstr>Arial</vt:lpstr>
      <vt:lpstr>Alegreya Sans Bold Bold</vt:lpstr>
      <vt:lpstr>Calibri Light</vt:lpstr>
      <vt:lpstr>Alegreya Sans Bold</vt:lpstr>
      <vt:lpstr>Wingdings</vt:lpstr>
      <vt:lpstr>Nunito Sans Extra Light</vt:lpstr>
      <vt:lpstr>MS PGothic</vt:lpstr>
      <vt:lpstr>Calibri</vt:lpstr>
      <vt:lpstr>Poppins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Coyuntura Económica</dc:title>
  <dc:creator>Carla Sendic</dc:creator>
  <cp:lastModifiedBy>Ana Laura Fernandez</cp:lastModifiedBy>
  <cp:revision>1127</cp:revision>
  <cp:lastPrinted>2023-04-11T19:03:10Z</cp:lastPrinted>
  <dcterms:created xsi:type="dcterms:W3CDTF">2006-08-16T00:00:00Z</dcterms:created>
  <dcterms:modified xsi:type="dcterms:W3CDTF">2023-12-06T15:37:05Z</dcterms:modified>
  <dc:identifier>DAFAk5DMXpI</dc:identifier>
</cp:coreProperties>
</file>